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78" r:id="rId4"/>
    <p:sldId id="258" r:id="rId5"/>
    <p:sldId id="259" r:id="rId6"/>
    <p:sldId id="279" r:id="rId7"/>
    <p:sldId id="260" r:id="rId8"/>
    <p:sldId id="261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1" r:id="rId22"/>
    <p:sldId id="273" r:id="rId23"/>
    <p:sldId id="274" r:id="rId24"/>
    <p:sldId id="275" r:id="rId25"/>
    <p:sldId id="277" r:id="rId2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E4C7-0B3C-4083-9155-9C3407E04D45}" type="datetimeFigureOut">
              <a:rPr lang="et-EE" smtClean="0"/>
              <a:t>25.04.2017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269BC-038C-40C0-ABED-C181794ECE3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466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69BC-038C-40C0-ABED-C181794ECE36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44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C885B6-8EFD-4D90-828D-5AF161C31E98}" type="datetimeFigureOut">
              <a:rPr lang="et-EE" smtClean="0"/>
              <a:pPr/>
              <a:t>25.04.2017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A3D237-02DC-4E6F-A33A-B01EA5E085C3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da1MZ54G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4ElcsvdMga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9YUN9HiAz8&amp;feature=fvs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od4t3woe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hgqRRLjBsg" TargetMode="External"/><Relationship Id="rId2" Type="http://schemas.openxmlformats.org/officeDocument/2006/relationships/hyperlink" Target="http://www.youtube.com/watch?v=aYbgCofVyJg#t=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QMP74-XziI" TargetMode="External"/><Relationship Id="rId4" Type="http://schemas.openxmlformats.org/officeDocument/2006/relationships/hyperlink" Target="http://www.youtube.com/watch?v=EQ1HKCYJM5U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bi.ee/satikad/mimikri/" TargetMode="External"/><Relationship Id="rId13" Type="http://schemas.openxmlformats.org/officeDocument/2006/relationships/hyperlink" Target="https://solarooenergy.com/wp-content/uploads/2015/12/fly.jpg" TargetMode="External"/><Relationship Id="rId3" Type="http://schemas.openxmlformats.org/officeDocument/2006/relationships/hyperlink" Target="http://www.miksike.ee/docs/elehed/9klass/anatoomia/kuulmine/9-4-24-3.htm" TargetMode="External"/><Relationship Id="rId7" Type="http://schemas.openxmlformats.org/officeDocument/2006/relationships/hyperlink" Target="http://www.linnaleht.ee/?page=99&amp;id=463" TargetMode="External"/><Relationship Id="rId12" Type="http://schemas.openxmlformats.org/officeDocument/2006/relationships/hyperlink" Target="http://f7.pmo.ee/HM6Lx5LCL0OB2S_QtlNhu87-zuU=/900x485/smart/nginx/o/2012/10/12/1369662t1hcfbb.jpg" TargetMode="External"/><Relationship Id="rId2" Type="http://schemas.openxmlformats.org/officeDocument/2006/relationships/hyperlink" Target="http://www.miksike.ee/docs/referaadid2006/putukate_nagemine_annesulg.htm" TargetMode="External"/><Relationship Id="rId16" Type="http://schemas.openxmlformats.org/officeDocument/2006/relationships/hyperlink" Target="https://www.youtube.com/watch?v=laod4t3wo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mme.ee/aktiivne/sotsiaalia/5703" TargetMode="External"/><Relationship Id="rId11" Type="http://schemas.openxmlformats.org/officeDocument/2006/relationships/hyperlink" Target="http://www.youtube.com/watch?v=aYbgCofVyJg#t=11" TargetMode="External"/><Relationship Id="rId5" Type="http://schemas.openxmlformats.org/officeDocument/2006/relationships/hyperlink" Target="http://neljandaloodus.blogspot.com/" TargetMode="External"/><Relationship Id="rId15" Type="http://schemas.openxmlformats.org/officeDocument/2006/relationships/hyperlink" Target="https://www.youtube.com/watch?v=eQMP74-XziI" TargetMode="External"/><Relationship Id="rId10" Type="http://schemas.openxmlformats.org/officeDocument/2006/relationships/hyperlink" Target="http://imetajatekohastumised.blogspot.com/2010_03_01_archive.html" TargetMode="External"/><Relationship Id="rId4" Type="http://schemas.openxmlformats.org/officeDocument/2006/relationships/hyperlink" Target="http://www.miksike.ee/docs/referaadid2005/verev_meritaht_evelin.htm" TargetMode="External"/><Relationship Id="rId9" Type="http://schemas.openxmlformats.org/officeDocument/2006/relationships/hyperlink" Target="http://www.hot.ee/habib/pages/tigu.htm" TargetMode="External"/><Relationship Id="rId14" Type="http://schemas.openxmlformats.org/officeDocument/2006/relationships/hyperlink" Target="https://www.youtube.com/watch?v=BFda1MZ54G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A100m5EpfFI&amp;feature=related" TargetMode="External"/><Relationship Id="rId4" Type="http://schemas.openxmlformats.org/officeDocument/2006/relationships/hyperlink" Target="http://www.youtube.com/watch?v=W6rnhiMxtKU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Koostanud: Ülle </a:t>
            </a:r>
            <a:r>
              <a:rPr lang="et-EE" dirty="0" err="1"/>
              <a:t>Irdt</a:t>
            </a:r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t-EE" b="1" dirty="0"/>
              <a:t>Kahekülgne sümmeetria </a:t>
            </a:r>
            <a:r>
              <a:rPr lang="et-EE" dirty="0"/>
              <a:t>: NS arenemine</a:t>
            </a:r>
          </a:p>
          <a:p>
            <a:pPr>
              <a:buNone/>
            </a:pPr>
            <a:r>
              <a:rPr lang="et-EE" dirty="0"/>
              <a:t>(eristatavad pea ja saba telg, esimesed meeleorganid: liit- ja mosaiiksilmad)</a:t>
            </a:r>
          </a:p>
          <a:p>
            <a:r>
              <a:rPr lang="et-EE" b="1" dirty="0"/>
              <a:t>KNS teke </a:t>
            </a:r>
          </a:p>
          <a:p>
            <a:pPr lvl="1"/>
            <a:r>
              <a:rPr lang="et-EE" dirty="0"/>
              <a:t>Vihmaussidel kõhtmise</a:t>
            </a:r>
          </a:p>
          <a:p>
            <a:pPr lvl="1">
              <a:buNone/>
            </a:pPr>
            <a:r>
              <a:rPr lang="et-EE" dirty="0"/>
              <a:t> närviketi kujunemine</a:t>
            </a:r>
          </a:p>
          <a:p>
            <a:pPr lvl="2">
              <a:buNone/>
            </a:pPr>
            <a:endParaRPr lang="et-EE" dirty="0"/>
          </a:p>
          <a:p>
            <a:pPr lvl="1"/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839490"/>
            <a:ext cx="3973942" cy="20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t-EE" b="1" dirty="0"/>
              <a:t>Seljaaju teke </a:t>
            </a:r>
          </a:p>
          <a:p>
            <a:pPr lvl="1"/>
            <a:r>
              <a:rPr lang="et-EE" dirty="0"/>
              <a:t>Osade närvide koondumine  keha eesotsa </a:t>
            </a:r>
            <a:r>
              <a:rPr lang="et-EE" b="1" dirty="0"/>
              <a:t>– peaaju areng</a:t>
            </a:r>
          </a:p>
          <a:p>
            <a:pPr lvl="1">
              <a:buNone/>
            </a:pPr>
            <a:r>
              <a:rPr lang="et-EE" dirty="0"/>
              <a:t>Sellega koos </a:t>
            </a:r>
            <a:r>
              <a:rPr lang="et-EE" b="1" dirty="0"/>
              <a:t>instinktide kujunemine</a:t>
            </a:r>
          </a:p>
          <a:p>
            <a:pPr lvl="3">
              <a:buNone/>
            </a:pPr>
            <a:r>
              <a:rPr lang="et-EE" dirty="0"/>
              <a:t>= üksteisele järgnevate reflekside komplekt, mis moodustavad terviku (imiku ujumisoskus, ämblike võrgukudumine)</a:t>
            </a:r>
          </a:p>
          <a:p>
            <a:pPr lvl="1"/>
            <a:r>
              <a:rPr lang="et-EE" b="1" dirty="0"/>
              <a:t>Tsentraliseeritud NS </a:t>
            </a:r>
            <a:r>
              <a:rPr lang="et-EE" dirty="0"/>
              <a:t>(selgroogsetel)</a:t>
            </a:r>
          </a:p>
          <a:p>
            <a:pPr lvl="1"/>
            <a:r>
              <a:rPr lang="et-EE" b="1" dirty="0"/>
              <a:t>Jätkuv KNS areng </a:t>
            </a:r>
            <a:r>
              <a:rPr lang="et-EE" dirty="0"/>
              <a:t>(KNS osatähtsuse tõus, paljude uute ühendusteede teke närvirakkude vahel)</a:t>
            </a:r>
          </a:p>
          <a:p>
            <a:pPr lvl="1">
              <a:buNone/>
            </a:pPr>
            <a:r>
              <a:rPr lang="et-EE" dirty="0"/>
              <a:t>(Käitumine keeruline, info hulk ja selle töötlemine suurem)</a:t>
            </a:r>
          </a:p>
          <a:p>
            <a:pPr lvl="2"/>
            <a:r>
              <a:rPr lang="et-EE" b="1" dirty="0"/>
              <a:t>Limbiline süsteem</a:t>
            </a:r>
            <a:r>
              <a:rPr lang="et-EE" dirty="0"/>
              <a:t> (algeline peaaju: reguleerib toitumine, sigimine, järglaste eest hoolitsemine)  </a:t>
            </a:r>
            <a:r>
              <a:rPr lang="et-EE" b="1" dirty="0"/>
              <a:t>Olemas ka inimesel!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3402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229600" cy="4389120"/>
          </a:xfrm>
        </p:spPr>
        <p:txBody>
          <a:bodyPr>
            <a:normAutofit/>
          </a:bodyPr>
          <a:lstStyle/>
          <a:p>
            <a:r>
              <a:rPr lang="et-EE" dirty="0"/>
              <a:t>Evolutsiooni jooksul selgroogsetel on otsaju mahu ja ajukoore pinna pidev suurenemine</a:t>
            </a:r>
          </a:p>
          <a:p>
            <a:r>
              <a:rPr lang="et-EE" dirty="0"/>
              <a:t>Võimaldab:</a:t>
            </a:r>
          </a:p>
          <a:p>
            <a:pPr lvl="1"/>
            <a:r>
              <a:rPr lang="et-EE" dirty="0"/>
              <a:t>Infotöötlemise võime suureneb ja paraneb</a:t>
            </a:r>
          </a:p>
          <a:p>
            <a:pPr lvl="1"/>
            <a:r>
              <a:rPr lang="et-EE" dirty="0"/>
              <a:t>Käitumine muutub keerulisemaks</a:t>
            </a:r>
          </a:p>
          <a:p>
            <a:pPr lvl="1"/>
            <a:r>
              <a:rPr lang="et-EE" dirty="0"/>
              <a:t>Kogemustest õppimise võime  suureneb</a:t>
            </a:r>
          </a:p>
          <a:p>
            <a:pPr lvl="1"/>
            <a:r>
              <a:rPr lang="et-EE" dirty="0"/>
              <a:t>Organismi enda psüühiliste nähtuste 		tajumine paraneb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6885"/>
            <a:ext cx="3275856" cy="30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t-EE" dirty="0"/>
              <a:t>Kasvab lisaks refleksidele ja instinktidele elu jooksul omandatud kogemuste osatähtsus</a:t>
            </a:r>
          </a:p>
          <a:p>
            <a:pPr lvl="1"/>
            <a:r>
              <a:rPr lang="et-EE" dirty="0"/>
              <a:t>Kõrgema tasemega organismidel on rohkem liigikaaslastest erinevat ja isikupärasemat käitumist kui madalamatel organismidel </a:t>
            </a:r>
          </a:p>
          <a:p>
            <a:pPr lvl="1"/>
            <a:r>
              <a:rPr lang="et-EE" dirty="0"/>
              <a:t>On kujunenud välja erineva tasemega ja ehitusega meeleelundid vastavalt sellele, millises keskkonnas organismid elavad</a:t>
            </a:r>
          </a:p>
          <a:p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1835696" y="53012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https://www.youtube.com/watch?v=BFda1MZ54G4</a:t>
            </a:r>
            <a:r>
              <a:rPr lang="et-E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t-EE" dirty="0">
                <a:solidFill>
                  <a:srgbClr val="FF0000"/>
                </a:solidFill>
              </a:rPr>
              <a:t>2. Hormoonid</a:t>
            </a:r>
          </a:p>
          <a:p>
            <a:r>
              <a:rPr lang="et-EE" dirty="0"/>
              <a:t>Sisenõrenäärmetes toodetud ained, mis mõjutavad konkreetse organi või organsüsteemi tegevust</a:t>
            </a:r>
          </a:p>
          <a:p>
            <a:pPr lvl="1"/>
            <a:r>
              <a:rPr lang="et-EE" dirty="0"/>
              <a:t>Toime avaldub vaid nendes kudedes, kus on vastuvõtvaid rakke</a:t>
            </a:r>
          </a:p>
          <a:p>
            <a:pPr lvl="1"/>
            <a:r>
              <a:rPr lang="et-EE" dirty="0"/>
              <a:t>Reguleerivad: sigimis- ja paljunemisprotsesse, järglaste üleskasvatamisprotsesse, suguküpsuse saabumist, huvi enda keha ja vastassoo vastu</a:t>
            </a:r>
          </a:p>
          <a:p>
            <a:pPr>
              <a:buNone/>
            </a:pPr>
            <a:r>
              <a:rPr lang="et-EE" dirty="0">
                <a:solidFill>
                  <a:srgbClr val="FF0000"/>
                </a:solidFill>
              </a:rPr>
              <a:t>3. Bioloogilised rütmid</a:t>
            </a:r>
          </a:p>
          <a:p>
            <a:r>
              <a:rPr lang="et-EE" dirty="0"/>
              <a:t>Põhinevad ümbritsevas keskkonnas toimuvatel rütmilistel muutustel (organismis oma sisemine kell)</a:t>
            </a:r>
          </a:p>
          <a:p>
            <a:pPr lvl="1"/>
            <a:r>
              <a:rPr lang="et-EE" dirty="0"/>
              <a:t>Erinevad perioodid, 1 päev, aasta, tavaliselt 7x rütmid (7p, 28p, 7a)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t-EE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t-EE" dirty="0">
                <a:solidFill>
                  <a:srgbClr val="FF0000"/>
                </a:solidFill>
              </a:rPr>
              <a:t>4. Õppimine</a:t>
            </a:r>
          </a:p>
          <a:p>
            <a:pPr>
              <a:buNone/>
            </a:pPr>
            <a:endParaRPr lang="et-EE" dirty="0">
              <a:solidFill>
                <a:srgbClr val="FF0000"/>
              </a:solidFill>
            </a:endParaRPr>
          </a:p>
          <a:p>
            <a:r>
              <a:rPr lang="et-EE" dirty="0"/>
              <a:t>=elu jooksul omandatud kogemused</a:t>
            </a:r>
          </a:p>
          <a:p>
            <a:endParaRPr lang="et-EE" dirty="0"/>
          </a:p>
          <a:p>
            <a:r>
              <a:rPr lang="et-EE" dirty="0"/>
              <a:t>Edasise käitumise organiseerimine vastavalt varasematele kogemustele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021" y="1772816"/>
            <a:ext cx="2983979" cy="223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59492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0070C0"/>
                </a:solidFill>
                <a:hlinkClick r:id="rId4"/>
              </a:rPr>
              <a:t>http://www.youtube.com/watch?v=4ElcsvdMgaM</a:t>
            </a:r>
            <a:r>
              <a:rPr lang="et-EE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t-EE" dirty="0"/>
              <a:t>Õppimise 4 tüüpi:</a:t>
            </a:r>
          </a:p>
          <a:p>
            <a:pPr lvl="1"/>
            <a:r>
              <a:rPr lang="et-EE" dirty="0">
                <a:solidFill>
                  <a:srgbClr val="FF0000"/>
                </a:solidFill>
              </a:rPr>
              <a:t>Harjumine</a:t>
            </a:r>
            <a:r>
              <a:rPr lang="et-EE" dirty="0"/>
              <a:t> – mõned korduvalt ettetulevad sündmused on ohutud ega vääri tähelepanu</a:t>
            </a:r>
          </a:p>
          <a:p>
            <a:pPr lvl="1"/>
            <a:r>
              <a:rPr lang="et-EE" dirty="0">
                <a:solidFill>
                  <a:srgbClr val="FF0000"/>
                </a:solidFill>
              </a:rPr>
              <a:t>Tundlikkuse teravnemine </a:t>
            </a:r>
            <a:r>
              <a:rPr lang="et-EE" dirty="0"/>
              <a:t>– on asju, sündmusi, mis võivad olla ohtlikud ja nende suhtes on vaja tähelepanu teravdada</a:t>
            </a:r>
          </a:p>
          <a:p>
            <a:pPr lvl="1"/>
            <a:r>
              <a:rPr lang="et-EE" dirty="0">
                <a:solidFill>
                  <a:srgbClr val="FF0000"/>
                </a:solidFill>
              </a:rPr>
              <a:t>Klassikaline tingimine </a:t>
            </a:r>
            <a:r>
              <a:rPr lang="et-EE" dirty="0"/>
              <a:t>– õpitakse seos stiimuli ja sündmuse vahel</a:t>
            </a:r>
          </a:p>
          <a:p>
            <a:pPr lvl="1"/>
            <a:r>
              <a:rPr lang="et-EE" dirty="0" err="1">
                <a:solidFill>
                  <a:srgbClr val="FF0000"/>
                </a:solidFill>
              </a:rPr>
              <a:t>Operantne</a:t>
            </a:r>
            <a:r>
              <a:rPr lang="et-EE" dirty="0">
                <a:solidFill>
                  <a:srgbClr val="FF0000"/>
                </a:solidFill>
              </a:rPr>
              <a:t> tingimine </a:t>
            </a:r>
            <a:r>
              <a:rPr lang="et-EE" dirty="0"/>
              <a:t>– seos oma käitumise ja tagajärje vahel</a:t>
            </a:r>
          </a:p>
          <a:p>
            <a:r>
              <a:rPr lang="et-EE" dirty="0"/>
              <a:t>Kõik õppimistüübid põhinevad </a:t>
            </a:r>
            <a:r>
              <a:rPr lang="et-EE" dirty="0">
                <a:solidFill>
                  <a:srgbClr val="FF0000"/>
                </a:solidFill>
              </a:rPr>
              <a:t>ajalise järgnevuse arvestamisel</a:t>
            </a:r>
          </a:p>
          <a:p>
            <a:r>
              <a:rPr lang="et-EE" dirty="0"/>
              <a:t>Loomad õpivad üldjuhul  asju, mida elus vaja läheb</a:t>
            </a:r>
          </a:p>
          <a:p>
            <a:pPr lvl="1"/>
            <a:endParaRPr lang="et-EE" dirty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t-EE" dirty="0">
                <a:solidFill>
                  <a:srgbClr val="FF0000"/>
                </a:solidFill>
              </a:rPr>
              <a:t>5. Suhtlemine e kommunikatsioon </a:t>
            </a:r>
          </a:p>
          <a:p>
            <a:r>
              <a:rPr lang="et-EE" dirty="0"/>
              <a:t>  Ka loomade seas on mitmesuguseid 	ühiseluvorme, siit vajadus suhtlemise järele</a:t>
            </a:r>
          </a:p>
          <a:p>
            <a:r>
              <a:rPr lang="et-EE" dirty="0"/>
              <a:t>Meeleelundite olemasolu ja erinevus</a:t>
            </a:r>
          </a:p>
          <a:p>
            <a:pPr lvl="1"/>
            <a:r>
              <a:rPr lang="et-EE" b="1" dirty="0"/>
              <a:t>Kompimine</a:t>
            </a:r>
            <a:r>
              <a:rPr lang="et-EE" dirty="0"/>
              <a:t> – info hankimise lihtsaim viis (vahetu kontakt)</a:t>
            </a:r>
          </a:p>
          <a:p>
            <a:pPr lvl="2"/>
            <a:r>
              <a:rPr lang="et-EE" dirty="0"/>
              <a:t>Harjased, kombitsad</a:t>
            </a:r>
          </a:p>
          <a:p>
            <a:pPr lvl="2"/>
            <a:r>
              <a:rPr lang="et-EE" dirty="0"/>
              <a:t>Kasutatakse ka heli- või soojussignaali (võngete) abi</a:t>
            </a:r>
          </a:p>
          <a:p>
            <a:pPr lvl="1"/>
            <a:endParaRPr lang="et-EE" dirty="0"/>
          </a:p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640" y="4797152"/>
            <a:ext cx="31543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19692"/>
            <a:ext cx="3240360" cy="21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1713929" cy="22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t-EE" b="1" dirty="0"/>
              <a:t>Maitsmine </a:t>
            </a:r>
            <a:r>
              <a:rPr lang="et-EE" dirty="0"/>
              <a:t>– otsene kontakt toiduga</a:t>
            </a:r>
          </a:p>
          <a:p>
            <a:pPr lvl="2"/>
            <a:r>
              <a:rPr lang="et-EE" dirty="0"/>
              <a:t>Maitsetundlikud rakud suus või keelel</a:t>
            </a:r>
          </a:p>
          <a:p>
            <a:pPr lvl="2"/>
            <a:r>
              <a:rPr lang="et-EE" dirty="0"/>
              <a:t>Osadel putukatel maitsetundlikud rakud jalgadel</a:t>
            </a:r>
          </a:p>
          <a:p>
            <a:pPr lvl="2"/>
            <a:r>
              <a:rPr lang="et-EE" dirty="0"/>
              <a:t>Vähkidel tundlate otsas</a:t>
            </a:r>
          </a:p>
          <a:p>
            <a:pPr lvl="2"/>
            <a:r>
              <a:rPr lang="et-EE" dirty="0"/>
              <a:t>Osadel kaladel tunderakud keha pinnal (500x magusat ja 200x soolast paremini kui inimene)</a:t>
            </a:r>
          </a:p>
          <a:p>
            <a:pPr lvl="1"/>
            <a:r>
              <a:rPr lang="et-EE" b="1" dirty="0"/>
              <a:t>Haistmine </a:t>
            </a:r>
            <a:r>
              <a:rPr lang="et-EE" dirty="0"/>
              <a:t>– lõhnasignaalide tajumine</a:t>
            </a:r>
          </a:p>
          <a:p>
            <a:pPr lvl="2"/>
            <a:r>
              <a:rPr lang="et-EE" dirty="0"/>
              <a:t>Otsest kontakti pole vaja</a:t>
            </a:r>
          </a:p>
          <a:p>
            <a:pPr lvl="2"/>
            <a:r>
              <a:rPr lang="et-EE" dirty="0"/>
              <a:t>Maismaaloomadest paremini arenenud koeral</a:t>
            </a:r>
          </a:p>
          <a:p>
            <a:pPr lvl="2"/>
            <a:r>
              <a:rPr lang="et-EE" dirty="0"/>
              <a:t>Lindudel, inimestel nõrgalt arenenud</a:t>
            </a:r>
          </a:p>
          <a:p>
            <a:pPr lvl="2"/>
            <a:r>
              <a:rPr lang="et-EE" dirty="0"/>
              <a:t>Imetajatel paremini kui teistel loomarühmadel</a:t>
            </a:r>
          </a:p>
          <a:p>
            <a:pPr lvl="2"/>
            <a:r>
              <a:rPr lang="et-EE" dirty="0"/>
              <a:t>Madudel suhteliselt hea (keele abil)</a:t>
            </a:r>
          </a:p>
          <a:p>
            <a:pPr lvl="2"/>
            <a:r>
              <a:rPr lang="et-EE" dirty="0"/>
              <a:t>Piraajad, haid tunnevad vere lõhna juba 5km kauguselt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73016"/>
            <a:ext cx="1907704" cy="25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91680" y="621166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http://www.youtube.com/watch?v=D9YUN9HiAz8&amp;feature=fvsr</a:t>
            </a:r>
            <a:r>
              <a:rPr lang="et-E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Kuulmine </a:t>
            </a:r>
            <a:r>
              <a:rPr lang="et-EE" dirty="0"/>
              <a:t>– helivõngete vastuvõtmine</a:t>
            </a:r>
          </a:p>
          <a:p>
            <a:pPr lvl="1"/>
            <a:r>
              <a:rPr lang="et-EE" dirty="0"/>
              <a:t>asuvad enamasti peas</a:t>
            </a:r>
          </a:p>
          <a:p>
            <a:pPr lvl="1"/>
            <a:r>
              <a:rPr lang="et-EE" dirty="0"/>
              <a:t>Hästi arenenud imetajatel (ka väliskõrv), lindudel</a:t>
            </a:r>
          </a:p>
          <a:p>
            <a:pPr lvl="1"/>
            <a:r>
              <a:rPr lang="et-EE" dirty="0"/>
              <a:t>Heli levib kiiremini kui lõhn</a:t>
            </a:r>
          </a:p>
          <a:p>
            <a:pPr lvl="1"/>
            <a:r>
              <a:rPr lang="et-EE" dirty="0"/>
              <a:t>Selgrootutel enamasti puuduvad (ritsikatel jalgadel või putukatel tagakeha eesosas)</a:t>
            </a:r>
          </a:p>
          <a:p>
            <a:pPr lvl="1"/>
            <a:r>
              <a:rPr lang="et-EE" dirty="0"/>
              <a:t>Osa loomi tajub vee ja maapinna võnkumisi (mitte õhu!)</a:t>
            </a:r>
          </a:p>
          <a:p>
            <a:pPr lvl="1"/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3200" dirty="0"/>
              <a:t>Charles Darwini evolutsiooniteooria põhiprintsiibid:</a:t>
            </a:r>
          </a:p>
          <a:p>
            <a:pPr lvl="1"/>
            <a:r>
              <a:rPr lang="et-EE" sz="2800" dirty="0"/>
              <a:t>Olemasolevad elusorganismid on ühtse päritoluga</a:t>
            </a:r>
          </a:p>
          <a:p>
            <a:pPr lvl="1"/>
            <a:r>
              <a:rPr lang="et-EE" sz="2800" dirty="0"/>
              <a:t>Evolutsioon toimub läbi loodusliku valiku</a:t>
            </a:r>
          </a:p>
          <a:p>
            <a:r>
              <a:rPr lang="et-EE" sz="3200" dirty="0"/>
              <a:t>Toimumise tingimused:</a:t>
            </a:r>
          </a:p>
          <a:p>
            <a:pPr lvl="1"/>
            <a:r>
              <a:rPr lang="et-EE" sz="2800" b="1" dirty="0"/>
              <a:t>Mitmekesisus</a:t>
            </a:r>
          </a:p>
          <a:p>
            <a:pPr lvl="1"/>
            <a:r>
              <a:rPr lang="et-EE" sz="2800" b="1" dirty="0"/>
              <a:t>Omaduste päritavus</a:t>
            </a:r>
          </a:p>
          <a:p>
            <a:pPr lvl="1"/>
            <a:r>
              <a:rPr lang="et-EE" sz="2800" b="1" dirty="0"/>
              <a:t>Erinev sigimisedukus</a:t>
            </a:r>
          </a:p>
          <a:p>
            <a:pPr lvl="1"/>
            <a:endParaRPr lang="et-EE" sz="2800" b="1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120"/>
          </a:xfrm>
        </p:spPr>
        <p:txBody>
          <a:bodyPr/>
          <a:lstStyle/>
          <a:p>
            <a:r>
              <a:rPr lang="et-EE" b="1" dirty="0"/>
              <a:t>Nägemine</a:t>
            </a:r>
            <a:r>
              <a:rPr lang="et-EE" dirty="0"/>
              <a:t> – valgusärrituste vastuvõtmine  </a:t>
            </a:r>
          </a:p>
          <a:p>
            <a:pPr lvl="1"/>
            <a:r>
              <a:rPr lang="et-EE" dirty="0"/>
              <a:t>Täppsilmad meduusidel, kaanidel (hele - tume)</a:t>
            </a:r>
          </a:p>
          <a:p>
            <a:pPr lvl="1"/>
            <a:r>
              <a:rPr lang="et-EE" dirty="0"/>
              <a:t>Liitsilmad putukatel – mosaiikkujutis ümbritsevast</a:t>
            </a:r>
          </a:p>
          <a:p>
            <a:pPr lvl="1"/>
            <a:r>
              <a:rPr lang="et-EE" dirty="0"/>
              <a:t>Selgroogsete silmad sarnanevad ehituselt, erinevus vee -ja maismaaloomadel</a:t>
            </a:r>
          </a:p>
          <a:p>
            <a:pPr lvl="1"/>
            <a:r>
              <a:rPr lang="et-EE" dirty="0"/>
              <a:t>Erandiks neliksilm (troopiline kala) – ülemine osa näeb õhus, alumine osa vees</a:t>
            </a:r>
          </a:p>
          <a:p>
            <a:pPr lvl="1"/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456" y="4678004"/>
            <a:ext cx="2109099" cy="200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29" y="4721998"/>
            <a:ext cx="2200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228" y="3864838"/>
            <a:ext cx="3716572" cy="292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t-EE" dirty="0"/>
              <a:t>Suurimad silmad hiidkalmaaril (18m) diameetriga 40cm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2492896"/>
            <a:ext cx="7742591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Tasakaaluelund</a:t>
            </a:r>
            <a:r>
              <a:rPr lang="et-EE" dirty="0"/>
              <a:t> -  annab infot asendist ruumis</a:t>
            </a:r>
          </a:p>
          <a:p>
            <a:pPr lvl="1"/>
            <a:r>
              <a:rPr lang="et-EE" dirty="0"/>
              <a:t>Alamatel loomadel põiekeste moodi, sees kristallid, mis ärritavad tunderakke</a:t>
            </a:r>
          </a:p>
          <a:p>
            <a:pPr lvl="1"/>
            <a:r>
              <a:rPr lang="et-EE" dirty="0"/>
              <a:t>Kõrgematel loomadel töö põhimõte sama, olemas poolringkanalid sisekõrvades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4036690" cy="21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Kriteeriumid inimese eristamiseks:</a:t>
            </a:r>
          </a:p>
          <a:p>
            <a:pPr lvl="1"/>
            <a:r>
              <a:rPr lang="et-EE" b="1" dirty="0"/>
              <a:t>Tööriistade valmistamine</a:t>
            </a:r>
          </a:p>
          <a:p>
            <a:pPr lvl="1">
              <a:buNone/>
            </a:pPr>
            <a:r>
              <a:rPr lang="et-EE" dirty="0"/>
              <a:t>Primaadid käsitlevad lihtsamaid “tööriistu” mingi eesmärgi saavutamiseks – seega planeerivad tegevust ja omavad tulevikku suunatud mõtlemist</a:t>
            </a:r>
          </a:p>
          <a:p>
            <a:pPr lvl="1"/>
            <a:r>
              <a:rPr lang="et-EE" b="1" dirty="0"/>
              <a:t>Keel </a:t>
            </a:r>
            <a:r>
              <a:rPr lang="et-EE" dirty="0"/>
              <a:t>= märgisüsteem info edasiandmiseks</a:t>
            </a:r>
          </a:p>
          <a:p>
            <a:pPr lvl="1">
              <a:buNone/>
            </a:pPr>
            <a:r>
              <a:rPr lang="et-EE" dirty="0"/>
              <a:t>Teatud info edasiandmine heli ja liigutustega olemas ka loomadel (väidetavalt inimene ainsana kasutab märgisüsteemi ka mõtlemises?!)</a:t>
            </a:r>
          </a:p>
        </p:txBody>
      </p:sp>
      <p:sp>
        <p:nvSpPr>
          <p:cNvPr id="4" name="Ristkülik 3"/>
          <p:cNvSpPr/>
          <p:nvPr/>
        </p:nvSpPr>
        <p:spPr>
          <a:xfrm>
            <a:off x="1259632" y="600143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https://www.youtube.com/watch?v=laod4t3woeU</a:t>
            </a:r>
            <a:r>
              <a:rPr lang="et-EE" dirty="0"/>
              <a:t>    45min: loomade emotsioonid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t-EE" b="1" dirty="0"/>
              <a:t>Ratsionaalse mõtlemise oskus –</a:t>
            </a:r>
            <a:r>
              <a:rPr lang="et-EE" dirty="0"/>
              <a:t> ratsionaalseks peetakse neid tegusid, millele nende toimepanija suudab seletuse anda </a:t>
            </a:r>
          </a:p>
          <a:p>
            <a:pPr lvl="2"/>
            <a:r>
              <a:rPr lang="et-EE" dirty="0"/>
              <a:t>Alati ei suuda inimenegi selgitada teo tagamaid, kuidas seda kontrollida loomal?</a:t>
            </a:r>
          </a:p>
          <a:p>
            <a:pPr lvl="2"/>
            <a:r>
              <a:rPr lang="et-EE" dirty="0">
                <a:hlinkClick r:id="rId2"/>
              </a:rPr>
              <a:t>http://www.youtube.com/watch?v=aYbgCofVyJg#t=11</a:t>
            </a:r>
            <a:r>
              <a:rPr lang="et-EE" dirty="0"/>
              <a:t> </a:t>
            </a:r>
          </a:p>
          <a:p>
            <a:pPr lvl="2">
              <a:buNone/>
            </a:pPr>
            <a:r>
              <a:rPr lang="et-EE" dirty="0">
                <a:hlinkClick r:id="rId3"/>
              </a:rPr>
              <a:t>http://www.youtube.com/watch?v=ohgqRRLjBsg</a:t>
            </a:r>
            <a:r>
              <a:rPr lang="et-EE" dirty="0"/>
              <a:t> </a:t>
            </a:r>
          </a:p>
          <a:p>
            <a:pPr lvl="1"/>
            <a:r>
              <a:rPr lang="et-EE" b="1" dirty="0"/>
              <a:t>Kultuur  </a:t>
            </a:r>
            <a:r>
              <a:rPr lang="et-EE" dirty="0"/>
              <a:t>- kui kultuuri olemasoluks pidada selgelt õpitud ja paindlikke käitumisviise, mida kantakse põlvest põlve edasi liigikaaslastelt õppimise teel, siis leidub sarnast tegutsemist ka loomadel</a:t>
            </a:r>
          </a:p>
          <a:p>
            <a:endParaRPr lang="et-EE" dirty="0"/>
          </a:p>
        </p:txBody>
      </p:sp>
      <p:sp>
        <p:nvSpPr>
          <p:cNvPr id="5" name="Rectangle 4"/>
          <p:cNvSpPr/>
          <p:nvPr/>
        </p:nvSpPr>
        <p:spPr>
          <a:xfrm>
            <a:off x="1115616" y="604366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4"/>
              </a:rPr>
              <a:t>http://www.youtube.com/watch?v=EQ1HKCYJM5U</a:t>
            </a:r>
            <a:r>
              <a:rPr lang="et-EE" dirty="0"/>
              <a:t> </a:t>
            </a:r>
          </a:p>
        </p:txBody>
      </p:sp>
      <p:sp>
        <p:nvSpPr>
          <p:cNvPr id="4" name="Ristkülik 3"/>
          <p:cNvSpPr/>
          <p:nvPr/>
        </p:nvSpPr>
        <p:spPr>
          <a:xfrm>
            <a:off x="3203848" y="6412992"/>
            <a:ext cx="5698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5"/>
              </a:rPr>
              <a:t>https://www.youtube.com/watch?v=eQMP74-XziI</a:t>
            </a:r>
            <a:r>
              <a:rPr lang="et-EE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Kasutatud kirjandus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t-EE" dirty="0"/>
              <a:t>Toimet. J. Allik, M. Rauk (2002), “Psühholoogia gümnaasiumile”</a:t>
            </a:r>
          </a:p>
          <a:p>
            <a:r>
              <a:rPr lang="et-EE" dirty="0">
                <a:hlinkClick r:id="rId2"/>
              </a:rPr>
              <a:t>http://www.miksike.ee/docs/referaadid2006/putukate_nagemine_annesulg.htm</a:t>
            </a:r>
            <a:endParaRPr lang="et-EE" dirty="0"/>
          </a:p>
          <a:p>
            <a:r>
              <a:rPr lang="et-EE" dirty="0">
                <a:hlinkClick r:id="rId3"/>
              </a:rPr>
              <a:t>http://www.miksike.ee/docs/elehed/9klass/anatoomia/kuulmine/9-4-24-3.htm</a:t>
            </a:r>
            <a:endParaRPr lang="et-EE" dirty="0"/>
          </a:p>
          <a:p>
            <a:r>
              <a:rPr lang="et-EE" dirty="0">
                <a:hlinkClick r:id="rId4"/>
              </a:rPr>
              <a:t>http://www.miksike.ee/docs/referaadid2005/verev_meritaht_evelin.htm</a:t>
            </a:r>
            <a:endParaRPr lang="et-EE" dirty="0"/>
          </a:p>
          <a:p>
            <a:r>
              <a:rPr lang="et-EE" dirty="0">
                <a:hlinkClick r:id="rId5"/>
              </a:rPr>
              <a:t>http://neljandaloodus.blogspot.com/</a:t>
            </a:r>
            <a:endParaRPr lang="et-EE" dirty="0"/>
          </a:p>
          <a:p>
            <a:r>
              <a:rPr lang="et-EE" dirty="0">
                <a:hlinkClick r:id="rId6"/>
              </a:rPr>
              <a:t>http://www.femme.ee/aktiivne/sotsiaalia/5703</a:t>
            </a:r>
            <a:endParaRPr lang="et-EE" dirty="0"/>
          </a:p>
          <a:p>
            <a:r>
              <a:rPr lang="et-EE" dirty="0">
                <a:hlinkClick r:id="rId7"/>
              </a:rPr>
              <a:t>http://www.linnaleht.ee/?page=99&amp;id=463</a:t>
            </a:r>
            <a:endParaRPr lang="et-EE" dirty="0"/>
          </a:p>
          <a:p>
            <a:r>
              <a:rPr lang="et-EE" dirty="0">
                <a:hlinkClick r:id="rId8"/>
              </a:rPr>
              <a:t>http://www.zbi.ee/satikad/mimikri/</a:t>
            </a:r>
            <a:endParaRPr lang="et-EE" dirty="0"/>
          </a:p>
          <a:p>
            <a:r>
              <a:rPr lang="et-EE" dirty="0">
                <a:hlinkClick r:id="rId9"/>
              </a:rPr>
              <a:t>http://www.hot.ee/habib/pages/tigu.htm</a:t>
            </a:r>
            <a:endParaRPr lang="et-EE" dirty="0"/>
          </a:p>
          <a:p>
            <a:r>
              <a:rPr lang="et-EE" dirty="0">
                <a:hlinkClick r:id="rId10"/>
              </a:rPr>
              <a:t>http://imetajatekohastumised.blogspot.com/2010_03_01_archive.html</a:t>
            </a:r>
            <a:endParaRPr lang="et-EE" dirty="0"/>
          </a:p>
          <a:p>
            <a:r>
              <a:rPr lang="et-EE" dirty="0">
                <a:hlinkClick r:id="rId11"/>
              </a:rPr>
              <a:t>http://www.youtube.com/watch?v=aYbgCofVyJg#t=11</a:t>
            </a:r>
            <a:endParaRPr lang="et-EE" dirty="0"/>
          </a:p>
          <a:p>
            <a:r>
              <a:rPr lang="et-EE" dirty="0"/>
              <a:t> </a:t>
            </a:r>
            <a:r>
              <a:rPr lang="et-EE" dirty="0">
                <a:hlinkClick r:id="rId12"/>
              </a:rPr>
              <a:t>http://f7.pmo.ee/HM6Lx5LCL0OB2S_QtlNhu87-zuU=/900x485/smart/nginx/o/2012/10/12/1369662t1hcfbb.jpg</a:t>
            </a:r>
            <a:r>
              <a:rPr lang="et-EE" dirty="0"/>
              <a:t>  </a:t>
            </a:r>
          </a:p>
          <a:p>
            <a:r>
              <a:rPr lang="et-EE" dirty="0">
                <a:hlinkClick r:id="rId13"/>
              </a:rPr>
              <a:t>https://solarooenergy.com/wp-content/uploads/2015/12/fly.jpg</a:t>
            </a:r>
            <a:r>
              <a:rPr lang="et-EE" dirty="0"/>
              <a:t>  </a:t>
            </a:r>
          </a:p>
          <a:p>
            <a:r>
              <a:rPr lang="et-EE" dirty="0">
                <a:hlinkClick r:id="rId14"/>
              </a:rPr>
              <a:t>https://www.youtube.com/watch?v=BFda1MZ54G4</a:t>
            </a:r>
            <a:r>
              <a:rPr lang="et-EE" dirty="0"/>
              <a:t> </a:t>
            </a:r>
          </a:p>
          <a:p>
            <a:r>
              <a:rPr lang="et-EE" dirty="0">
                <a:hlinkClick r:id="rId15"/>
              </a:rPr>
              <a:t>https://www.youtube.com/watch?v=eQMP74-XziI</a:t>
            </a:r>
            <a:r>
              <a:rPr lang="et-EE" dirty="0"/>
              <a:t> </a:t>
            </a:r>
          </a:p>
          <a:p>
            <a:r>
              <a:rPr lang="et-EE" dirty="0">
                <a:hlinkClick r:id="rId16"/>
              </a:rPr>
              <a:t>https://www.youtube.com/watch?v=laod4t3woeU</a:t>
            </a:r>
            <a:r>
              <a:rPr lang="et-EE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/>
              <a:t>Psühholoogia harud, mis tegelevad loomade käitumusliku uurimisega:</a:t>
            </a:r>
          </a:p>
          <a:p>
            <a:pPr lvl="1"/>
            <a:r>
              <a:rPr lang="et-EE" sz="2800" dirty="0"/>
              <a:t>Võrdlev loomapsühholoogia</a:t>
            </a:r>
          </a:p>
          <a:p>
            <a:pPr lvl="1"/>
            <a:r>
              <a:rPr lang="et-EE" sz="2800" dirty="0" err="1"/>
              <a:t>Etoloogia</a:t>
            </a:r>
            <a:endParaRPr lang="et-EE" sz="2800" dirty="0"/>
          </a:p>
          <a:p>
            <a:pPr lvl="1"/>
            <a:r>
              <a:rPr lang="et-EE" sz="2800" dirty="0"/>
              <a:t>Käitumisökoloogia</a:t>
            </a:r>
          </a:p>
          <a:p>
            <a:pPr lvl="1"/>
            <a:r>
              <a:rPr lang="et-EE" sz="2800" dirty="0"/>
              <a:t>Evolutsiooniline psühholoogia</a:t>
            </a:r>
          </a:p>
          <a:p>
            <a:pPr lvl="1"/>
            <a:r>
              <a:rPr lang="et-EE" sz="2800"/>
              <a:t>Sotsiobioloogia</a:t>
            </a:r>
            <a:r>
              <a:rPr lang="et-EE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Inimene kuulub loomariiki</a:t>
            </a:r>
          </a:p>
          <a:p>
            <a:pPr lvl="1"/>
            <a:r>
              <a:rPr lang="et-EE" sz="2800" dirty="0"/>
              <a:t>Saab uurida praegu elavate lähiliikide käitumismustrit</a:t>
            </a:r>
          </a:p>
          <a:p>
            <a:pPr lvl="1"/>
            <a:r>
              <a:rPr lang="et-EE" sz="2800" dirty="0"/>
              <a:t>Evolutsiooni jooksul on psüühika ja käitumine muutunud keerulisemaks</a:t>
            </a:r>
          </a:p>
          <a:p>
            <a:pPr lvl="1"/>
            <a:r>
              <a:rPr lang="et-EE" sz="2800" dirty="0"/>
              <a:t>Inimesele omased vaimuelu avaldused eksisteerisid lihtsamal kujul juba varem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/>
              <a:t>Psüühikast saab rääkida hetkest, kui olend jagab maailma kaheks:</a:t>
            </a:r>
          </a:p>
          <a:p>
            <a:pPr lvl="1"/>
            <a:r>
              <a:rPr lang="et-EE" sz="2800" dirty="0"/>
              <a:t>Tunnetav organism = subjekt</a:t>
            </a:r>
          </a:p>
          <a:p>
            <a:pPr lvl="1"/>
            <a:r>
              <a:rPr lang="et-EE" sz="2800" dirty="0"/>
              <a:t>Väljapoole jääv  e ümbritsev osa = objekt</a:t>
            </a:r>
          </a:p>
          <a:p>
            <a:r>
              <a:rPr lang="et-EE" sz="3200" dirty="0"/>
              <a:t>Ümbruse </a:t>
            </a:r>
            <a:r>
              <a:rPr lang="et-EE" sz="3200" dirty="0" err="1"/>
              <a:t>aistmine</a:t>
            </a:r>
            <a:r>
              <a:rPr lang="et-EE" sz="3200" dirty="0"/>
              <a:t>, tajumine, neile tähenduse omistamine ja sellele vastav käitumine ei  saa toimuda  </a:t>
            </a:r>
            <a:r>
              <a:rPr lang="et-EE" sz="3200" b="1" dirty="0"/>
              <a:t>psüühikata</a:t>
            </a:r>
            <a:r>
              <a:rPr lang="et-EE" sz="3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3200" dirty="0"/>
              <a:t>Selle kõige tekkeks vajalik mitmesuguste käitumismehhanismide olemasolu ja teatav arengutase</a:t>
            </a:r>
          </a:p>
          <a:p>
            <a:pPr>
              <a:buNone/>
            </a:pPr>
            <a:endParaRPr lang="et-EE" dirty="0"/>
          </a:p>
          <a:p>
            <a:r>
              <a:rPr lang="et-EE" sz="3200" dirty="0">
                <a:solidFill>
                  <a:srgbClr val="FF0000"/>
                </a:solidFill>
              </a:rPr>
              <a:t>Käitumine </a:t>
            </a:r>
            <a:r>
              <a:rPr lang="et-EE" sz="3200" dirty="0"/>
              <a:t>= protsess, millega me reageerime välis- ja sisekeskkonnast tulevatele ärritajatele</a:t>
            </a:r>
          </a:p>
          <a:p>
            <a:pPr lvl="1"/>
            <a:r>
              <a:rPr lang="et-EE" sz="2800" dirty="0"/>
              <a:t>St. õigel ajal õiges kohas  kõige mõistlikum käitumine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t-EE" sz="3200" dirty="0">
                <a:solidFill>
                  <a:srgbClr val="FF0000"/>
                </a:solidFill>
              </a:rPr>
              <a:t>Käitumismehhanismideks </a:t>
            </a:r>
            <a:r>
              <a:rPr lang="et-EE" sz="3200" dirty="0"/>
              <a:t> nim. vahendeid ja võimalusi, mis organismil on käitumise korraldamiseks vastavalt oma vajadustele ja on kooskõlas keskkonnaga</a:t>
            </a:r>
          </a:p>
          <a:p>
            <a:r>
              <a:rPr lang="et-EE" sz="3200" dirty="0"/>
              <a:t>Nendeks  on: </a:t>
            </a:r>
          </a:p>
          <a:p>
            <a:pPr lvl="1"/>
            <a:r>
              <a:rPr lang="et-EE" sz="3000" dirty="0"/>
              <a:t>närvitegevus, </a:t>
            </a:r>
          </a:p>
          <a:p>
            <a:pPr lvl="1"/>
            <a:r>
              <a:rPr lang="et-EE" sz="3000" dirty="0"/>
              <a:t>hormonaalne tegevus, </a:t>
            </a:r>
          </a:p>
          <a:p>
            <a:pPr lvl="1"/>
            <a:r>
              <a:rPr lang="et-EE" sz="3000" dirty="0"/>
              <a:t>bioloogilised rütmid, </a:t>
            </a:r>
          </a:p>
          <a:p>
            <a:pPr lvl="1"/>
            <a:r>
              <a:rPr lang="et-EE" sz="3000" dirty="0"/>
              <a:t>Kasv ja areng, </a:t>
            </a:r>
          </a:p>
          <a:p>
            <a:pPr lvl="1"/>
            <a:r>
              <a:rPr lang="et-EE" sz="3000" dirty="0"/>
              <a:t>õppimine ja suhtlemine teiste organismidega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>
                <a:solidFill>
                  <a:srgbClr val="FF0000"/>
                </a:solidFill>
              </a:rPr>
              <a:t>1. </a:t>
            </a:r>
            <a:r>
              <a:rPr lang="et-EE" sz="3200" dirty="0">
                <a:solidFill>
                  <a:srgbClr val="FF0000"/>
                </a:solidFill>
              </a:rPr>
              <a:t>Närvisüsteem:</a:t>
            </a:r>
          </a:p>
          <a:p>
            <a:r>
              <a:rPr lang="et-EE" sz="3200" b="1" dirty="0"/>
              <a:t>Ilma NS-ta pole psüühika võimalik!</a:t>
            </a:r>
          </a:p>
          <a:p>
            <a:r>
              <a:rPr lang="et-EE" sz="2800" dirty="0"/>
              <a:t>Olemas mingilgi algelisel kujul</a:t>
            </a:r>
          </a:p>
          <a:p>
            <a:pPr lvl="1"/>
            <a:r>
              <a:rPr lang="et-EE" sz="2800" dirty="0"/>
              <a:t>Keskkonna muutuste silmaspidamine</a:t>
            </a:r>
          </a:p>
          <a:p>
            <a:pPr lvl="1"/>
            <a:r>
              <a:rPr lang="et-EE" sz="2800" dirty="0"/>
              <a:t>Sellele reageerimine  e. käitumine ja oma tegevuse analüüs ja ümber korraldamine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Psüühika areng loomariigis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Evolutsioonis vanimad - üherakulised – NS puudub, kuid olemas erutuvus! (</a:t>
            </a:r>
            <a:r>
              <a:rPr lang="et-EE" b="1" dirty="0"/>
              <a:t>taksis</a:t>
            </a:r>
            <a:r>
              <a:rPr lang="et-EE" dirty="0"/>
              <a:t>)</a:t>
            </a:r>
          </a:p>
          <a:p>
            <a:r>
              <a:rPr lang="et-EE" dirty="0"/>
              <a:t>Hulkraksetel olemas erutuse ülekannet		 teostavad spetsiaalsed rakud</a:t>
            </a:r>
          </a:p>
          <a:p>
            <a:r>
              <a:rPr lang="et-EE" b="1" dirty="0"/>
              <a:t>Närvivõrk</a:t>
            </a:r>
          </a:p>
          <a:p>
            <a:r>
              <a:rPr lang="et-EE" b="1" dirty="0"/>
              <a:t>Kiiretaoline sümmeetria </a:t>
            </a:r>
            <a:r>
              <a:rPr lang="et-EE" dirty="0"/>
              <a:t>(toimuvad refleksid)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187" y="4725144"/>
            <a:ext cx="2379813" cy="182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2348880"/>
            <a:ext cx="1475655" cy="20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501317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4"/>
              </a:rPr>
              <a:t>http://www.youtube.com/watch?v=W6rnhiMxtKU&amp;feature=related</a:t>
            </a:r>
            <a:r>
              <a:rPr lang="et-EE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>
                <a:hlinkClick r:id="rId5"/>
              </a:rPr>
              <a:t>http://www.youtube.com/watch?v=A100m5EpfFI&amp;feature=related</a:t>
            </a:r>
            <a:r>
              <a:rPr lang="et-E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1327</Words>
  <Application>Microsoft Office PowerPoint</Application>
  <PresentationFormat>Ekraaniseanss (4:3)</PresentationFormat>
  <Paragraphs>178</Paragraphs>
  <Slides>25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Flow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Psüühika areng loomariigis</vt:lpstr>
      <vt:lpstr>PowerPointi esitlus</vt:lpstr>
      <vt:lpstr>Psüühika areng loomariigis</vt:lpstr>
      <vt:lpstr>Psüühika areng loomariigis</vt:lpstr>
      <vt:lpstr>Psüühika areng loomariigis</vt:lpstr>
      <vt:lpstr>Kasutatud kirjandus</vt:lpstr>
    </vt:vector>
  </TitlesOfParts>
  <Company>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Ülle Irdt</dc:creator>
  <cp:lastModifiedBy>Yllei</cp:lastModifiedBy>
  <cp:revision>77</cp:revision>
  <dcterms:created xsi:type="dcterms:W3CDTF">2011-01-27T16:52:50Z</dcterms:created>
  <dcterms:modified xsi:type="dcterms:W3CDTF">2017-04-25T08:56:40Z</dcterms:modified>
</cp:coreProperties>
</file>