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AAF40-EC68-4D69-A904-E03933D2DB1C}" type="datetimeFigureOut">
              <a:rPr lang="en-ZW" smtClean="0"/>
              <a:t>6/5/2025</a:t>
            </a:fld>
            <a:endParaRPr lang="en-Z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0000F-0027-4047-A0BA-46B2227A081A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060236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50000F-0027-4047-A0BA-46B2227A081A}" type="slidenum">
              <a:rPr lang="en-ZW" smtClean="0"/>
              <a:t>4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829096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91935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3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55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9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234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55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5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4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9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43" r:id="rId6"/>
    <p:sldLayoutId id="2147483739" r:id="rId7"/>
    <p:sldLayoutId id="2147483740" r:id="rId8"/>
    <p:sldLayoutId id="2147483741" r:id="rId9"/>
    <p:sldLayoutId id="2147483742" r:id="rId10"/>
    <p:sldLayoutId id="2147483744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F0CAD46-2E46-44EB-A063-C05881768C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FC926D-6F0D-CF73-2D77-D66536495BD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5730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FDFF237-4369-41A3-9CE4-CD1A68139E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49553"/>
            <a:ext cx="12191999" cy="5320052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47000">
                <a:srgbClr val="000000">
                  <a:alpha val="41000"/>
                </a:srgbClr>
              </a:gs>
              <a:gs pos="81000">
                <a:srgbClr val="000000">
                  <a:alpha val="56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B44FEE-5415-1822-3B0B-6336DDDC5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6091" y="2633933"/>
            <a:ext cx="8039818" cy="1643572"/>
          </a:xfrm>
        </p:spPr>
        <p:txBody>
          <a:bodyPr>
            <a:noAutofit/>
          </a:bodyPr>
          <a:lstStyle/>
          <a:p>
            <a:r>
              <a:rPr lang="et-EE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Siiri Pärkson ,,Äärmused“</a:t>
            </a:r>
            <a:endParaRPr lang="en-ZW" sz="6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74BC95-6AE0-44AF-5FFA-D683425BE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7556" y="5272809"/>
            <a:ext cx="8442384" cy="72501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t-EE" sz="2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Carmen Kartau</a:t>
            </a:r>
          </a:p>
          <a:p>
            <a:pPr>
              <a:lnSpc>
                <a:spcPct val="90000"/>
              </a:lnSpc>
            </a:pPr>
            <a:r>
              <a:rPr lang="et-EE" sz="2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en-ZW" sz="28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3E45FAB-3768-4529-B0E8-A0E9BE5E38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739509"/>
            <a:ext cx="867485" cy="115439"/>
            <a:chOff x="8910933" y="1861308"/>
            <a:chExt cx="867485" cy="11543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FF68CFF-0675-43D9-8EF2-EAC1F19D24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1414FA8-D7DF-4B14-AD83-846AB2899B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38B88A0-A01D-4106-8E09-1AEB09B04E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04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158E38A4-F699-490C-8D1F-E8AD332D9B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39C6AAB-48AC-41A3-95C2-6BF83715DF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6EE861B-7D2F-4B7C-A6E3-5937E81B80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081" y="159026"/>
            <a:ext cx="11886519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9FC8AD-5F54-41C8-9E53-79EE64A75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1"/>
            <a:ext cx="5836920" cy="1288884"/>
          </a:xfrm>
        </p:spPr>
        <p:txBody>
          <a:bodyPr anchor="b">
            <a:normAutofit/>
          </a:bodyPr>
          <a:lstStyle/>
          <a:p>
            <a:pPr algn="ctr"/>
            <a:r>
              <a:rPr lang="et-EE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AUTORIST</a:t>
            </a:r>
            <a:endParaRPr lang="en-ZW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63DF797-7757-E06E-4D9D-A9D5A144B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529" y="2732545"/>
            <a:ext cx="5384169" cy="3232826"/>
          </a:xfrm>
        </p:spPr>
        <p:txBody>
          <a:bodyPr anchor="t">
            <a:normAutofit fontScale="92500" lnSpcReduction="20000"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t-E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Eluaastad 16. juuni</a:t>
            </a:r>
            <a:r>
              <a:rPr lang="fi-FI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t-EE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1979 -</a:t>
            </a:r>
            <a:r>
              <a:rPr lang="fi-FI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i-FI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t-E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märts</a:t>
            </a:r>
            <a:r>
              <a:rPr lang="fi-FI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t-EE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fi-FI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t-EE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(suri 44-aastaselt)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t-E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ZW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õpetas</a:t>
            </a:r>
            <a:r>
              <a:rPr lang="en-ZW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1998. </a:t>
            </a:r>
            <a:r>
              <a:rPr lang="en-ZW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aastal</a:t>
            </a:r>
            <a:r>
              <a:rPr lang="en-ZW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t-E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Tartu Tamme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Gümnaasiumi ning</a:t>
            </a:r>
            <a:r>
              <a:rPr lang="en-ZW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ZW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eejärel</a:t>
            </a:r>
            <a:r>
              <a:rPr lang="en-ZW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õppis</a:t>
            </a:r>
            <a:r>
              <a:rPr lang="en-ZW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t-EE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Tartu Ülikoolis eesti kirjandust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Alates</a:t>
            </a:r>
            <a:r>
              <a:rPr lang="fi-FI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2003. </a:t>
            </a:r>
            <a:r>
              <a:rPr lang="fi-FI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aastast</a:t>
            </a:r>
            <a:r>
              <a:rPr lang="fi-FI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oli </a:t>
            </a:r>
            <a:r>
              <a:rPr lang="fi-FI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fi-FI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t-EE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Eesti Kirjanduse Seltsi</a:t>
            </a:r>
            <a:r>
              <a:rPr lang="fi-FI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i-FI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eluaegne</a:t>
            </a:r>
            <a:r>
              <a:rPr lang="fi-FI" sz="2200" b="0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i-FI" sz="2200" b="0" i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liige</a:t>
            </a:r>
            <a:endParaRPr lang="et-EE" sz="2200" b="0" i="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t-E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ooming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hõlmab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noorsooromaane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lasteraamatuid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luulekogu</a:t>
            </a:r>
            <a:r>
              <a:rPr lang="et-E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sid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kirjandusteadust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eneseabi</a:t>
            </a:r>
            <a:endParaRPr lang="et-E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avaldanud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üle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Vikipeedia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artikli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mitmeid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teoseid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nii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paberil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kui</a:t>
            </a:r>
            <a:r>
              <a:rPr lang="en-ZW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e-</a:t>
            </a:r>
            <a:r>
              <a:rPr lang="en-ZW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raamatuna</a:t>
            </a:r>
            <a:endParaRPr lang="et-EE" sz="17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make this picture black and white&#10;">
            <a:extLst>
              <a:ext uri="{FF2B5EF4-FFF2-40B4-BE49-F238E27FC236}">
                <a16:creationId xmlns:a16="http://schemas.microsoft.com/office/drawing/2014/main" id="{49547134-F65F-7CE0-6CF1-63A02F2B73E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4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803"/>
          <a:stretch/>
        </p:blipFill>
        <p:spPr>
          <a:xfrm>
            <a:off x="7805930" y="723901"/>
            <a:ext cx="3537009" cy="5314004"/>
          </a:xfrm>
          <a:prstGeom prst="rect">
            <a:avLst/>
          </a:prstGeom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id="{073091F1-AA5A-47C6-9502-D5870A72D5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513418" y="2320171"/>
            <a:ext cx="867485" cy="115439"/>
            <a:chOff x="8910933" y="1861308"/>
            <a:chExt cx="867485" cy="11543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085C4F7-6E91-4DF6-BB01-A46132BC35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5476588-B9AD-4662-A085-8E4D91493B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CDB34B3-D348-476E-BE7F-1139370F431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27830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58E38A4-F699-490C-8D1F-E8AD332D9B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9C6AAB-48AC-41A3-95C2-6BF83715DF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620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EE861B-7D2F-4B7C-A6E3-5937E81B80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081" y="159026"/>
            <a:ext cx="7313839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E20BD8-D7F5-50A7-737B-27506DF5D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425" y="723901"/>
            <a:ext cx="6119787" cy="1288884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t-E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LUULEKOGU ,,ÄÄRMUSED“</a:t>
            </a:r>
            <a:endParaRPr lang="en-ZW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F45C968-FF87-1F39-397A-F5DC3B4D3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426" y="2732545"/>
            <a:ext cx="5465149" cy="3232826"/>
          </a:xfrm>
        </p:spPr>
        <p:txBody>
          <a:bodyPr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Peamised teemad: elu keerukus, tunded, vastandlikkus, talv, emaarmastus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E-raamat, kirjastus HOOB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Avaldatud aastal 2021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6F4C1C2-06F2-4D3B-C423-4213179F823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2" r="5759"/>
          <a:stretch/>
        </p:blipFill>
        <p:spPr>
          <a:xfrm>
            <a:off x="7620000" y="10"/>
            <a:ext cx="4572000" cy="6857990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073091F1-AA5A-47C6-9502-D5870A72D5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76258" y="2320171"/>
            <a:ext cx="867485" cy="115439"/>
            <a:chOff x="8910933" y="1861308"/>
            <a:chExt cx="867485" cy="11543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085C4F7-6E91-4DF6-BB01-A46132BC35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5476588-B9AD-4662-A085-8E4D91493B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CDB34B3-D348-476E-BE7F-1139370F431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79520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7B4854C3-58CC-4A2C-B4CA-926819F0C2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B6FD5C0-E257-4B9E-9413-27A374F07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17081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5">
            <a:extLst>
              <a:ext uri="{FF2B5EF4-FFF2-40B4-BE49-F238E27FC236}">
                <a16:creationId xmlns:a16="http://schemas.microsoft.com/office/drawing/2014/main" id="{FA7B9933-15AE-4ACB-B091-21C9F38533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9240" y="1028700"/>
            <a:ext cx="4038600" cy="484107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E57BB50-0A5D-4AD7-87AB-5904B788BC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24798" y="4550150"/>
            <a:ext cx="867485" cy="115439"/>
            <a:chOff x="8910933" y="1861308"/>
            <a:chExt cx="867485" cy="115439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CD5E7CE-8430-4ED8-87F2-AF5C660CF2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A1AC28-5B9C-4D41-95E9-675EDF3F4B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E446F29-8D76-46EF-B0AF-41066F65AA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6422BF4-2389-6BA5-B6A6-F3CEE8DEA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3858" y="1351429"/>
            <a:ext cx="3369365" cy="2871320"/>
          </a:xfrm>
        </p:spPr>
        <p:txBody>
          <a:bodyPr anchor="ctr">
            <a:normAutofit/>
          </a:bodyPr>
          <a:lstStyle/>
          <a:p>
            <a:pPr algn="ctr"/>
            <a:r>
              <a:rPr lang="et-E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KUJUNDI-KASUTUS</a:t>
            </a:r>
            <a:endParaRPr lang="en-ZW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C710B-2AF7-24AE-3200-256E48E6A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4988" y="865954"/>
            <a:ext cx="4306928" cy="5131235"/>
          </a:xfrm>
        </p:spPr>
        <p:txBody>
          <a:bodyPr anchor="ctr">
            <a:normAutofit/>
          </a:bodyPr>
          <a:lstStyle/>
          <a:p>
            <a:pPr algn="ctr"/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t-E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EPIFOOR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sõnade kordus lõpus</a:t>
            </a:r>
          </a:p>
          <a:p>
            <a:pPr algn="ctr"/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„Hirmu</a:t>
            </a:r>
            <a:r>
              <a:rPr lang="et-EE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värinad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ärevus</a:t>
            </a:r>
            <a:r>
              <a:rPr lang="et-EE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värinad</a:t>
            </a:r>
          </a:p>
          <a:p>
            <a:pPr algn="ctr"/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sõltuvus</a:t>
            </a:r>
            <a:r>
              <a:rPr lang="et-EE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värinad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algn="ctr"/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t-E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HÜPERBOOL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liialdav suurendamine</a:t>
            </a:r>
          </a:p>
          <a:p>
            <a:pPr algn="ctr"/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„Ent kus olla pikk pime öö, </a:t>
            </a:r>
          </a:p>
          <a:p>
            <a:pPr algn="ctr"/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kui </a:t>
            </a:r>
            <a:r>
              <a:rPr lang="et-EE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uhkusest sirgu end löön</a:t>
            </a: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?“</a:t>
            </a:r>
          </a:p>
        </p:txBody>
      </p:sp>
    </p:spTree>
    <p:extLst>
      <p:ext uri="{BB962C8B-B14F-4D97-AF65-F5344CB8AC3E}">
        <p14:creationId xmlns:p14="http://schemas.microsoft.com/office/powerpoint/2010/main" val="3688885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4854C3-58CC-4A2C-B4CA-926819F0C2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6FD5C0-E257-4B9E-9413-27A374F07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17081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FA7B9933-15AE-4ACB-B091-21C9F38533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9240" y="1028700"/>
            <a:ext cx="4038600" cy="484107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E57BB50-0A5D-4AD7-87AB-5904B788BC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24798" y="4550150"/>
            <a:ext cx="867485" cy="115439"/>
            <a:chOff x="8910933" y="1861308"/>
            <a:chExt cx="867485" cy="11543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CD5E7CE-8430-4ED8-87F2-AF5C660CF2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4A1AC28-5B9C-4D41-95E9-675EDF3F4B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E446F29-8D76-46EF-B0AF-41066F65AA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6BDFA81-81C0-7030-DF6C-45C74AC75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3857" y="1382625"/>
            <a:ext cx="3369365" cy="2871320"/>
          </a:xfrm>
        </p:spPr>
        <p:txBody>
          <a:bodyPr anchor="ctr">
            <a:normAutofit/>
          </a:bodyPr>
          <a:lstStyle/>
          <a:p>
            <a:pPr algn="ctr"/>
            <a:r>
              <a:rPr lang="et-E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KUJUNDI-KASUTUS</a:t>
            </a:r>
            <a:endParaRPr lang="en-ZW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B6C16-4ED3-AE3B-5700-6518402A6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5527" y="1028700"/>
            <a:ext cx="4306928" cy="5615352"/>
          </a:xfrm>
        </p:spPr>
        <p:txBody>
          <a:bodyPr anchor="ctr">
            <a:normAutofit fontScale="92500" lnSpcReduction="20000"/>
          </a:bodyPr>
          <a:lstStyle/>
          <a:p>
            <a:pPr algn="ctr"/>
            <a:r>
              <a:rPr lang="et-E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t-EE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METAFOOR</a:t>
            </a:r>
            <a:r>
              <a:rPr lang="et-E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sisult peidetud võrdlus, siin </a:t>
            </a:r>
            <a:r>
              <a:rPr lang="en-ZW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väljendab</a:t>
            </a:r>
            <a:r>
              <a:rPr lang="en-ZW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aja</a:t>
            </a:r>
            <a:r>
              <a:rPr lang="en-ZW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W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venimist</a:t>
            </a:r>
            <a:endParaRPr lang="et-E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t-E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„kus kell küll tiksub,</a:t>
            </a:r>
          </a:p>
          <a:p>
            <a:pPr algn="ctr"/>
            <a:r>
              <a:rPr lang="et-E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kuid aeg paigal tatsub.“</a:t>
            </a:r>
          </a:p>
          <a:p>
            <a:pPr algn="ctr"/>
            <a:r>
              <a:rPr lang="et-E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et-EE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ELLIPS E. VÄLJAJÄTT</a:t>
            </a:r>
          </a:p>
          <a:p>
            <a:pPr algn="ctr"/>
            <a:r>
              <a:rPr lang="et-E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,,Pakun usaldust,</a:t>
            </a:r>
          </a:p>
          <a:p>
            <a:pPr algn="ctr"/>
            <a:r>
              <a:rPr lang="et-E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pettumust manustad.</a:t>
            </a:r>
          </a:p>
          <a:p>
            <a:pPr algn="ctr"/>
            <a:r>
              <a:rPr lang="et-EE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Kaon</a:t>
            </a:r>
            <a:r>
              <a:rPr lang="et-E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algn="ctr"/>
            <a:r>
              <a:rPr lang="et-E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et-EE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ISIKUSTAMINE E. PERSONIFITSEERIMINE</a:t>
            </a:r>
          </a:p>
          <a:p>
            <a:pPr algn="ctr"/>
            <a:r>
              <a:rPr lang="et-E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„ta kõnevõimetu </a:t>
            </a:r>
            <a:r>
              <a:rPr lang="et-EE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kurk</a:t>
            </a:r>
            <a:r>
              <a:rPr lang="et-E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t-E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hääletult püüdnud,“</a:t>
            </a:r>
          </a:p>
          <a:p>
            <a:pPr algn="ctr"/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1623752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4854C3-58CC-4A2C-B4CA-926819F0C2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E84EE6A7-BAA1-4637-940F-44728FCF46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4038600" cy="484107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C37B42-CB06-BBE1-EA61-FC7011326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9223" y="1737360"/>
            <a:ext cx="3350907" cy="3066868"/>
          </a:xfrm>
        </p:spPr>
        <p:txBody>
          <a:bodyPr anchor="ctr">
            <a:normAutofit/>
          </a:bodyPr>
          <a:lstStyle/>
          <a:p>
            <a:pPr algn="ctr"/>
            <a:r>
              <a:rPr lang="et-E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KEELE-KASUTUS</a:t>
            </a:r>
            <a:endParaRPr lang="en-ZW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BDA3F-63C4-B2BB-FB55-1E03DA6A6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1034142"/>
            <a:ext cx="5067299" cy="4463143"/>
          </a:xfrm>
        </p:spPr>
        <p:txBody>
          <a:bodyPr anchor="ctr">
            <a:norm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Luuletustes on kasutatud nii kirjavähemärke kui ka mitte, samuti on kasutatud suuri tähti läbivalt kas esimese rea alguses või fraasi alguses </a:t>
            </a:r>
          </a:p>
          <a:p>
            <a:pPr algn="ctr">
              <a:lnSpc>
                <a:spcPct val="100000"/>
              </a:lnSpc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„Mis maitse on veel?</a:t>
            </a:r>
          </a:p>
          <a:p>
            <a:pPr algn="ctr">
              <a:lnSpc>
                <a:spcPct val="100000"/>
              </a:lnSpc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Mõni ütleb:</a:t>
            </a:r>
          </a:p>
          <a:p>
            <a:pPr algn="ctr">
              <a:lnSpc>
                <a:spcPct val="100000"/>
              </a:lnSpc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maitseta.“</a:t>
            </a:r>
          </a:p>
          <a:p>
            <a:pPr algn="ctr">
              <a:lnSpc>
                <a:spcPct val="100000"/>
              </a:lnSpc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2)“On luule üks</a:t>
            </a:r>
          </a:p>
          <a:p>
            <a:pPr algn="ctr">
              <a:lnSpc>
                <a:spcPct val="100000"/>
              </a:lnSpc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 elu teine</a:t>
            </a:r>
          </a:p>
          <a:p>
            <a:pPr algn="ctr">
              <a:lnSpc>
                <a:spcPct val="100000"/>
              </a:lnSpc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 ridu loed</a:t>
            </a:r>
          </a:p>
          <a:p>
            <a:pPr algn="ctr">
              <a:lnSpc>
                <a:spcPct val="100000"/>
              </a:lnSpc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polnud eile“</a:t>
            </a:r>
          </a:p>
          <a:p>
            <a:pPr marL="342900" indent="-342900" algn="ctr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7B0A1C-8465-4A90-9085-2269F48F51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95908" y="5578618"/>
            <a:ext cx="867485" cy="115439"/>
            <a:chOff x="8910933" y="1861308"/>
            <a:chExt cx="867485" cy="1154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7AB5D39-26FD-45C8-84C0-0702BBEBF9F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35DDF1B-7F48-4DBD-98E4-A87D56670E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FEE9251-6599-4E3A-9CE8-87A1A04055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44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D270F-0BE3-6D63-F227-A94174826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KEELEKASUTUS </a:t>
            </a:r>
            <a:endParaRPr lang="en-ZW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50B35-9599-0697-CDAE-19BDEC3D5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Luuletused valdavalt vabavärsilised, kuid esineb ka riimilisi luuletusi, aga pigem vabavärsilised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Luuletuste meeleolu antud kogumikus on erinev: </a:t>
            </a:r>
            <a:r>
              <a:rPr lang="en-ZW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trotslik</a:t>
            </a:r>
            <a:r>
              <a:rPr lang="en-ZW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ZW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jõuline</a:t>
            </a:r>
            <a:r>
              <a:rPr lang="et-E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ZW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rahulik</a:t>
            </a:r>
            <a:r>
              <a:rPr lang="en-ZW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ZW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kirjeldav</a:t>
            </a:r>
            <a:r>
              <a:rPr lang="et-EE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ZW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mõtisklev</a:t>
            </a:r>
            <a:r>
              <a:rPr lang="en-ZW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ZW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filosoofiline</a:t>
            </a:r>
            <a:endParaRPr lang="et-EE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1121213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4854C3-58CC-4A2C-B4CA-926819F0C2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FA7B9933-15AE-4ACB-B091-21C9F38533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700" y="1028700"/>
            <a:ext cx="4038600" cy="484107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E57BB50-0A5D-4AD7-87AB-5904B788BC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14258" y="4550150"/>
            <a:ext cx="867485" cy="115439"/>
            <a:chOff x="8910933" y="1861308"/>
            <a:chExt cx="867485" cy="1154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CD5E7CE-8430-4ED8-87F2-AF5C660CF2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4A1AC28-5B9C-4D41-95E9-675EDF3F4B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E446F29-8D76-46EF-B0AF-41066F65AA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592C95-B6A6-C049-50C9-70AC8D831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1357" y="1351429"/>
            <a:ext cx="3369365" cy="2871320"/>
          </a:xfrm>
        </p:spPr>
        <p:txBody>
          <a:bodyPr anchor="ctr">
            <a:normAutofit/>
          </a:bodyPr>
          <a:lstStyle/>
          <a:p>
            <a:pPr algn="ctr"/>
            <a:r>
              <a:rPr lang="et-E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LUULETUS</a:t>
            </a:r>
            <a:endParaRPr lang="en-ZW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D837F-C3DF-F45F-3F41-FE1A74E96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9825" y="723900"/>
            <a:ext cx="4735375" cy="5410200"/>
          </a:xfr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t-E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 SELLISEID PÄEVI ON VAJA</a:t>
            </a:r>
          </a:p>
          <a:p>
            <a:pPr algn="ctr">
              <a:lnSpc>
                <a:spcPct val="100000"/>
              </a:lnSpc>
            </a:pPr>
            <a:endParaRPr lang="et-E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selliseid päevi on vaja,</a:t>
            </a:r>
          </a:p>
          <a:p>
            <a:pPr algn="ctr">
              <a:lnSpc>
                <a:spcPct val="100000"/>
              </a:lnSpc>
            </a:pP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kui vaikne on terve maja, </a:t>
            </a:r>
          </a:p>
          <a:p>
            <a:pPr algn="ctr">
              <a:lnSpc>
                <a:spcPct val="100000"/>
              </a:lnSpc>
            </a:pP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kus kell küll tiksub,</a:t>
            </a:r>
          </a:p>
          <a:p>
            <a:pPr algn="ctr">
              <a:lnSpc>
                <a:spcPct val="100000"/>
              </a:lnSpc>
            </a:pP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kuid aeg paigal tatsub. </a:t>
            </a:r>
          </a:p>
          <a:p>
            <a:pPr algn="ctr">
              <a:lnSpc>
                <a:spcPct val="100000"/>
              </a:lnSpc>
            </a:pPr>
            <a:endParaRPr lang="et-E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 selliseid päevi on vaja, </a:t>
            </a:r>
          </a:p>
          <a:p>
            <a:pPr algn="ctr">
              <a:lnSpc>
                <a:spcPct val="100000"/>
              </a:lnSpc>
            </a:pP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kui vaikne on terve maja,</a:t>
            </a:r>
          </a:p>
          <a:p>
            <a:pPr algn="ctr">
              <a:lnSpc>
                <a:spcPct val="100000"/>
              </a:lnSpc>
            </a:pP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majast väljas, mitte ainult sees,</a:t>
            </a:r>
          </a:p>
          <a:p>
            <a:pPr algn="ctr">
              <a:lnSpc>
                <a:spcPct val="100000"/>
              </a:lnSpc>
            </a:pP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elu tardunult seisab me ees.</a:t>
            </a:r>
          </a:p>
          <a:p>
            <a:pPr algn="ctr">
              <a:lnSpc>
                <a:spcPct val="100000"/>
              </a:lnSpc>
            </a:pPr>
            <a:endParaRPr lang="et-E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Ehk on selliseid päevi vaja, </a:t>
            </a:r>
          </a:p>
          <a:p>
            <a:pPr algn="ctr">
              <a:lnSpc>
                <a:spcPct val="100000"/>
              </a:lnSpc>
            </a:pP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kui vaikuses kogu maja,</a:t>
            </a:r>
          </a:p>
          <a:p>
            <a:pPr algn="ctr">
              <a:lnSpc>
                <a:spcPct val="100000"/>
              </a:lnSpc>
            </a:pP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siis argipäev täis kiirust, kära, </a:t>
            </a:r>
          </a:p>
          <a:p>
            <a:pPr algn="ctr">
              <a:lnSpc>
                <a:spcPct val="100000"/>
              </a:lnSpc>
            </a:pPr>
            <a:r>
              <a:rPr lang="et-EE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väsitab vaid meeldivalt ära.</a:t>
            </a:r>
          </a:p>
        </p:txBody>
      </p:sp>
    </p:spTree>
    <p:extLst>
      <p:ext uri="{BB962C8B-B14F-4D97-AF65-F5344CB8AC3E}">
        <p14:creationId xmlns:p14="http://schemas.microsoft.com/office/powerpoint/2010/main" val="1806142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279E2D1-2155-919F-E7A4-697A426085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2E6B2A7-259B-6779-DFA4-09E18F4676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A338C7-1BE0-0320-2ACE-5B08282CBA1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5730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76AB0A2-1C2D-6F6A-B01B-3552C53A54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49553"/>
            <a:ext cx="12191999" cy="5320052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47000">
                <a:srgbClr val="000000">
                  <a:alpha val="41000"/>
                </a:srgbClr>
              </a:gs>
              <a:gs pos="81000">
                <a:srgbClr val="000000">
                  <a:alpha val="56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1421D-36B2-7F28-47B4-5756AC316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6091" y="2633933"/>
            <a:ext cx="8039818" cy="1643572"/>
          </a:xfrm>
        </p:spPr>
        <p:txBody>
          <a:bodyPr>
            <a:noAutofit/>
          </a:bodyPr>
          <a:lstStyle/>
          <a:p>
            <a:r>
              <a:rPr lang="et-EE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AITÄH!</a:t>
            </a:r>
            <a:endParaRPr lang="en-ZW" sz="6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F0B0A9-C477-34FB-7E33-8076EC27B3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57556" y="5272809"/>
            <a:ext cx="8442384" cy="72501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t-EE" sz="2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endParaRPr lang="en-ZW" sz="28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B70026E-E742-7D7B-5008-00E12033C6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739509"/>
            <a:ext cx="867485" cy="115439"/>
            <a:chOff x="8910933" y="1861308"/>
            <a:chExt cx="867485" cy="11543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12ACE15-2BC6-A379-3746-7B52B437BF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9C49F5B-2966-3F2D-4C81-B4ED8C87E2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F2C775A-877A-2B73-187A-07A93F8FE6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6406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AdornVTI">
  <a:themeElements>
    <a:clrScheme name="GC1">
      <a:dk1>
        <a:sysClr val="windowText" lastClr="000000"/>
      </a:dk1>
      <a:lt1>
        <a:sysClr val="window" lastClr="FFFFFF"/>
      </a:lt1>
      <a:dk2>
        <a:srgbClr val="2C2830"/>
      </a:dk2>
      <a:lt2>
        <a:srgbClr val="E0DCE1"/>
      </a:lt2>
      <a:accent1>
        <a:srgbClr val="908193"/>
      </a:accent1>
      <a:accent2>
        <a:srgbClr val="A08889"/>
      </a:accent2>
      <a:accent3>
        <a:srgbClr val="B48C7E"/>
      </a:accent3>
      <a:accent4>
        <a:srgbClr val="809C9B"/>
      </a:accent4>
      <a:accent5>
        <a:srgbClr val="899F91"/>
      </a:accent5>
      <a:accent6>
        <a:srgbClr val="728274"/>
      </a:accent6>
      <a:hlink>
        <a:srgbClr val="837585"/>
      </a:hlink>
      <a:folHlink>
        <a:srgbClr val="677E83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353</Words>
  <Application>Microsoft Office PowerPoint</Application>
  <PresentationFormat>Laiekraan</PresentationFormat>
  <Paragraphs>64</Paragraphs>
  <Slides>9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9</vt:i4>
      </vt:variant>
    </vt:vector>
  </HeadingPairs>
  <TitlesOfParts>
    <vt:vector size="14" baseType="lpstr">
      <vt:lpstr>Aptos</vt:lpstr>
      <vt:lpstr>Arial</vt:lpstr>
      <vt:lpstr>Bembo</vt:lpstr>
      <vt:lpstr>Times New Roman</vt:lpstr>
      <vt:lpstr>AdornVTI</vt:lpstr>
      <vt:lpstr>Siiri Pärkson ,,Äärmused“</vt:lpstr>
      <vt:lpstr>AUTORIST</vt:lpstr>
      <vt:lpstr>LUULEKOGU ,,ÄÄRMUSED“</vt:lpstr>
      <vt:lpstr>KUJUNDI-KASUTUS</vt:lpstr>
      <vt:lpstr>KUJUNDI-KASUTUS</vt:lpstr>
      <vt:lpstr>KEELE-KASUTUS</vt:lpstr>
      <vt:lpstr>KEELEKASUTUS </vt:lpstr>
      <vt:lpstr>LUULETUS</vt:lpstr>
      <vt:lpstr>AITÄH!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Siiri Pärkson ,,Äärmused“</dc:title>
  <dc:creator>Carmen Kartau</dc:creator>
  <cp:lastModifiedBy>Jane Suvi</cp:lastModifiedBy>
  <cp:revision>3</cp:revision>
  <dcterms:created xsi:type="dcterms:W3CDTF">2025-04-27T18:53:26Z</dcterms:created>
  <dcterms:modified xsi:type="dcterms:W3CDTF">2025-05-06T09:50:40Z</dcterms:modified>
</cp:coreProperties>
</file>