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1" r:id="rId6"/>
    <p:sldId id="260" r:id="rId7"/>
    <p:sldId id="263" r:id="rId8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37BB0C-9F78-4D72-6623-547E673F953A}" v="278" dt="2025-04-20T08:56:12.783"/>
    <p1510:client id="{672860BB-A9E1-C978-B9A5-44C9DAE30614}" v="199" dt="2025-04-20T07:49:55.5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90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7CA997-AE94-47E2-BCFC-3968AB1262AB}" type="datetimeFigureOut">
              <a:t>20.04.2025</a:t>
            </a:fld>
            <a:endParaRPr lang="et-EE"/>
          </a:p>
        </p:txBody>
      </p:sp>
      <p:sp>
        <p:nvSpPr>
          <p:cNvPr id="4" name="Slaidi pildi kohatä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Märkmete kohatäid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96A1B-7AB0-4958-AD16-A6C6AAEA9543}" type="slidenum"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76243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Nii </a:t>
            </a:r>
            <a:r>
              <a:rPr lang="en-US" dirty="0" err="1"/>
              <a:t>kaua</a:t>
            </a:r>
            <a:r>
              <a:rPr lang="en-US" dirty="0"/>
              <a:t>, </a:t>
            </a:r>
            <a:r>
              <a:rPr lang="en-US" dirty="0" err="1"/>
              <a:t>kui</a:t>
            </a:r>
            <a:r>
              <a:rPr lang="en-US" dirty="0"/>
              <a:t> ma </a:t>
            </a:r>
            <a:r>
              <a:rPr lang="en-US" dirty="0" err="1"/>
              <a:t>vanaema</a:t>
            </a:r>
            <a:r>
              <a:rPr lang="en-US" dirty="0"/>
              <a:t> </a:t>
            </a:r>
            <a:r>
              <a:rPr lang="en-US" dirty="0" err="1"/>
              <a:t>mäletan</a:t>
            </a:r>
            <a:r>
              <a:rPr lang="en-US" dirty="0"/>
              <a:t>, on ta </a:t>
            </a:r>
            <a:r>
              <a:rPr lang="en-US" dirty="0" err="1"/>
              <a:t>luuletanud.Looduse</a:t>
            </a:r>
            <a:r>
              <a:rPr lang="en-US" dirty="0"/>
              <a:t> </a:t>
            </a:r>
            <a:r>
              <a:rPr lang="en-US" dirty="0" err="1"/>
              <a:t>ilu</a:t>
            </a:r>
            <a:r>
              <a:rPr lang="en-US" dirty="0"/>
              <a:t> ja </a:t>
            </a:r>
            <a:r>
              <a:rPr lang="en-US" dirty="0" err="1"/>
              <a:t>ainulaadsus</a:t>
            </a:r>
            <a:r>
              <a:rPr lang="en-US" dirty="0"/>
              <a:t> </a:t>
            </a:r>
            <a:r>
              <a:rPr lang="en-US" dirty="0" err="1"/>
              <a:t>võlus</a:t>
            </a:r>
            <a:r>
              <a:rPr lang="en-US" dirty="0"/>
              <a:t> </a:t>
            </a:r>
            <a:r>
              <a:rPr lang="en-US" dirty="0" err="1"/>
              <a:t>teda</a:t>
            </a:r>
            <a:r>
              <a:rPr lang="en-US" dirty="0"/>
              <a:t> juba </a:t>
            </a:r>
            <a:r>
              <a:rPr lang="en-US" dirty="0" err="1"/>
              <a:t>lapsepõlves</a:t>
            </a:r>
            <a:r>
              <a:rPr lang="en-US" dirty="0"/>
              <a:t>.</a:t>
            </a:r>
            <a:endParaRPr lang="et-EE" dirty="0"/>
          </a:p>
          <a:p>
            <a:r>
              <a:rPr lang="en-US" dirty="0" err="1"/>
              <a:t>Kuigi</a:t>
            </a:r>
            <a:r>
              <a:rPr lang="en-US" dirty="0"/>
              <a:t> </a:t>
            </a:r>
            <a:r>
              <a:rPr lang="en-US" dirty="0" err="1"/>
              <a:t>elu</a:t>
            </a:r>
            <a:r>
              <a:rPr lang="en-US" dirty="0"/>
              <a:t> </a:t>
            </a:r>
            <a:r>
              <a:rPr lang="en-US" dirty="0" err="1"/>
              <a:t>tõi</a:t>
            </a:r>
            <a:r>
              <a:rPr lang="en-US" dirty="0"/>
              <a:t> </a:t>
            </a:r>
            <a:r>
              <a:rPr lang="en-US" dirty="0" err="1"/>
              <a:t>kaasa</a:t>
            </a:r>
            <a:r>
              <a:rPr lang="en-US" dirty="0"/>
              <a:t> </a:t>
            </a:r>
            <a:r>
              <a:rPr lang="en-US" dirty="0" err="1"/>
              <a:t>sõja</a:t>
            </a:r>
            <a:r>
              <a:rPr lang="en-US" dirty="0"/>
              <a:t>, </a:t>
            </a:r>
            <a:r>
              <a:rPr lang="en-US" dirty="0" err="1"/>
              <a:t>rasked</a:t>
            </a:r>
            <a:r>
              <a:rPr lang="en-US" dirty="0"/>
              <a:t> </a:t>
            </a:r>
            <a:r>
              <a:rPr lang="en-US" dirty="0" err="1"/>
              <a:t>ajad</a:t>
            </a:r>
            <a:r>
              <a:rPr lang="en-US" dirty="0"/>
              <a:t> ja </a:t>
            </a:r>
            <a:r>
              <a:rPr lang="en-US" dirty="0" err="1"/>
              <a:t>keerulise</a:t>
            </a:r>
            <a:r>
              <a:rPr lang="en-US" dirty="0"/>
              <a:t> </a:t>
            </a:r>
            <a:r>
              <a:rPr lang="en-US" dirty="0" err="1"/>
              <a:t>poliitilise</a:t>
            </a:r>
            <a:r>
              <a:rPr lang="en-US" dirty="0"/>
              <a:t> </a:t>
            </a:r>
            <a:r>
              <a:rPr lang="en-US" dirty="0" err="1"/>
              <a:t>olukorra</a:t>
            </a:r>
            <a:r>
              <a:rPr lang="en-US" dirty="0"/>
              <a:t>,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kadunud</a:t>
            </a:r>
            <a:r>
              <a:rPr lang="en-US" dirty="0"/>
              <a:t> </a:t>
            </a:r>
            <a:r>
              <a:rPr lang="en-US" dirty="0" err="1"/>
              <a:t>tema</a:t>
            </a:r>
            <a:r>
              <a:rPr lang="en-US" dirty="0"/>
              <a:t> </a:t>
            </a:r>
            <a:r>
              <a:rPr lang="en-US" dirty="0" err="1"/>
              <a:t>soov</a:t>
            </a:r>
            <a:r>
              <a:rPr lang="en-US" dirty="0"/>
              <a:t> </a:t>
            </a:r>
            <a:r>
              <a:rPr lang="en-US" dirty="0" err="1"/>
              <a:t>kirjutada</a:t>
            </a:r>
            <a:r>
              <a:rPr lang="en-US" dirty="0"/>
              <a:t>. Luule </a:t>
            </a:r>
            <a:r>
              <a:rPr lang="en-US" dirty="0" err="1"/>
              <a:t>oli</a:t>
            </a:r>
            <a:r>
              <a:rPr lang="en-US" dirty="0"/>
              <a:t> </a:t>
            </a:r>
            <a:r>
              <a:rPr lang="en-US" dirty="0" err="1"/>
              <a:t>viis</a:t>
            </a:r>
            <a:r>
              <a:rPr lang="en-US" dirty="0"/>
              <a:t> </a:t>
            </a:r>
            <a:r>
              <a:rPr lang="en-US" dirty="0" err="1"/>
              <a:t>näha</a:t>
            </a:r>
            <a:r>
              <a:rPr lang="en-US" dirty="0"/>
              <a:t> ja </a:t>
            </a:r>
            <a:r>
              <a:rPr lang="en-US" dirty="0" err="1"/>
              <a:t>talletada</a:t>
            </a:r>
            <a:r>
              <a:rPr lang="en-US" dirty="0"/>
              <a:t> </a:t>
            </a:r>
            <a:r>
              <a:rPr lang="en-US" dirty="0" err="1"/>
              <a:t>elu</a:t>
            </a:r>
            <a:r>
              <a:rPr lang="en-US" dirty="0"/>
              <a:t> </a:t>
            </a:r>
            <a:r>
              <a:rPr lang="en-US" dirty="0" err="1"/>
              <a:t>helgemat</a:t>
            </a:r>
            <a:r>
              <a:rPr lang="en-US" dirty="0"/>
              <a:t> </a:t>
            </a:r>
            <a:r>
              <a:rPr lang="en-US" dirty="0" err="1"/>
              <a:t>poolt</a:t>
            </a:r>
            <a:r>
              <a:rPr lang="en-US" dirty="0"/>
              <a:t>.</a:t>
            </a:r>
            <a:endParaRPr lang="et-EE" dirty="0"/>
          </a:p>
          <a:p>
            <a:r>
              <a:rPr lang="en-US" dirty="0" err="1"/>
              <a:t>Meie</a:t>
            </a:r>
            <a:r>
              <a:rPr lang="en-US" dirty="0"/>
              <a:t> </a:t>
            </a:r>
            <a:r>
              <a:rPr lang="en-US" dirty="0" err="1"/>
              <a:t>pere</a:t>
            </a:r>
            <a:r>
              <a:rPr lang="en-US" dirty="0"/>
              <a:t> </a:t>
            </a:r>
            <a:r>
              <a:rPr lang="en-US" dirty="0" err="1"/>
              <a:t>iga</a:t>
            </a:r>
            <a:r>
              <a:rPr lang="en-US" dirty="0"/>
              <a:t> </a:t>
            </a:r>
            <a:r>
              <a:rPr lang="en-US" dirty="0" err="1"/>
              <a:t>tähtsündmus</a:t>
            </a:r>
            <a:r>
              <a:rPr lang="en-US" dirty="0"/>
              <a:t> on </a:t>
            </a:r>
            <a:r>
              <a:rPr lang="en-US" dirty="0" err="1"/>
              <a:t>saanud</a:t>
            </a:r>
            <a:r>
              <a:rPr lang="en-US" dirty="0"/>
              <a:t> </a:t>
            </a:r>
            <a:r>
              <a:rPr lang="en-US" dirty="0" err="1"/>
              <a:t>temalt</a:t>
            </a:r>
            <a:r>
              <a:rPr lang="en-US" dirty="0"/>
              <a:t> </a:t>
            </a:r>
            <a:r>
              <a:rPr lang="en-US" dirty="0" err="1"/>
              <a:t>isikliku</a:t>
            </a:r>
            <a:r>
              <a:rPr lang="en-US" dirty="0"/>
              <a:t>, </a:t>
            </a:r>
            <a:r>
              <a:rPr lang="en-US" dirty="0" err="1"/>
              <a:t>kordumatu</a:t>
            </a:r>
            <a:r>
              <a:rPr lang="en-US" dirty="0"/>
              <a:t> </a:t>
            </a:r>
            <a:r>
              <a:rPr lang="en-US" dirty="0" err="1"/>
              <a:t>luuletuse</a:t>
            </a:r>
            <a:r>
              <a:rPr lang="en-US" dirty="0"/>
              <a:t>. </a:t>
            </a:r>
            <a:endParaRPr lang="et-EE" dirty="0">
              <a:ea typeface="Calibri"/>
              <a:cs typeface="Calibri"/>
            </a:endParaRPr>
          </a:p>
          <a:p>
            <a:r>
              <a:rPr lang="en-US" dirty="0" err="1"/>
              <a:t>Vanaema</a:t>
            </a:r>
            <a:r>
              <a:rPr lang="en-US" dirty="0"/>
              <a:t> on </a:t>
            </a:r>
            <a:r>
              <a:rPr lang="en-US" dirty="0" err="1"/>
              <a:t>avaldanud</a:t>
            </a:r>
            <a:r>
              <a:rPr lang="en-US" dirty="0"/>
              <a:t> </a:t>
            </a:r>
            <a:r>
              <a:rPr lang="en-US" dirty="0" err="1"/>
              <a:t>kaks</a:t>
            </a:r>
            <a:r>
              <a:rPr lang="en-US" dirty="0"/>
              <a:t> </a:t>
            </a:r>
            <a:r>
              <a:rPr lang="en-US" dirty="0" err="1"/>
              <a:t>luulekogu</a:t>
            </a:r>
            <a:r>
              <a:rPr lang="en-US" dirty="0"/>
              <a:t> ja </a:t>
            </a:r>
            <a:r>
              <a:rPr lang="en-US" dirty="0" err="1"/>
              <a:t>kodus</a:t>
            </a:r>
            <a:r>
              <a:rPr lang="en-US" dirty="0"/>
              <a:t> on </a:t>
            </a:r>
            <a:r>
              <a:rPr lang="en-US" dirty="0" err="1"/>
              <a:t>hoiul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mitme</a:t>
            </a:r>
            <a:r>
              <a:rPr lang="en-US" dirty="0"/>
              <a:t> </a:t>
            </a:r>
            <a:r>
              <a:rPr lang="en-US" dirty="0" err="1"/>
              <a:t>kasti</a:t>
            </a:r>
            <a:r>
              <a:rPr lang="en-US" dirty="0"/>
              <a:t> </a:t>
            </a:r>
            <a:r>
              <a:rPr lang="en-US" dirty="0" err="1"/>
              <a:t>jagu</a:t>
            </a:r>
            <a:r>
              <a:rPr lang="en-US" dirty="0"/>
              <a:t> </a:t>
            </a:r>
            <a:r>
              <a:rPr lang="en-US" dirty="0" err="1"/>
              <a:t>käsikirju</a:t>
            </a:r>
            <a:r>
              <a:rPr lang="en-US" dirty="0"/>
              <a:t>.</a:t>
            </a:r>
            <a:endParaRPr lang="et-EE" dirty="0"/>
          </a:p>
          <a:p>
            <a:r>
              <a:rPr lang="en-US" dirty="0">
                <a:ea typeface="Calibri"/>
                <a:cs typeface="Calibri"/>
              </a:rPr>
              <a:t>Minu </a:t>
            </a:r>
            <a:r>
              <a:rPr lang="en-US" dirty="0" err="1">
                <a:ea typeface="Calibri"/>
                <a:cs typeface="Calibri"/>
              </a:rPr>
              <a:t>vanaema</a:t>
            </a:r>
            <a:r>
              <a:rPr lang="en-US" dirty="0">
                <a:ea typeface="Calibri"/>
                <a:cs typeface="Calibri"/>
              </a:rPr>
              <a:t> on </a:t>
            </a:r>
            <a:r>
              <a:rPr lang="en-US" dirty="0" err="1">
                <a:ea typeface="Calibri"/>
                <a:cs typeface="Calibri"/>
              </a:rPr>
              <a:t>osalenud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üle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eestiliselt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erinevatel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luulevõistlustel</a:t>
            </a:r>
            <a:r>
              <a:rPr lang="en-US" dirty="0">
                <a:ea typeface="Calibri"/>
                <a:cs typeface="Calibri"/>
              </a:rPr>
              <a:t> .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96A1B-7AB0-4958-AD16-A6C6AAEA9543}" type="slidenum">
              <a:t>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05824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ea typeface="Calibri"/>
                <a:cs typeface="Calibri"/>
              </a:rPr>
              <a:t>Järgnevad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luuletused</a:t>
            </a:r>
            <a:r>
              <a:rPr lang="en-US" dirty="0">
                <a:ea typeface="Calibri"/>
                <a:cs typeface="Calibri"/>
              </a:rPr>
              <a:t> on </a:t>
            </a:r>
            <a:r>
              <a:rPr lang="en-US" dirty="0" err="1">
                <a:ea typeface="Calibri"/>
                <a:cs typeface="Calibri"/>
              </a:rPr>
              <a:t>pärjatud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erinevatel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luulevõistlustel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auhindadega</a:t>
            </a:r>
            <a:r>
              <a:rPr lang="en-US" dirty="0">
                <a:ea typeface="Calibri"/>
                <a:cs typeface="Calibri"/>
              </a:rPr>
              <a:t>. </a:t>
            </a:r>
            <a:r>
              <a:rPr lang="en-US" dirty="0" err="1">
                <a:ea typeface="Calibri"/>
                <a:cs typeface="Calibri"/>
              </a:rPr>
              <a:t>Viimane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luuletus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raamat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osales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Põltsamaa</a:t>
            </a:r>
            <a:r>
              <a:rPr lang="en-US" dirty="0">
                <a:ea typeface="Calibri"/>
                <a:cs typeface="Calibri"/>
              </a:rPr>
              <a:t>  </a:t>
            </a:r>
            <a:r>
              <a:rPr lang="en-US" dirty="0" err="1">
                <a:ea typeface="Calibri"/>
                <a:cs typeface="Calibri"/>
              </a:rPr>
              <a:t>raamatukogu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luulevõistlusel</a:t>
            </a:r>
            <a:r>
              <a:rPr lang="en-US" dirty="0">
                <a:ea typeface="Calibri"/>
                <a:cs typeface="Calibri"/>
              </a:rPr>
              <a:t>, mis </a:t>
            </a:r>
            <a:r>
              <a:rPr lang="en-US" dirty="0" err="1">
                <a:ea typeface="Calibri"/>
                <a:cs typeface="Calibri"/>
              </a:rPr>
              <a:t>oli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pühendatud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raamatuaastale</a:t>
            </a:r>
            <a:r>
              <a:rPr lang="en-US" dirty="0">
                <a:ea typeface="Calibri"/>
                <a:cs typeface="Calibri"/>
              </a:rPr>
              <a:t> ja </a:t>
            </a:r>
            <a:r>
              <a:rPr lang="en-US" dirty="0" err="1">
                <a:ea typeface="Calibri"/>
                <a:cs typeface="Calibri"/>
              </a:rPr>
              <a:t>sai</a:t>
            </a:r>
            <a:r>
              <a:rPr lang="en-US" dirty="0"/>
              <a:t> </a:t>
            </a:r>
            <a:r>
              <a:rPr lang="en-US" dirty="0" err="1"/>
              <a:t>tunnustuse</a:t>
            </a:r>
            <a:r>
              <a:rPr lang="en-US" dirty="0"/>
              <a:t> </a:t>
            </a:r>
            <a:r>
              <a:rPr lang="en-US" dirty="0" err="1"/>
              <a:t>eriauhinnaga</a:t>
            </a:r>
            <a:r>
              <a:rPr lang="en-US" dirty="0"/>
              <a:t> – </a:t>
            </a:r>
            <a:r>
              <a:rPr lang="en-US" dirty="0" err="1"/>
              <a:t>vanim</a:t>
            </a:r>
            <a:r>
              <a:rPr lang="en-US" dirty="0"/>
              <a:t> </a:t>
            </a:r>
            <a:r>
              <a:rPr lang="en-US" dirty="0" err="1"/>
              <a:t>andekas</a:t>
            </a:r>
            <a:r>
              <a:rPr lang="en-US" dirty="0"/>
              <a:t> </a:t>
            </a:r>
            <a:r>
              <a:rPr lang="en-US" dirty="0" err="1"/>
              <a:t>korduvalt</a:t>
            </a:r>
            <a:r>
              <a:rPr lang="en-US" dirty="0"/>
              <a:t> </a:t>
            </a:r>
            <a:r>
              <a:rPr lang="en-US" dirty="0" err="1"/>
              <a:t>osa</a:t>
            </a:r>
            <a:r>
              <a:rPr lang="en-US" dirty="0"/>
              <a:t> </a:t>
            </a:r>
            <a:r>
              <a:rPr lang="en-US" dirty="0" err="1"/>
              <a:t>võtnud</a:t>
            </a:r>
            <a:r>
              <a:rPr lang="en-US" dirty="0"/>
              <a:t> </a:t>
            </a:r>
            <a:r>
              <a:rPr lang="en-US" dirty="0" err="1"/>
              <a:t>luuletaja</a:t>
            </a:r>
            <a:r>
              <a:rPr lang="en-US" dirty="0"/>
              <a:t>. 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96A1B-7AB0-4958-AD16-A6C6AAEA9543}" type="slidenum">
              <a:rPr lang="et-EE"/>
              <a:t>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15709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ea typeface="Calibri"/>
                <a:cs typeface="Calibri"/>
              </a:rPr>
              <a:t>Põhiteema</a:t>
            </a:r>
            <a:r>
              <a:rPr lang="en-US" b="1" dirty="0">
                <a:ea typeface="Calibri"/>
                <a:cs typeface="Calibri"/>
              </a:rPr>
              <a:t> </a:t>
            </a:r>
            <a:r>
              <a:rPr lang="en-US" b="1" err="1">
                <a:ea typeface="Calibri"/>
                <a:cs typeface="Calibri"/>
              </a:rPr>
              <a:t>luuletuses</a:t>
            </a:r>
            <a:r>
              <a:rPr lang="en-US" b="1" dirty="0">
                <a:ea typeface="Calibri"/>
                <a:cs typeface="Calibri"/>
              </a:rPr>
              <a:t>: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loodus</a:t>
            </a:r>
            <a:r>
              <a:rPr lang="en-US" dirty="0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rahu</a:t>
            </a:r>
            <a:r>
              <a:rPr lang="en-US" dirty="0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uni</a:t>
            </a:r>
            <a:r>
              <a:rPr lang="en-US" dirty="0">
                <a:ea typeface="Calibri"/>
                <a:cs typeface="Calibri"/>
              </a:rPr>
              <a:t> , </a:t>
            </a:r>
            <a:r>
              <a:rPr lang="en-US" err="1">
                <a:ea typeface="Calibri"/>
                <a:cs typeface="Calibri"/>
              </a:rPr>
              <a:t>argipäevailu</a:t>
            </a:r>
            <a:endParaRPr lang="en-US">
              <a:ea typeface="Calibri"/>
              <a:cs typeface="Calibri"/>
            </a:endParaRPr>
          </a:p>
          <a:p>
            <a:r>
              <a:rPr lang="en-US" b="1" err="1">
                <a:ea typeface="Calibri"/>
                <a:cs typeface="Calibri"/>
              </a:rPr>
              <a:t>Kujundikasutus</a:t>
            </a:r>
            <a:r>
              <a:rPr lang="en-US" b="1" dirty="0">
                <a:ea typeface="Calibri"/>
                <a:cs typeface="Calibri"/>
              </a:rPr>
              <a:t>: </a:t>
            </a:r>
            <a:r>
              <a:rPr lang="en-US" dirty="0"/>
              <a:t>„Oks </a:t>
            </a:r>
            <a:r>
              <a:rPr lang="en-US" err="1"/>
              <a:t>õõtsub</a:t>
            </a:r>
            <a:r>
              <a:rPr lang="en-US" dirty="0"/>
              <a:t> </a:t>
            </a:r>
            <a:r>
              <a:rPr lang="en-US" err="1"/>
              <a:t>tasa</a:t>
            </a:r>
            <a:r>
              <a:rPr lang="en-US" dirty="0"/>
              <a:t> – see on </a:t>
            </a:r>
            <a:r>
              <a:rPr lang="en-US" err="1"/>
              <a:t>nõnda</a:t>
            </a:r>
            <a:r>
              <a:rPr lang="en-US" dirty="0"/>
              <a:t> </a:t>
            </a:r>
            <a:r>
              <a:rPr lang="en-US" err="1"/>
              <a:t>hea</a:t>
            </a:r>
            <a:r>
              <a:rPr lang="en-US" dirty="0"/>
              <a:t>“ → </a:t>
            </a:r>
            <a:r>
              <a:rPr lang="en-US" b="1" dirty="0"/>
              <a:t>Oks</a:t>
            </a:r>
            <a:r>
              <a:rPr lang="en-US" dirty="0"/>
              <a:t> </a:t>
            </a:r>
            <a:r>
              <a:rPr lang="en-US" err="1"/>
              <a:t>ei</a:t>
            </a:r>
            <a:r>
              <a:rPr lang="en-US" dirty="0"/>
              <a:t> </a:t>
            </a:r>
            <a:r>
              <a:rPr lang="en-US" err="1"/>
              <a:t>tunne</a:t>
            </a:r>
            <a:r>
              <a:rPr lang="en-US" dirty="0"/>
              <a:t> </a:t>
            </a:r>
            <a:r>
              <a:rPr lang="en-US" err="1"/>
              <a:t>ega</a:t>
            </a:r>
            <a:r>
              <a:rPr lang="en-US" dirty="0"/>
              <a:t> </a:t>
            </a:r>
            <a:r>
              <a:rPr lang="en-US" err="1"/>
              <a:t>mõtle</a:t>
            </a:r>
            <a:r>
              <a:rPr lang="en-US" dirty="0"/>
              <a:t>, aga </a:t>
            </a:r>
            <a:r>
              <a:rPr lang="en-US" err="1"/>
              <a:t>teda</a:t>
            </a:r>
            <a:r>
              <a:rPr lang="en-US" dirty="0"/>
              <a:t> on </a:t>
            </a:r>
            <a:r>
              <a:rPr lang="en-US" err="1"/>
              <a:t>kujutatud</a:t>
            </a:r>
            <a:r>
              <a:rPr lang="en-US" dirty="0"/>
              <a:t> </a:t>
            </a:r>
            <a:r>
              <a:rPr lang="en-US" err="1"/>
              <a:t>justkui</a:t>
            </a:r>
            <a:r>
              <a:rPr lang="en-US" dirty="0"/>
              <a:t> </a:t>
            </a:r>
            <a:r>
              <a:rPr lang="en-US" err="1"/>
              <a:t>hooliva</a:t>
            </a:r>
            <a:r>
              <a:rPr lang="en-US" dirty="0"/>
              <a:t> ja </a:t>
            </a:r>
            <a:r>
              <a:rPr lang="en-US" err="1"/>
              <a:t>rahustavana</a:t>
            </a:r>
            <a:r>
              <a:rPr lang="en-US" dirty="0"/>
              <a:t>. See </a:t>
            </a:r>
            <a:r>
              <a:rPr lang="en-US" err="1"/>
              <a:t>annab</a:t>
            </a:r>
            <a:r>
              <a:rPr lang="en-US" dirty="0"/>
              <a:t> </a:t>
            </a:r>
            <a:r>
              <a:rPr lang="en-US" err="1"/>
              <a:t>luulele</a:t>
            </a:r>
            <a:r>
              <a:rPr lang="en-US" dirty="0"/>
              <a:t> </a:t>
            </a:r>
            <a:r>
              <a:rPr lang="en-US" err="1"/>
              <a:t>õrna</a:t>
            </a:r>
            <a:r>
              <a:rPr lang="en-US" dirty="0"/>
              <a:t> ja </a:t>
            </a:r>
            <a:r>
              <a:rPr lang="en-US" err="1"/>
              <a:t>rahuliku</a:t>
            </a:r>
            <a:r>
              <a:rPr lang="en-US" dirty="0"/>
              <a:t> </a:t>
            </a:r>
            <a:r>
              <a:rPr lang="en-US" err="1"/>
              <a:t>meeleolu</a:t>
            </a:r>
            <a:r>
              <a:rPr lang="en-US" dirty="0"/>
              <a:t>.</a:t>
            </a:r>
            <a:endParaRPr lang="en-US" dirty="0">
              <a:ea typeface="Calibri"/>
              <a:cs typeface="Calibri"/>
            </a:endParaRPr>
          </a:p>
          <a:p>
            <a:r>
              <a:rPr lang="en-US" i="1" dirty="0"/>
              <a:t>„</a:t>
            </a:r>
            <a:r>
              <a:rPr lang="en-US" i="1" dirty="0" err="1"/>
              <a:t>eha</a:t>
            </a:r>
            <a:r>
              <a:rPr lang="en-US" i="1" dirty="0"/>
              <a:t> </a:t>
            </a:r>
            <a:r>
              <a:rPr lang="en-US" i="1" dirty="0" err="1"/>
              <a:t>roheline</a:t>
            </a:r>
            <a:r>
              <a:rPr lang="en-US" i="1" dirty="0"/>
              <a:t> </a:t>
            </a:r>
            <a:r>
              <a:rPr lang="en-US" i="1" dirty="0" err="1"/>
              <a:t>vööt</a:t>
            </a:r>
            <a:r>
              <a:rPr lang="en-US" i="1" dirty="0"/>
              <a:t> / </a:t>
            </a:r>
            <a:r>
              <a:rPr lang="en-US" i="1" dirty="0" err="1"/>
              <a:t>toob</a:t>
            </a:r>
            <a:r>
              <a:rPr lang="en-US" i="1" dirty="0"/>
              <a:t> </a:t>
            </a:r>
            <a:r>
              <a:rPr lang="en-US" i="1" dirty="0" err="1"/>
              <a:t>une</a:t>
            </a:r>
            <a:r>
              <a:rPr lang="en-US" i="1" dirty="0"/>
              <a:t> </a:t>
            </a:r>
            <a:r>
              <a:rPr lang="en-US" i="1" dirty="0" err="1"/>
              <a:t>silma</a:t>
            </a:r>
            <a:r>
              <a:rPr lang="en-US" i="1" dirty="0"/>
              <a:t>“ → </a:t>
            </a:r>
            <a:r>
              <a:rPr lang="en-US" i="1" dirty="0" err="1"/>
              <a:t>Siin</a:t>
            </a:r>
            <a:r>
              <a:rPr lang="en-US" i="1" dirty="0"/>
              <a:t> </a:t>
            </a:r>
            <a:r>
              <a:rPr lang="en-US" b="1" dirty="0" err="1"/>
              <a:t>eha</a:t>
            </a:r>
            <a:r>
              <a:rPr lang="en-US" b="1" dirty="0"/>
              <a:t> (</a:t>
            </a:r>
            <a:r>
              <a:rPr lang="en-US" b="1" dirty="0" err="1"/>
              <a:t>õhtuvalgus</a:t>
            </a:r>
            <a:r>
              <a:rPr lang="en-US" b="1" dirty="0"/>
              <a:t>)</a:t>
            </a:r>
            <a:r>
              <a:rPr lang="en-US" dirty="0"/>
              <a:t> on </a:t>
            </a:r>
            <a:r>
              <a:rPr lang="en-US" dirty="0" err="1"/>
              <a:t>võrreldav</a:t>
            </a:r>
            <a:r>
              <a:rPr lang="en-US" dirty="0"/>
              <a:t> </a:t>
            </a:r>
            <a:r>
              <a:rPr lang="en-US" dirty="0" err="1"/>
              <a:t>millegi</a:t>
            </a:r>
            <a:r>
              <a:rPr lang="en-US" dirty="0"/>
              <a:t> </a:t>
            </a:r>
            <a:r>
              <a:rPr lang="en-US" dirty="0" err="1"/>
              <a:t>pehme</a:t>
            </a:r>
            <a:r>
              <a:rPr lang="en-US" dirty="0"/>
              <a:t> ja </a:t>
            </a:r>
            <a:r>
              <a:rPr lang="en-US" dirty="0" err="1"/>
              <a:t>paitavaga</a:t>
            </a:r>
            <a:r>
              <a:rPr lang="en-US" dirty="0"/>
              <a:t>, mis „</a:t>
            </a:r>
            <a:r>
              <a:rPr lang="en-US" dirty="0" err="1"/>
              <a:t>toob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“, </a:t>
            </a:r>
            <a:r>
              <a:rPr lang="en-US" dirty="0" err="1"/>
              <a:t>justkui</a:t>
            </a:r>
            <a:r>
              <a:rPr lang="en-US" dirty="0"/>
              <a:t> </a:t>
            </a:r>
            <a:r>
              <a:rPr lang="en-US" dirty="0" err="1"/>
              <a:t>tal</a:t>
            </a:r>
            <a:r>
              <a:rPr lang="en-US" dirty="0"/>
              <a:t> </a:t>
            </a:r>
            <a:r>
              <a:rPr lang="en-US" dirty="0" err="1"/>
              <a:t>oleks</a:t>
            </a:r>
            <a:r>
              <a:rPr lang="en-US" dirty="0"/>
              <a:t> </a:t>
            </a:r>
            <a:r>
              <a:rPr lang="en-US" dirty="0" err="1"/>
              <a:t>inimese</a:t>
            </a:r>
            <a:r>
              <a:rPr lang="en-US" dirty="0"/>
              <a:t> </a:t>
            </a:r>
            <a:r>
              <a:rPr lang="en-US" dirty="0" err="1"/>
              <a:t>omadused</a:t>
            </a:r>
            <a:r>
              <a:rPr lang="en-US" dirty="0"/>
              <a:t> – </a:t>
            </a:r>
            <a:r>
              <a:rPr lang="en-US" dirty="0" err="1"/>
              <a:t>samuti</a:t>
            </a:r>
            <a:r>
              <a:rPr lang="en-US" dirty="0"/>
              <a:t> </a:t>
            </a:r>
            <a:r>
              <a:rPr lang="en-US" dirty="0" err="1"/>
              <a:t>isikustamine</a:t>
            </a:r>
            <a:r>
              <a:rPr lang="en-US" dirty="0"/>
              <a:t>.</a:t>
            </a:r>
            <a:endParaRPr lang="en-US" dirty="0">
              <a:ea typeface="Calibri"/>
              <a:cs typeface="Calibri"/>
            </a:endParaRPr>
          </a:p>
          <a:p>
            <a:r>
              <a:rPr lang="en-US" b="1" dirty="0"/>
              <a:t>Suur- ja </a:t>
            </a:r>
            <a:r>
              <a:rPr lang="en-US" b="1" dirty="0" err="1"/>
              <a:t>väiketähed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en-US" dirty="0" err="1"/>
              <a:t>enamasti</a:t>
            </a:r>
            <a:r>
              <a:rPr lang="en-US" dirty="0"/>
              <a:t> </a:t>
            </a:r>
            <a:r>
              <a:rPr lang="en-US" dirty="0" err="1"/>
              <a:t>kasutatakse</a:t>
            </a:r>
            <a:r>
              <a:rPr lang="en-US" dirty="0"/>
              <a:t> </a:t>
            </a:r>
            <a:r>
              <a:rPr lang="en-US" dirty="0" err="1"/>
              <a:t>suurtähte</a:t>
            </a:r>
            <a:r>
              <a:rPr lang="en-US" dirty="0"/>
              <a:t> </a:t>
            </a:r>
            <a:r>
              <a:rPr lang="en-US" dirty="0" err="1"/>
              <a:t>salmide</a:t>
            </a:r>
            <a:r>
              <a:rPr lang="en-US" dirty="0"/>
              <a:t> </a:t>
            </a:r>
            <a:r>
              <a:rPr lang="en-US" dirty="0" err="1"/>
              <a:t>alguses</a:t>
            </a:r>
            <a:r>
              <a:rPr lang="en-US" dirty="0"/>
              <a:t>.</a:t>
            </a:r>
            <a:endParaRPr lang="en-US" dirty="0">
              <a:ea typeface="Calibri"/>
              <a:cs typeface="Calibri"/>
            </a:endParaRPr>
          </a:p>
          <a:p>
            <a:r>
              <a:rPr lang="en-US" b="1" dirty="0" err="1"/>
              <a:t>Kirjavahemärgid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en-US" dirty="0" err="1"/>
              <a:t>neid</a:t>
            </a:r>
            <a:r>
              <a:rPr lang="en-US" dirty="0"/>
              <a:t> </a:t>
            </a:r>
            <a:r>
              <a:rPr lang="en-US" dirty="0" err="1"/>
              <a:t>peaaegu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kasutata</a:t>
            </a:r>
            <a:r>
              <a:rPr lang="en-US" dirty="0"/>
              <a:t> – </a:t>
            </a:r>
            <a:r>
              <a:rPr lang="en-US" dirty="0" err="1"/>
              <a:t>tekst</a:t>
            </a:r>
            <a:r>
              <a:rPr lang="en-US" dirty="0"/>
              <a:t> on </a:t>
            </a:r>
            <a:r>
              <a:rPr lang="en-US" dirty="0" err="1"/>
              <a:t>voolav</a:t>
            </a:r>
            <a:r>
              <a:rPr lang="en-US" dirty="0"/>
              <a:t> ja </a:t>
            </a:r>
            <a:r>
              <a:rPr lang="en-US" dirty="0" err="1"/>
              <a:t>vabavormiline</a:t>
            </a:r>
            <a:endParaRPr lang="en-US" dirty="0" err="1">
              <a:ea typeface="Calibri"/>
              <a:cs typeface="Calibri"/>
            </a:endParaRPr>
          </a:p>
          <a:p>
            <a:r>
              <a:rPr lang="en-US" b="1" dirty="0" err="1"/>
              <a:t>Sõnavara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en-US" dirty="0" err="1"/>
              <a:t>lihtne</a:t>
            </a:r>
            <a:r>
              <a:rPr lang="en-US" dirty="0"/>
              <a:t>, </a:t>
            </a:r>
            <a:r>
              <a:rPr lang="en-US" dirty="0" err="1"/>
              <a:t>looduslähedane</a:t>
            </a:r>
            <a:r>
              <a:rPr lang="en-US" dirty="0"/>
              <a:t>, </a:t>
            </a:r>
            <a:r>
              <a:rPr lang="en-US" dirty="0" err="1"/>
              <a:t>tavaline</a:t>
            </a:r>
            <a:r>
              <a:rPr lang="en-US" dirty="0"/>
              <a:t> </a:t>
            </a:r>
            <a:r>
              <a:rPr lang="en-US" dirty="0" err="1"/>
              <a:t>eesti</a:t>
            </a:r>
            <a:r>
              <a:rPr lang="en-US" dirty="0"/>
              <a:t> keel (</a:t>
            </a:r>
            <a:r>
              <a:rPr lang="en-US" dirty="0" err="1"/>
              <a:t>nt</a:t>
            </a:r>
            <a:r>
              <a:rPr lang="en-US" dirty="0"/>
              <a:t> </a:t>
            </a:r>
            <a:r>
              <a:rPr lang="en-US" i="1" dirty="0"/>
              <a:t>„</a:t>
            </a:r>
            <a:r>
              <a:rPr lang="en-US" i="1" dirty="0" err="1"/>
              <a:t>säeb</a:t>
            </a:r>
            <a:r>
              <a:rPr lang="en-US" i="1" dirty="0"/>
              <a:t> </a:t>
            </a:r>
            <a:r>
              <a:rPr lang="en-US" i="1" dirty="0" err="1"/>
              <a:t>tiibu</a:t>
            </a:r>
            <a:r>
              <a:rPr lang="en-US" i="1" dirty="0"/>
              <a:t>“)</a:t>
            </a:r>
            <a:endParaRPr lang="en-US" dirty="0">
              <a:ea typeface="Calibri"/>
              <a:cs typeface="Calibri"/>
            </a:endParaRPr>
          </a:p>
          <a:p>
            <a:r>
              <a:rPr lang="en-US" b="1" i="1" dirty="0">
                <a:ea typeface="Calibri"/>
                <a:cs typeface="Calibri"/>
              </a:rPr>
              <a:t>Vorm: </a:t>
            </a:r>
            <a:r>
              <a:rPr lang="en-US" dirty="0" err="1"/>
              <a:t>osaliselt</a:t>
            </a:r>
            <a:r>
              <a:rPr lang="en-US" dirty="0"/>
              <a:t> </a:t>
            </a:r>
            <a:r>
              <a:rPr lang="en-US" dirty="0" err="1"/>
              <a:t>riimiline</a:t>
            </a:r>
            <a:r>
              <a:rPr lang="en-US" dirty="0"/>
              <a:t> (</a:t>
            </a:r>
            <a:r>
              <a:rPr lang="en-US" i="1" dirty="0"/>
              <a:t>„pea“ / „</a:t>
            </a:r>
            <a:r>
              <a:rPr lang="en-US" i="1" dirty="0" err="1"/>
              <a:t>hea</a:t>
            </a:r>
            <a:r>
              <a:rPr lang="en-US" i="1" dirty="0"/>
              <a:t>“</a:t>
            </a:r>
            <a:r>
              <a:rPr lang="en-US" dirty="0"/>
              <a:t>, </a:t>
            </a:r>
            <a:r>
              <a:rPr lang="en-US" i="1" dirty="0"/>
              <a:t>„</a:t>
            </a:r>
            <a:r>
              <a:rPr lang="en-US" i="1" dirty="0" err="1"/>
              <a:t>mekk</a:t>
            </a:r>
            <a:r>
              <a:rPr lang="en-US" i="1" dirty="0"/>
              <a:t>“ / „</a:t>
            </a:r>
            <a:r>
              <a:rPr lang="en-US" i="1" dirty="0" err="1"/>
              <a:t>pekk</a:t>
            </a:r>
            <a:r>
              <a:rPr lang="en-US" i="1" dirty="0"/>
              <a:t>“</a:t>
            </a:r>
            <a:r>
              <a:rPr lang="en-US" dirty="0"/>
              <a:t>)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r>
              <a:rPr lang="en-US" b="1" dirty="0" err="1"/>
              <a:t>Meeleolu</a:t>
            </a:r>
            <a:r>
              <a:rPr lang="en-US" b="1" dirty="0"/>
              <a:t> </a:t>
            </a:r>
            <a:r>
              <a:rPr lang="en-US" b="1" dirty="0" err="1"/>
              <a:t>kirjeldus</a:t>
            </a:r>
            <a:r>
              <a:rPr lang="en-US" b="1" dirty="0"/>
              <a:t>: </a:t>
            </a:r>
            <a:r>
              <a:rPr lang="en-US" dirty="0" err="1"/>
              <a:t>soe</a:t>
            </a:r>
            <a:r>
              <a:rPr lang="en-US" dirty="0"/>
              <a:t>, </a:t>
            </a:r>
            <a:r>
              <a:rPr lang="en-US" dirty="0" err="1"/>
              <a:t>rahulik</a:t>
            </a:r>
            <a:r>
              <a:rPr lang="en-US" dirty="0"/>
              <a:t>, </a:t>
            </a:r>
            <a:r>
              <a:rPr lang="en-US" dirty="0" err="1"/>
              <a:t>humoorikas</a:t>
            </a:r>
            <a:r>
              <a:rPr lang="en-US" dirty="0"/>
              <a:t>, </a:t>
            </a:r>
            <a:r>
              <a:rPr lang="en-US" dirty="0" err="1"/>
              <a:t>kodune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96A1B-7AB0-4958-AD16-A6C6AAEA9543}" type="slidenum">
              <a:rPr lang="et-EE"/>
              <a:t>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52423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ea typeface="Calibri"/>
                <a:cs typeface="Calibri"/>
              </a:rPr>
              <a:t>Põhiteema</a:t>
            </a:r>
            <a:r>
              <a:rPr lang="en-US" b="1" dirty="0">
                <a:ea typeface="Calibri"/>
                <a:cs typeface="Calibri"/>
              </a:rPr>
              <a:t> </a:t>
            </a:r>
            <a:r>
              <a:rPr lang="en-US" b="1" err="1">
                <a:ea typeface="Calibri"/>
                <a:cs typeface="Calibri"/>
              </a:rPr>
              <a:t>luuletuses</a:t>
            </a:r>
            <a:r>
              <a:rPr lang="en-US" dirty="0">
                <a:ea typeface="Calibri"/>
                <a:cs typeface="Calibri"/>
              </a:rPr>
              <a:t>: </a:t>
            </a:r>
            <a:r>
              <a:rPr lang="en-US" err="1">
                <a:ea typeface="Calibri"/>
                <a:cs typeface="Calibri"/>
              </a:rPr>
              <a:t>looduse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muutumine</a:t>
            </a:r>
            <a:r>
              <a:rPr lang="en-US" dirty="0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lahkumine</a:t>
            </a:r>
            <a:r>
              <a:rPr lang="en-US" dirty="0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igatsus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ränne</a:t>
            </a:r>
            <a:endParaRPr lang="en-US" dirty="0">
              <a:ea typeface="Calibri"/>
              <a:cs typeface="Calibri"/>
            </a:endParaRPr>
          </a:p>
          <a:p>
            <a:r>
              <a:rPr lang="en-US" b="1" dirty="0" err="1"/>
              <a:t>Kujundikasutus</a:t>
            </a:r>
            <a:r>
              <a:rPr lang="en-US" b="1" dirty="0"/>
              <a:t>: </a:t>
            </a:r>
            <a:r>
              <a:rPr lang="en-US" b="1" dirty="0" err="1"/>
              <a:t>Metafoor</a:t>
            </a:r>
            <a:r>
              <a:rPr lang="en-US" dirty="0"/>
              <a:t> (</a:t>
            </a:r>
            <a:r>
              <a:rPr lang="en-US" dirty="0" err="1"/>
              <a:t>kõnekujund</a:t>
            </a:r>
            <a:r>
              <a:rPr lang="en-US" dirty="0"/>
              <a:t>)-&gt; „</a:t>
            </a:r>
            <a:r>
              <a:rPr lang="en-US" dirty="0" err="1"/>
              <a:t>kuldne</a:t>
            </a:r>
            <a:r>
              <a:rPr lang="en-US" dirty="0"/>
              <a:t> </a:t>
            </a:r>
            <a:r>
              <a:rPr lang="en-US" dirty="0" err="1"/>
              <a:t>kaseleht</a:t>
            </a:r>
            <a:r>
              <a:rPr lang="en-US" dirty="0"/>
              <a:t> on </a:t>
            </a:r>
            <a:r>
              <a:rPr lang="en-US" dirty="0" err="1"/>
              <a:t>kutse</a:t>
            </a:r>
            <a:r>
              <a:rPr lang="en-US" dirty="0"/>
              <a:t> </a:t>
            </a:r>
            <a:r>
              <a:rPr lang="en-US" dirty="0" err="1"/>
              <a:t>kurepojale</a:t>
            </a:r>
            <a:r>
              <a:rPr lang="en-US" dirty="0"/>
              <a:t>“</a:t>
            </a:r>
          </a:p>
          <a:p>
            <a:r>
              <a:rPr lang="en-US" b="1" dirty="0"/>
              <a:t>Suur- ja </a:t>
            </a:r>
            <a:r>
              <a:rPr lang="en-US" b="1" dirty="0" err="1"/>
              <a:t>väiketähed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en-US" dirty="0" err="1"/>
              <a:t>enamasti</a:t>
            </a:r>
            <a:r>
              <a:rPr lang="en-US" dirty="0"/>
              <a:t> </a:t>
            </a:r>
            <a:r>
              <a:rPr lang="en-US" dirty="0" err="1"/>
              <a:t>kasutatakse</a:t>
            </a:r>
            <a:r>
              <a:rPr lang="en-US" dirty="0"/>
              <a:t> </a:t>
            </a:r>
            <a:r>
              <a:rPr lang="en-US" dirty="0" err="1"/>
              <a:t>suurtähte</a:t>
            </a:r>
            <a:r>
              <a:rPr lang="en-US" dirty="0"/>
              <a:t> </a:t>
            </a:r>
            <a:r>
              <a:rPr lang="en-US" dirty="0" err="1"/>
              <a:t>salmide</a:t>
            </a:r>
            <a:r>
              <a:rPr lang="en-US" dirty="0"/>
              <a:t> </a:t>
            </a:r>
            <a:r>
              <a:rPr lang="en-US" dirty="0" err="1"/>
              <a:t>alguses</a:t>
            </a:r>
          </a:p>
          <a:p>
            <a:r>
              <a:rPr lang="en-US" b="1" dirty="0" err="1"/>
              <a:t>Kirjavahemärgid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en-US" dirty="0" err="1"/>
              <a:t>neid</a:t>
            </a:r>
            <a:r>
              <a:rPr lang="en-US" dirty="0"/>
              <a:t> </a:t>
            </a:r>
            <a:r>
              <a:rPr lang="en-US" dirty="0" err="1"/>
              <a:t>peaaegu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kasutata</a:t>
            </a:r>
            <a:r>
              <a:rPr lang="en-US" dirty="0"/>
              <a:t> – </a:t>
            </a:r>
            <a:r>
              <a:rPr lang="en-US" dirty="0" err="1"/>
              <a:t>tekst</a:t>
            </a:r>
            <a:r>
              <a:rPr lang="en-US" dirty="0"/>
              <a:t> on </a:t>
            </a:r>
            <a:r>
              <a:rPr lang="en-US" dirty="0" err="1"/>
              <a:t>voolav</a:t>
            </a:r>
            <a:r>
              <a:rPr lang="en-US" dirty="0"/>
              <a:t> ja </a:t>
            </a:r>
            <a:r>
              <a:rPr lang="en-US" dirty="0" err="1"/>
              <a:t>vabavormiline</a:t>
            </a:r>
          </a:p>
          <a:p>
            <a:r>
              <a:rPr lang="en-US" b="1" err="1"/>
              <a:t>Sõnavara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en-US" err="1"/>
              <a:t>lihtne</a:t>
            </a:r>
            <a:r>
              <a:rPr lang="en-US" dirty="0"/>
              <a:t>, </a:t>
            </a:r>
            <a:r>
              <a:rPr lang="en-US" err="1"/>
              <a:t>looduslähedane</a:t>
            </a:r>
            <a:r>
              <a:rPr lang="en-US" dirty="0"/>
              <a:t>, </a:t>
            </a:r>
            <a:r>
              <a:rPr lang="en-US" err="1"/>
              <a:t>tavaline</a:t>
            </a:r>
            <a:r>
              <a:rPr lang="en-US" dirty="0"/>
              <a:t> </a:t>
            </a:r>
            <a:r>
              <a:rPr lang="en-US" err="1"/>
              <a:t>eesti</a:t>
            </a:r>
            <a:r>
              <a:rPr lang="en-US" dirty="0"/>
              <a:t> keel ( </a:t>
            </a:r>
            <a:r>
              <a:rPr lang="en-US" err="1"/>
              <a:t>nt</a:t>
            </a:r>
            <a:r>
              <a:rPr lang="en-US" dirty="0"/>
              <a:t> </a:t>
            </a:r>
            <a:r>
              <a:rPr lang="en-US" err="1"/>
              <a:t>tuule</a:t>
            </a:r>
            <a:r>
              <a:rPr lang="en-US" dirty="0"/>
              <a:t> </a:t>
            </a:r>
            <a:r>
              <a:rPr lang="en-US" err="1"/>
              <a:t>tiibadesse</a:t>
            </a:r>
            <a:r>
              <a:rPr lang="en-US" dirty="0"/>
              <a:t>) </a:t>
            </a:r>
          </a:p>
          <a:p>
            <a:r>
              <a:rPr lang="en-US" b="1" dirty="0">
                <a:ea typeface="Calibri"/>
                <a:cs typeface="Calibri"/>
              </a:rPr>
              <a:t>Vorm: </a:t>
            </a:r>
            <a:r>
              <a:rPr lang="en-US" err="1"/>
              <a:t>peaaegu</a:t>
            </a:r>
            <a:r>
              <a:rPr lang="en-US" dirty="0"/>
              <a:t> </a:t>
            </a:r>
            <a:r>
              <a:rPr lang="en-US" err="1"/>
              <a:t>vabavärsiline</a:t>
            </a:r>
            <a:r>
              <a:rPr lang="en-US" dirty="0"/>
              <a:t>, </a:t>
            </a:r>
            <a:r>
              <a:rPr lang="en-US" err="1"/>
              <a:t>osaliselt</a:t>
            </a:r>
            <a:r>
              <a:rPr lang="en-US" dirty="0"/>
              <a:t> </a:t>
            </a:r>
            <a:r>
              <a:rPr lang="en-US" err="1"/>
              <a:t>riimub</a:t>
            </a:r>
            <a:r>
              <a:rPr lang="en-US" dirty="0"/>
              <a:t> (</a:t>
            </a:r>
            <a:r>
              <a:rPr lang="en-US" err="1"/>
              <a:t>nt</a:t>
            </a:r>
            <a:r>
              <a:rPr lang="en-US" dirty="0"/>
              <a:t> </a:t>
            </a:r>
            <a:r>
              <a:rPr lang="en-US" i="1" dirty="0"/>
              <a:t>„</a:t>
            </a:r>
            <a:r>
              <a:rPr lang="en-US" i="1" err="1"/>
              <a:t>lõunarajale</a:t>
            </a:r>
            <a:r>
              <a:rPr lang="en-US" i="1" dirty="0"/>
              <a:t>“ / „</a:t>
            </a:r>
            <a:r>
              <a:rPr lang="en-US" i="1" err="1"/>
              <a:t>hellitas</a:t>
            </a:r>
            <a:r>
              <a:rPr lang="en-US" i="1" dirty="0"/>
              <a:t>“</a:t>
            </a:r>
            <a:r>
              <a:rPr lang="en-US" dirty="0"/>
              <a:t>)</a:t>
            </a:r>
          </a:p>
          <a:p>
            <a:r>
              <a:rPr lang="en-US" b="1" dirty="0" err="1"/>
              <a:t>Meeleolu</a:t>
            </a:r>
            <a:r>
              <a:rPr lang="en-US" b="1" dirty="0"/>
              <a:t> </a:t>
            </a:r>
            <a:r>
              <a:rPr lang="en-US" b="1" dirty="0" err="1"/>
              <a:t>kirjeldus</a:t>
            </a:r>
            <a:r>
              <a:rPr lang="en-US" b="1" dirty="0"/>
              <a:t>: </a:t>
            </a:r>
            <a:r>
              <a:rPr lang="en-US" dirty="0" err="1"/>
              <a:t>igatsevalt</a:t>
            </a:r>
            <a:r>
              <a:rPr lang="en-US" dirty="0"/>
              <a:t> </a:t>
            </a:r>
            <a:r>
              <a:rPr lang="en-US" dirty="0" err="1"/>
              <a:t>unistav</a:t>
            </a:r>
            <a:r>
              <a:rPr lang="en-US" dirty="0"/>
              <a:t>, </a:t>
            </a:r>
            <a:r>
              <a:rPr lang="en-US" dirty="0" err="1"/>
              <a:t>vaba</a:t>
            </a:r>
            <a:r>
              <a:rPr lang="en-US" dirty="0"/>
              <a:t> </a:t>
            </a:r>
            <a:r>
              <a:rPr lang="en-US" dirty="0" err="1"/>
              <a:t>rändeiha</a:t>
            </a:r>
            <a:endParaRPr lang="en-US" dirty="0" err="1">
              <a:ea typeface="Calibri"/>
              <a:cs typeface="Calibri"/>
            </a:endParaRP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96A1B-7AB0-4958-AD16-A6C6AAEA9543}" type="slidenum">
              <a:rPr lang="et-EE"/>
              <a:t>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59244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ea typeface="Calibri"/>
                <a:cs typeface="Calibri"/>
              </a:rPr>
              <a:t>Põhiteema</a:t>
            </a:r>
            <a:r>
              <a:rPr lang="en-US" b="1" dirty="0">
                <a:ea typeface="Calibri"/>
                <a:cs typeface="Calibri"/>
              </a:rPr>
              <a:t> </a:t>
            </a:r>
            <a:r>
              <a:rPr lang="en-US" b="1" err="1">
                <a:ea typeface="Calibri"/>
                <a:cs typeface="Calibri"/>
              </a:rPr>
              <a:t>luuletuses</a:t>
            </a:r>
            <a:r>
              <a:rPr lang="en-US" dirty="0">
                <a:ea typeface="Calibri"/>
                <a:cs typeface="Calibri"/>
              </a:rPr>
              <a:t>: </a:t>
            </a:r>
            <a:r>
              <a:rPr lang="en-US" err="1">
                <a:ea typeface="Calibri"/>
                <a:cs typeface="Calibri"/>
              </a:rPr>
              <a:t>looduse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muutumine</a:t>
            </a:r>
            <a:r>
              <a:rPr lang="en-US" dirty="0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igatsus</a:t>
            </a:r>
            <a:endParaRPr lang="en-US" dirty="0">
              <a:ea typeface="Calibri"/>
              <a:cs typeface="Calibri"/>
            </a:endParaRPr>
          </a:p>
          <a:p>
            <a:r>
              <a:rPr lang="en-US" b="1" dirty="0" err="1"/>
              <a:t>Kujundikasutus</a:t>
            </a:r>
            <a:r>
              <a:rPr lang="en-US" b="1" dirty="0"/>
              <a:t>: </a:t>
            </a:r>
            <a:r>
              <a:rPr lang="en-US" b="1" dirty="0" err="1"/>
              <a:t>Isikustamine</a:t>
            </a:r>
            <a:r>
              <a:rPr lang="en-US" dirty="0"/>
              <a:t> (</a:t>
            </a:r>
            <a:r>
              <a:rPr lang="en-US" dirty="0" err="1"/>
              <a:t>kõnekujund</a:t>
            </a:r>
            <a:r>
              <a:rPr lang="en-US" dirty="0"/>
              <a:t>)-&gt; „</a:t>
            </a:r>
            <a:r>
              <a:rPr lang="en-US" dirty="0" err="1"/>
              <a:t>tuul</a:t>
            </a:r>
            <a:r>
              <a:rPr lang="en-US" dirty="0"/>
              <a:t> </a:t>
            </a:r>
            <a:r>
              <a:rPr lang="en-US" dirty="0" err="1"/>
              <a:t>kiunudes</a:t>
            </a:r>
            <a:r>
              <a:rPr lang="en-US" dirty="0"/>
              <a:t> </a:t>
            </a:r>
            <a:r>
              <a:rPr lang="en-US" dirty="0" err="1"/>
              <a:t>taga</a:t>
            </a:r>
            <a:r>
              <a:rPr lang="en-US" dirty="0"/>
              <a:t> </a:t>
            </a:r>
            <a:r>
              <a:rPr lang="en-US" dirty="0" err="1"/>
              <a:t>ajab</a:t>
            </a:r>
            <a:r>
              <a:rPr lang="en-US" dirty="0"/>
              <a:t>“; </a:t>
            </a:r>
            <a:r>
              <a:rPr lang="en-US" b="1" dirty="0" err="1"/>
              <a:t>Võrdlus</a:t>
            </a:r>
            <a:r>
              <a:rPr lang="en-US" dirty="0"/>
              <a:t> (</a:t>
            </a:r>
            <a:r>
              <a:rPr lang="en-US" dirty="0" err="1"/>
              <a:t>kõnekujund</a:t>
            </a:r>
            <a:r>
              <a:rPr lang="en-US" dirty="0"/>
              <a:t>)-&gt; </a:t>
            </a:r>
            <a:r>
              <a:rPr lang="en-US" i="1" dirty="0"/>
              <a:t>„mis </a:t>
            </a:r>
            <a:r>
              <a:rPr lang="en-US" i="1" dirty="0" err="1"/>
              <a:t>raske</a:t>
            </a:r>
            <a:r>
              <a:rPr lang="en-US" i="1" dirty="0"/>
              <a:t> </a:t>
            </a:r>
            <a:r>
              <a:rPr lang="en-US" i="1" dirty="0" err="1"/>
              <a:t>kui</a:t>
            </a:r>
            <a:r>
              <a:rPr lang="en-US" i="1" dirty="0"/>
              <a:t> </a:t>
            </a:r>
            <a:r>
              <a:rPr lang="en-US" i="1" dirty="0" err="1"/>
              <a:t>põllukivi</a:t>
            </a:r>
            <a:r>
              <a:rPr lang="en-US" i="1" dirty="0"/>
              <a:t>“</a:t>
            </a:r>
            <a:endParaRPr lang="en-US" dirty="0">
              <a:ea typeface="Calibri"/>
              <a:cs typeface="Calibri"/>
            </a:endParaRPr>
          </a:p>
          <a:p>
            <a:r>
              <a:rPr lang="en-US" b="1" dirty="0"/>
              <a:t>Suur- ja </a:t>
            </a:r>
            <a:r>
              <a:rPr lang="en-US" b="1" dirty="0" err="1"/>
              <a:t>väiketähed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en-US" dirty="0" err="1"/>
              <a:t>enamasti</a:t>
            </a:r>
            <a:r>
              <a:rPr lang="en-US" dirty="0"/>
              <a:t> </a:t>
            </a:r>
            <a:r>
              <a:rPr lang="en-US" dirty="0" err="1"/>
              <a:t>kasutatakse</a:t>
            </a:r>
            <a:r>
              <a:rPr lang="en-US" dirty="0"/>
              <a:t> </a:t>
            </a:r>
            <a:r>
              <a:rPr lang="en-US" dirty="0" err="1"/>
              <a:t>suurtähte</a:t>
            </a:r>
            <a:r>
              <a:rPr lang="en-US" dirty="0"/>
              <a:t> </a:t>
            </a:r>
            <a:r>
              <a:rPr lang="en-US" dirty="0" err="1"/>
              <a:t>salmide</a:t>
            </a:r>
            <a:r>
              <a:rPr lang="en-US" dirty="0"/>
              <a:t> </a:t>
            </a:r>
            <a:r>
              <a:rPr lang="en-US" dirty="0" err="1"/>
              <a:t>alguses</a:t>
            </a:r>
            <a:endParaRPr lang="en-US" dirty="0" err="1">
              <a:ea typeface="Calibri"/>
              <a:cs typeface="Calibri"/>
            </a:endParaRPr>
          </a:p>
          <a:p>
            <a:r>
              <a:rPr lang="en-US" b="1" err="1"/>
              <a:t>Kirjavahemärgid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en-US" err="1"/>
              <a:t>neid</a:t>
            </a:r>
            <a:r>
              <a:rPr lang="en-US" dirty="0"/>
              <a:t> </a:t>
            </a:r>
            <a:r>
              <a:rPr lang="en-US" err="1"/>
              <a:t>peaaegu</a:t>
            </a:r>
            <a:r>
              <a:rPr lang="en-US" dirty="0"/>
              <a:t> </a:t>
            </a:r>
            <a:r>
              <a:rPr lang="en-US" err="1"/>
              <a:t>ei</a:t>
            </a:r>
            <a:r>
              <a:rPr lang="en-US" dirty="0"/>
              <a:t> </a:t>
            </a:r>
            <a:r>
              <a:rPr lang="en-US" err="1"/>
              <a:t>kasutata</a:t>
            </a:r>
            <a:r>
              <a:rPr lang="en-US" dirty="0"/>
              <a:t> – </a:t>
            </a:r>
            <a:r>
              <a:rPr lang="en-US" err="1"/>
              <a:t>tekst</a:t>
            </a:r>
            <a:r>
              <a:rPr lang="en-US" dirty="0"/>
              <a:t> on </a:t>
            </a:r>
            <a:r>
              <a:rPr lang="en-US" err="1"/>
              <a:t>voolav</a:t>
            </a:r>
            <a:r>
              <a:rPr lang="en-US" dirty="0"/>
              <a:t> ja </a:t>
            </a:r>
            <a:r>
              <a:rPr lang="en-US" err="1"/>
              <a:t>vabavormiline</a:t>
            </a:r>
            <a:endParaRPr lang="en-US" dirty="0">
              <a:ea typeface="Calibri"/>
              <a:cs typeface="Calibri"/>
            </a:endParaRPr>
          </a:p>
          <a:p>
            <a:r>
              <a:rPr lang="en-US" b="1" dirty="0" err="1"/>
              <a:t>Sõnavara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en-US" dirty="0" err="1"/>
              <a:t>lihtne</a:t>
            </a:r>
            <a:r>
              <a:rPr lang="en-US" dirty="0"/>
              <a:t>, </a:t>
            </a:r>
            <a:r>
              <a:rPr lang="en-US" dirty="0" err="1"/>
              <a:t>looduslähedane</a:t>
            </a:r>
            <a:r>
              <a:rPr lang="en-US" dirty="0"/>
              <a:t>, </a:t>
            </a:r>
            <a:r>
              <a:rPr lang="en-US" dirty="0" err="1"/>
              <a:t>tavaline</a:t>
            </a:r>
            <a:r>
              <a:rPr lang="en-US" dirty="0"/>
              <a:t> </a:t>
            </a:r>
            <a:r>
              <a:rPr lang="en-US" dirty="0" err="1"/>
              <a:t>eesti</a:t>
            </a:r>
            <a:r>
              <a:rPr lang="en-US" dirty="0"/>
              <a:t> keel ( </a:t>
            </a:r>
            <a:r>
              <a:rPr lang="en-US" dirty="0" err="1"/>
              <a:t>nt</a:t>
            </a:r>
            <a:r>
              <a:rPr lang="en-US" dirty="0"/>
              <a:t> </a:t>
            </a:r>
            <a:r>
              <a:rPr lang="en-US" dirty="0" err="1"/>
              <a:t>lehe</a:t>
            </a:r>
            <a:r>
              <a:rPr lang="en-US" dirty="0"/>
              <a:t> </a:t>
            </a:r>
            <a:r>
              <a:rPr lang="en-US" dirty="0" err="1"/>
              <a:t>prahti</a:t>
            </a:r>
            <a:r>
              <a:rPr lang="en-US" dirty="0"/>
              <a:t> </a:t>
            </a:r>
            <a:r>
              <a:rPr lang="en-US" dirty="0" err="1"/>
              <a:t>pargiteel</a:t>
            </a:r>
            <a:r>
              <a:rPr lang="en-US" dirty="0"/>
              <a:t>)</a:t>
            </a:r>
          </a:p>
          <a:p>
            <a:r>
              <a:rPr lang="en-US" b="1" dirty="0">
                <a:ea typeface="Calibri" panose="020F0502020204030204"/>
                <a:cs typeface="Calibri" panose="020F0502020204030204"/>
              </a:rPr>
              <a:t>Vorm:</a:t>
            </a:r>
            <a:r>
              <a:rPr lang="en-US" dirty="0">
                <a:ea typeface="Calibri" panose="020F0502020204030204"/>
                <a:cs typeface="Calibri" panose="020F0502020204030204"/>
              </a:rPr>
              <a:t> </a:t>
            </a:r>
            <a:r>
              <a:rPr lang="en-US" err="1"/>
              <a:t>vabavärsiline</a:t>
            </a:r>
            <a:endParaRPr lang="en-US">
              <a:ea typeface="Calibri"/>
              <a:cs typeface="Calibri"/>
            </a:endParaRPr>
          </a:p>
          <a:p>
            <a:r>
              <a:rPr lang="en-US" b="1" dirty="0" err="1"/>
              <a:t>Meeleolu</a:t>
            </a:r>
            <a:r>
              <a:rPr lang="en-US" b="1" dirty="0"/>
              <a:t> </a:t>
            </a:r>
            <a:r>
              <a:rPr lang="en-US" b="1" dirty="0" err="1"/>
              <a:t>kirjeldus</a:t>
            </a:r>
            <a:r>
              <a:rPr lang="en-US" b="1" dirty="0"/>
              <a:t>: </a:t>
            </a:r>
            <a:r>
              <a:rPr lang="en-US" dirty="0" err="1"/>
              <a:t>nukker</a:t>
            </a:r>
            <a:r>
              <a:rPr lang="en-US" dirty="0"/>
              <a:t>, </a:t>
            </a:r>
            <a:r>
              <a:rPr lang="en-US" dirty="0" err="1"/>
              <a:t>rahulik</a:t>
            </a:r>
            <a:r>
              <a:rPr lang="en-US" dirty="0"/>
              <a:t>, </a:t>
            </a:r>
            <a:r>
              <a:rPr lang="en-US" dirty="0" err="1"/>
              <a:t>leppiv</a:t>
            </a:r>
            <a:endParaRPr lang="en-US" dirty="0" err="1">
              <a:ea typeface="Calibri"/>
              <a:cs typeface="Calibri"/>
            </a:endParaRP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96A1B-7AB0-4958-AD16-A6C6AAEA9543}" type="slidenum">
              <a:rPr lang="et-EE"/>
              <a:t>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47895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>
                <a:ea typeface="Calibri"/>
                <a:cs typeface="Calibri"/>
              </a:rPr>
              <a:t>Põhiteemad</a:t>
            </a:r>
            <a:r>
              <a:rPr lang="en-US" b="1" dirty="0">
                <a:ea typeface="Calibri"/>
                <a:cs typeface="Calibri"/>
              </a:rPr>
              <a:t> </a:t>
            </a:r>
            <a:r>
              <a:rPr lang="en-US" b="1" dirty="0" err="1">
                <a:ea typeface="Calibri"/>
                <a:cs typeface="Calibri"/>
              </a:rPr>
              <a:t>luuletuses</a:t>
            </a:r>
            <a:r>
              <a:rPr lang="en-US" b="1" dirty="0">
                <a:ea typeface="Calibri"/>
                <a:cs typeface="Calibri"/>
              </a:rPr>
              <a:t>: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/>
              <a:t>teadmine</a:t>
            </a:r>
            <a:r>
              <a:rPr lang="en-US" dirty="0"/>
              <a:t>, </a:t>
            </a:r>
            <a:r>
              <a:rPr lang="en-US" dirty="0" err="1"/>
              <a:t>mälu</a:t>
            </a:r>
            <a:r>
              <a:rPr lang="en-US" dirty="0"/>
              <a:t>, </a:t>
            </a:r>
            <a:r>
              <a:rPr lang="en-US" dirty="0" err="1"/>
              <a:t>tulevik</a:t>
            </a:r>
            <a:r>
              <a:rPr lang="en-US" dirty="0"/>
              <a:t>, </a:t>
            </a:r>
            <a:r>
              <a:rPr lang="en-US" dirty="0" err="1"/>
              <a:t>areng</a:t>
            </a:r>
            <a:endParaRPr lang="en-US" dirty="0" err="1">
              <a:ea typeface="Calibri"/>
              <a:cs typeface="Calibri"/>
            </a:endParaRPr>
          </a:p>
          <a:p>
            <a:r>
              <a:rPr lang="en-US" b="1" err="1"/>
              <a:t>Kujundikasutus</a:t>
            </a:r>
            <a:r>
              <a:rPr lang="en-US" b="1" dirty="0"/>
              <a:t>: </a:t>
            </a:r>
            <a:r>
              <a:rPr lang="en-US" b="1" err="1"/>
              <a:t>Metafoor</a:t>
            </a:r>
            <a:r>
              <a:rPr lang="en-US" dirty="0"/>
              <a:t> (</a:t>
            </a:r>
            <a:r>
              <a:rPr lang="en-US" err="1"/>
              <a:t>kõnekujund</a:t>
            </a:r>
            <a:r>
              <a:rPr lang="en-US" dirty="0"/>
              <a:t>) -&gt; „</a:t>
            </a:r>
            <a:r>
              <a:rPr lang="en-US" err="1"/>
              <a:t>raamat</a:t>
            </a:r>
            <a:r>
              <a:rPr lang="en-US" dirty="0"/>
              <a:t> – see on valgus </a:t>
            </a:r>
            <a:r>
              <a:rPr lang="en-US" err="1"/>
              <a:t>vaimuväljal</a:t>
            </a:r>
            <a:r>
              <a:rPr lang="en-US" dirty="0"/>
              <a:t>“  </a:t>
            </a:r>
            <a:r>
              <a:rPr lang="en-US" b="1" err="1"/>
              <a:t>Isikustamine</a:t>
            </a:r>
            <a:r>
              <a:rPr lang="en-US" dirty="0"/>
              <a:t> (</a:t>
            </a:r>
            <a:r>
              <a:rPr lang="en-US" err="1"/>
              <a:t>kõnekujund</a:t>
            </a:r>
            <a:r>
              <a:rPr lang="en-US" dirty="0"/>
              <a:t>)-&gt; „</a:t>
            </a:r>
            <a:r>
              <a:rPr lang="en-US" err="1"/>
              <a:t>raamat</a:t>
            </a:r>
            <a:r>
              <a:rPr lang="en-US" dirty="0"/>
              <a:t> </a:t>
            </a:r>
            <a:r>
              <a:rPr lang="en-US" err="1"/>
              <a:t>mäletab</a:t>
            </a:r>
            <a:r>
              <a:rPr lang="en-US" dirty="0"/>
              <a:t> me </a:t>
            </a:r>
            <a:r>
              <a:rPr lang="en-US" err="1"/>
              <a:t>minevikku</a:t>
            </a:r>
            <a:r>
              <a:rPr lang="en-US" dirty="0"/>
              <a:t>“ </a:t>
            </a:r>
            <a:r>
              <a:rPr lang="en-US" b="1" err="1"/>
              <a:t>Vastandus</a:t>
            </a:r>
            <a:r>
              <a:rPr lang="en-US" b="1" dirty="0"/>
              <a:t> / </a:t>
            </a:r>
            <a:r>
              <a:rPr lang="en-US" b="1" err="1"/>
              <a:t>kontrast</a:t>
            </a:r>
            <a:r>
              <a:rPr lang="en-US" dirty="0"/>
              <a:t> (</a:t>
            </a:r>
            <a:r>
              <a:rPr lang="en-US" err="1"/>
              <a:t>lausekujund</a:t>
            </a:r>
            <a:r>
              <a:rPr lang="en-US" dirty="0"/>
              <a:t>)-&gt; </a:t>
            </a:r>
            <a:r>
              <a:rPr lang="en-US" i="1" dirty="0"/>
              <a:t>„mis on </a:t>
            </a:r>
            <a:r>
              <a:rPr lang="en-US" i="1" err="1"/>
              <a:t>olnud</a:t>
            </a:r>
            <a:r>
              <a:rPr lang="en-US" i="1" dirty="0"/>
              <a:t>, mis on </a:t>
            </a:r>
            <a:r>
              <a:rPr lang="en-US" i="1" err="1"/>
              <a:t>läinud</a:t>
            </a:r>
            <a:r>
              <a:rPr lang="en-US" i="1" dirty="0"/>
              <a:t>“ ja „</a:t>
            </a:r>
            <a:r>
              <a:rPr lang="en-US" i="1" err="1"/>
              <a:t>olevik</a:t>
            </a:r>
            <a:r>
              <a:rPr lang="en-US" i="1" dirty="0"/>
              <a:t> </a:t>
            </a:r>
            <a:r>
              <a:rPr lang="en-US" i="1" err="1"/>
              <a:t>tuleb</a:t>
            </a:r>
            <a:r>
              <a:rPr lang="en-US" i="1" dirty="0"/>
              <a:t> </a:t>
            </a:r>
            <a:r>
              <a:rPr lang="en-US" i="1" err="1"/>
              <a:t>ohjades</a:t>
            </a:r>
            <a:r>
              <a:rPr lang="en-US" i="1" dirty="0"/>
              <a:t> </a:t>
            </a:r>
            <a:r>
              <a:rPr lang="en-US" i="1" err="1"/>
              <a:t>hoida</a:t>
            </a:r>
            <a:r>
              <a:rPr lang="en-US" i="1" dirty="0"/>
              <a:t>“ ; </a:t>
            </a:r>
            <a:r>
              <a:rPr lang="en-US" b="1" dirty="0"/>
              <a:t>Kordus</a:t>
            </a:r>
            <a:r>
              <a:rPr lang="en-US" dirty="0"/>
              <a:t> (</a:t>
            </a:r>
            <a:r>
              <a:rPr lang="en-US" err="1"/>
              <a:t>lausekujund</a:t>
            </a:r>
            <a:r>
              <a:rPr lang="en-US" dirty="0"/>
              <a:t>)-&gt; </a:t>
            </a:r>
            <a:r>
              <a:rPr lang="en-US" i="1" dirty="0"/>
              <a:t>„</a:t>
            </a:r>
            <a:r>
              <a:rPr lang="en-US" i="1" err="1"/>
              <a:t>raamat</a:t>
            </a:r>
            <a:r>
              <a:rPr lang="en-US" i="1" dirty="0"/>
              <a:t> – … </a:t>
            </a:r>
            <a:r>
              <a:rPr lang="en-US" i="1" err="1"/>
              <a:t>raamat</a:t>
            </a:r>
            <a:r>
              <a:rPr lang="en-US" i="1" dirty="0"/>
              <a:t> – … </a:t>
            </a:r>
            <a:r>
              <a:rPr lang="en-US" i="1" err="1"/>
              <a:t>raamat</a:t>
            </a:r>
            <a:r>
              <a:rPr lang="en-US" i="1" dirty="0"/>
              <a:t> –“</a:t>
            </a:r>
            <a:r>
              <a:rPr lang="en-US" dirty="0"/>
              <a:t> (</a:t>
            </a:r>
            <a:r>
              <a:rPr lang="en-US" err="1"/>
              <a:t>sama</a:t>
            </a:r>
            <a:r>
              <a:rPr lang="en-US" dirty="0"/>
              <a:t> </a:t>
            </a:r>
            <a:r>
              <a:rPr lang="en-US" err="1"/>
              <a:t>sõna</a:t>
            </a:r>
            <a:r>
              <a:rPr lang="en-US" dirty="0"/>
              <a:t> </a:t>
            </a:r>
            <a:r>
              <a:rPr lang="en-US" err="1"/>
              <a:t>iga</a:t>
            </a:r>
            <a:r>
              <a:rPr lang="en-US" dirty="0"/>
              <a:t> salmi </a:t>
            </a:r>
            <a:r>
              <a:rPr lang="en-US" err="1"/>
              <a:t>alguses</a:t>
            </a:r>
            <a:r>
              <a:rPr lang="en-US" dirty="0"/>
              <a:t>, </a:t>
            </a:r>
            <a:r>
              <a:rPr lang="en-US" err="1"/>
              <a:t>rõhutab</a:t>
            </a:r>
            <a:r>
              <a:rPr lang="en-US" dirty="0"/>
              <a:t> </a:t>
            </a:r>
            <a:r>
              <a:rPr lang="en-US" err="1"/>
              <a:t>olulisust</a:t>
            </a:r>
            <a:r>
              <a:rPr lang="en-US" dirty="0"/>
              <a:t>)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r>
              <a:rPr lang="en-US" b="1" dirty="0"/>
              <a:t>Suur- ja </a:t>
            </a:r>
            <a:r>
              <a:rPr lang="en-US" b="1" dirty="0" err="1"/>
              <a:t>väiketähed</a:t>
            </a:r>
            <a:r>
              <a:rPr lang="en-US" b="1" dirty="0"/>
              <a:t>: </a:t>
            </a:r>
            <a:r>
              <a:rPr lang="en-US" dirty="0" err="1"/>
              <a:t>enamasti</a:t>
            </a:r>
            <a:r>
              <a:rPr lang="en-US" dirty="0"/>
              <a:t> </a:t>
            </a:r>
            <a:r>
              <a:rPr lang="en-US" dirty="0" err="1"/>
              <a:t>kasutatakse</a:t>
            </a:r>
            <a:r>
              <a:rPr lang="en-US" dirty="0"/>
              <a:t> </a:t>
            </a:r>
            <a:r>
              <a:rPr lang="en-US" dirty="0" err="1"/>
              <a:t>suurtähte</a:t>
            </a:r>
            <a:r>
              <a:rPr lang="en-US" dirty="0"/>
              <a:t> </a:t>
            </a:r>
            <a:r>
              <a:rPr lang="en-US" dirty="0" err="1"/>
              <a:t>salmide</a:t>
            </a:r>
            <a:r>
              <a:rPr lang="en-US" dirty="0"/>
              <a:t> </a:t>
            </a:r>
            <a:r>
              <a:rPr lang="en-US" dirty="0" err="1"/>
              <a:t>alguses</a:t>
            </a:r>
            <a:r>
              <a:rPr lang="en-US" dirty="0"/>
              <a:t>, ka </a:t>
            </a:r>
            <a:r>
              <a:rPr lang="en-US" dirty="0" err="1"/>
              <a:t>nimisõnades</a:t>
            </a:r>
            <a:r>
              <a:rPr lang="en-US" dirty="0"/>
              <a:t> </a:t>
            </a:r>
            <a:r>
              <a:rPr lang="en-US" dirty="0" err="1"/>
              <a:t>nagu</a:t>
            </a:r>
            <a:r>
              <a:rPr lang="en-US" dirty="0"/>
              <a:t> "Raamat"</a:t>
            </a:r>
            <a:endParaRPr lang="en-US" b="1" dirty="0">
              <a:ea typeface="Calibri"/>
              <a:cs typeface="Calibri"/>
            </a:endParaRPr>
          </a:p>
          <a:p>
            <a:r>
              <a:rPr lang="en-US" b="1" dirty="0" err="1"/>
              <a:t>Kirjavahemärgid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en-US" dirty="0" err="1"/>
              <a:t>neid</a:t>
            </a:r>
            <a:r>
              <a:rPr lang="en-US" dirty="0"/>
              <a:t> </a:t>
            </a:r>
            <a:r>
              <a:rPr lang="en-US" dirty="0" err="1"/>
              <a:t>peaaegu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kasutata</a:t>
            </a:r>
            <a:r>
              <a:rPr lang="en-US" dirty="0"/>
              <a:t> – </a:t>
            </a:r>
            <a:r>
              <a:rPr lang="en-US" dirty="0" err="1"/>
              <a:t>tekst</a:t>
            </a:r>
            <a:r>
              <a:rPr lang="en-US" dirty="0"/>
              <a:t> on </a:t>
            </a:r>
            <a:r>
              <a:rPr lang="en-US" dirty="0" err="1"/>
              <a:t>voolav</a:t>
            </a:r>
            <a:r>
              <a:rPr lang="en-US" dirty="0"/>
              <a:t> ja </a:t>
            </a:r>
            <a:r>
              <a:rPr lang="en-US" dirty="0" err="1"/>
              <a:t>vabavormiline</a:t>
            </a:r>
            <a:endParaRPr lang="en-US" dirty="0" err="1">
              <a:ea typeface="Calibri"/>
              <a:cs typeface="Calibri"/>
            </a:endParaRPr>
          </a:p>
          <a:p>
            <a:r>
              <a:rPr lang="en-US" b="1" dirty="0" err="1"/>
              <a:t>Sõnavara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en-US" dirty="0" err="1"/>
              <a:t>lihtne</a:t>
            </a:r>
            <a:r>
              <a:rPr lang="en-US" dirty="0"/>
              <a:t>, </a:t>
            </a:r>
            <a:r>
              <a:rPr lang="en-US" dirty="0" err="1"/>
              <a:t>looduslähedane</a:t>
            </a:r>
            <a:r>
              <a:rPr lang="en-US" dirty="0"/>
              <a:t>, </a:t>
            </a:r>
            <a:r>
              <a:rPr lang="en-US" dirty="0" err="1"/>
              <a:t>tavaline</a:t>
            </a:r>
            <a:r>
              <a:rPr lang="en-US" dirty="0"/>
              <a:t> </a:t>
            </a:r>
            <a:r>
              <a:rPr lang="en-US" dirty="0" err="1"/>
              <a:t>eesti</a:t>
            </a:r>
            <a:r>
              <a:rPr lang="en-US" dirty="0"/>
              <a:t> keel ( </a:t>
            </a:r>
            <a:r>
              <a:rPr lang="en-US" dirty="0" err="1"/>
              <a:t>nt</a:t>
            </a:r>
            <a:r>
              <a:rPr lang="en-US" dirty="0"/>
              <a:t> </a:t>
            </a:r>
            <a:r>
              <a:rPr lang="en-US" dirty="0" err="1"/>
              <a:t>lõkketuli</a:t>
            </a:r>
            <a:r>
              <a:rPr lang="en-US" dirty="0"/>
              <a:t>)</a:t>
            </a:r>
            <a:endParaRPr lang="en-US" dirty="0">
              <a:ea typeface="Calibri"/>
              <a:cs typeface="Calibri"/>
            </a:endParaRPr>
          </a:p>
          <a:p>
            <a:r>
              <a:rPr lang="en-US" b="1" dirty="0">
                <a:ea typeface="Calibri"/>
                <a:cs typeface="Calibri"/>
              </a:rPr>
              <a:t>Vorm: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/>
              <a:t> </a:t>
            </a:r>
            <a:r>
              <a:rPr lang="en-US" dirty="0" err="1"/>
              <a:t>vabavärsiline</a:t>
            </a:r>
            <a:r>
              <a:rPr lang="en-US" dirty="0"/>
              <a:t>, </a:t>
            </a:r>
            <a:r>
              <a:rPr lang="en-US" dirty="0" err="1"/>
              <a:t>ei</a:t>
            </a:r>
            <a:r>
              <a:rPr lang="en-US" dirty="0"/>
              <a:t> ole </a:t>
            </a:r>
            <a:r>
              <a:rPr lang="en-US" dirty="0" err="1"/>
              <a:t>selget</a:t>
            </a:r>
            <a:r>
              <a:rPr lang="en-US" dirty="0"/>
              <a:t> </a:t>
            </a:r>
            <a:r>
              <a:rPr lang="en-US" dirty="0" err="1"/>
              <a:t>riimiskeemi</a:t>
            </a:r>
            <a:endParaRPr lang="en-US" dirty="0" err="1">
              <a:ea typeface="Calibri"/>
              <a:cs typeface="Calibri"/>
            </a:endParaRPr>
          </a:p>
          <a:p>
            <a:r>
              <a:rPr lang="en-US" b="1" err="1">
                <a:ea typeface="Calibri"/>
                <a:cs typeface="Calibri"/>
              </a:rPr>
              <a:t>Meeleolu</a:t>
            </a:r>
            <a:r>
              <a:rPr lang="en-US" b="1" dirty="0">
                <a:ea typeface="Calibri"/>
                <a:cs typeface="Calibri"/>
              </a:rPr>
              <a:t> </a:t>
            </a:r>
            <a:r>
              <a:rPr lang="en-US" b="1" err="1">
                <a:ea typeface="Calibri"/>
                <a:cs typeface="Calibri"/>
              </a:rPr>
              <a:t>kirjeldus</a:t>
            </a:r>
            <a:r>
              <a:rPr lang="en-US" b="1" dirty="0">
                <a:ea typeface="Calibri"/>
                <a:cs typeface="Calibri"/>
              </a:rPr>
              <a:t>:  </a:t>
            </a:r>
            <a:r>
              <a:rPr lang="en-US" err="1"/>
              <a:t>mõtlik</a:t>
            </a:r>
            <a:r>
              <a:rPr lang="en-US"/>
              <a:t>, </a:t>
            </a:r>
            <a:r>
              <a:rPr lang="en-US" err="1"/>
              <a:t>austav</a:t>
            </a:r>
            <a:r>
              <a:rPr lang="en-US"/>
              <a:t>, </a:t>
            </a:r>
            <a:r>
              <a:rPr lang="en-US" err="1"/>
              <a:t>inspireeriv</a:t>
            </a:r>
          </a:p>
          <a:p>
            <a:pPr marL="171450" indent="-171450">
              <a:buFont typeface="Arial"/>
              <a:buChar char="•"/>
            </a:pPr>
            <a:endParaRPr lang="en-US" i="1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96A1B-7AB0-4958-AD16-A6C6AAEA9543}" type="slidenum">
              <a:rPr lang="et-EE"/>
              <a:t>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28917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t-EE"/>
              <a:t>Muutke tiitli laadi</a:t>
            </a:r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/>
              <a:t>Klõpsake laadi muutmiseks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20.04.2025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04133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tiitli laadi</a:t>
            </a:r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20.04.2025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38638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t-EE"/>
              <a:t>Muutke tiitli laadi</a:t>
            </a:r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20.04.2025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22633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tiitli laadi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20.04.2025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76377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t-EE"/>
              <a:t>Muutke tiitli laadi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20.04.2025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09167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tiitli laadi</a:t>
            </a:r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20.04.2025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35364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t-EE"/>
              <a:t>Muutke tiitli laadi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7" name="Kuupäeva kohatäid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20.04.2025</a:t>
            </a:fld>
            <a:endParaRPr lang="et-EE"/>
          </a:p>
        </p:txBody>
      </p:sp>
      <p:sp>
        <p:nvSpPr>
          <p:cNvPr id="8" name="Jaluse kohatäid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aidinumbri kohatä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78712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tiitli laadi</a:t>
            </a:r>
          </a:p>
        </p:txBody>
      </p:sp>
      <p:sp>
        <p:nvSpPr>
          <p:cNvPr id="3" name="Kuupäeva kohatäid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20.04.2025</a:t>
            </a:fld>
            <a:endParaRPr lang="et-EE"/>
          </a:p>
        </p:txBody>
      </p:sp>
      <p:sp>
        <p:nvSpPr>
          <p:cNvPr id="4" name="Jaluse kohatäid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aidinumbri kohatä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80810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20.04.2025</a:t>
            </a:fld>
            <a:endParaRPr lang="et-EE"/>
          </a:p>
        </p:txBody>
      </p:sp>
      <p:sp>
        <p:nvSpPr>
          <p:cNvPr id="3" name="Jaluse kohatäid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55310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Muutke tiitli laadi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20.04.2025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11350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Muutke tiitli laadi</a:t>
            </a:r>
          </a:p>
        </p:txBody>
      </p:sp>
      <p:sp>
        <p:nvSpPr>
          <p:cNvPr id="3" name="Pildi kohatäi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20.04.2025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34989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/>
              <a:t>Muutke tiitli laadi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924F08-A4F6-4C5C-B2C2-5EC083C97248}" type="datetimeFigureOut">
              <a:rPr lang="et-EE" smtClean="0"/>
              <a:t>20.04.2025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19171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 descr="Pilt, millel on kujutatud taim, puu, okaspuud, Kollane mänd&#10;&#10;Tehisintellekti genereeritud sisu ei pruugi olla õige.">
            <a:extLst>
              <a:ext uri="{FF2B5EF4-FFF2-40B4-BE49-F238E27FC236}">
                <a16:creationId xmlns:a16="http://schemas.microsoft.com/office/drawing/2014/main" id="{9DCE80AD-4D83-FA07-5C5B-7D5DD27421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051"/>
          <a:stretch/>
        </p:blipFill>
        <p:spPr>
          <a:xfrm>
            <a:off x="20" y="-7619"/>
            <a:ext cx="12191979" cy="68873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063219" y="-1252908"/>
            <a:ext cx="4065561" cy="12192000"/>
          </a:xfrm>
          <a:prstGeom prst="rect">
            <a:avLst/>
          </a:prstGeom>
          <a:gradFill flip="none" rotWithShape="1">
            <a:gsLst>
              <a:gs pos="17000">
                <a:srgbClr val="000000">
                  <a:alpha val="59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2CB243-67C5-E304-31A0-4D7D607BA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464116" y="322049"/>
            <a:ext cx="3067943" cy="2408606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2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A95761-C93E-94BF-087D-D2A823789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0392" y="4172881"/>
            <a:ext cx="7154743" cy="2702991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2000">
                <a:schemeClr val="accent2"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859029" y="1936866"/>
            <a:ext cx="4849044" cy="2839273"/>
          </a:xfrm>
        </p:spPr>
        <p:txBody>
          <a:bodyPr>
            <a:normAutofit/>
          </a:bodyPr>
          <a:lstStyle/>
          <a:p>
            <a:pPr algn="l"/>
            <a:r>
              <a:rPr lang="et-EE" sz="3600" dirty="0">
                <a:solidFill>
                  <a:srgbClr val="FFFFFF"/>
                </a:solidFill>
              </a:rPr>
              <a:t>Linda </a:t>
            </a:r>
            <a:r>
              <a:rPr lang="et-EE" sz="3600" dirty="0" err="1">
                <a:solidFill>
                  <a:srgbClr val="FFFFFF"/>
                </a:solidFill>
              </a:rPr>
              <a:t>Järs</a:t>
            </a:r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859028" y="4854309"/>
            <a:ext cx="5929347" cy="12028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t-EE" sz="2000" dirty="0">
                <a:solidFill>
                  <a:srgbClr val="FFFFFF"/>
                </a:solidFill>
              </a:rPr>
              <a:t>Luule , mis räägib ajast , elust ja loodusest</a:t>
            </a:r>
          </a:p>
          <a:p>
            <a:pPr algn="l"/>
            <a:endParaRPr lang="et-EE" sz="2000" dirty="0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63D1A5-FD49-4756-F62E-786C34E63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06736" y="-7619"/>
            <a:ext cx="995654" cy="6918113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68000"/>
                </a:schemeClr>
              </a:gs>
              <a:gs pos="37000">
                <a:schemeClr val="accent5">
                  <a:alpha val="0"/>
                </a:schemeClr>
              </a:gs>
            </a:gsLst>
            <a:lin ang="10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22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lt 3" descr="Pilt, millel on kujutatud loodus, muru, lill, õues&#10;&#10;Tehisintellekti genereeritud sisu ei pruugi olla õige.">
            <a:extLst>
              <a:ext uri="{FF2B5EF4-FFF2-40B4-BE49-F238E27FC236}">
                <a16:creationId xmlns:a16="http://schemas.microsoft.com/office/drawing/2014/main" id="{088D0AA3-86C2-B63A-175C-30D3C49545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7FE74022-D15C-13AC-70ED-7A22B5919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971" y="365125"/>
            <a:ext cx="8706483" cy="1899912"/>
          </a:xfrm>
        </p:spPr>
        <p:txBody>
          <a:bodyPr>
            <a:normAutofit/>
          </a:bodyPr>
          <a:lstStyle/>
          <a:p>
            <a:r>
              <a:rPr lang="et-EE" sz="4000" b="1" dirty="0"/>
              <a:t>Linda </a:t>
            </a:r>
            <a:r>
              <a:rPr lang="et-EE" sz="4000" b="1" err="1"/>
              <a:t>Järs</a:t>
            </a:r>
            <a:r>
              <a:rPr lang="et-EE" sz="4000" b="1" dirty="0"/>
              <a:t>- minu vanaema ja luuletaja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BE53E810-05E8-56CE-1126-3DB3B2688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364" y="2071937"/>
            <a:ext cx="7132516" cy="431738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t-EE" dirty="0"/>
              <a:t>Luule on mänginud olulist rolli tema elus</a:t>
            </a:r>
          </a:p>
          <a:p>
            <a:pPr>
              <a:lnSpc>
                <a:spcPct val="100000"/>
              </a:lnSpc>
            </a:pPr>
            <a:endParaRPr lang="et-EE" dirty="0"/>
          </a:p>
          <a:p>
            <a:pPr>
              <a:lnSpc>
                <a:spcPct val="100000"/>
              </a:lnSpc>
            </a:pPr>
            <a:r>
              <a:rPr lang="et-EE" dirty="0"/>
              <a:t>Luuletused erinevateks tähtsündmusteks</a:t>
            </a:r>
          </a:p>
          <a:p>
            <a:pPr>
              <a:lnSpc>
                <a:spcPct val="100000"/>
              </a:lnSpc>
            </a:pPr>
            <a:endParaRPr lang="et-EE" dirty="0"/>
          </a:p>
          <a:p>
            <a:pPr>
              <a:lnSpc>
                <a:spcPct val="100000"/>
              </a:lnSpc>
            </a:pPr>
            <a:r>
              <a:rPr lang="et-EE" dirty="0"/>
              <a:t>Loominguline pärand</a:t>
            </a:r>
          </a:p>
          <a:p>
            <a:pPr>
              <a:lnSpc>
                <a:spcPct val="100000"/>
              </a:lnSpc>
            </a:pPr>
            <a:endParaRPr lang="et-EE" dirty="0"/>
          </a:p>
          <a:p>
            <a:pPr>
              <a:lnSpc>
                <a:spcPct val="100000"/>
              </a:lnSpc>
            </a:pPr>
            <a:r>
              <a:rPr lang="et-EE" dirty="0"/>
              <a:t>Osalemine erinevatel luulevõistlustel</a:t>
            </a:r>
          </a:p>
          <a:p>
            <a:pPr marL="0" indent="0">
              <a:buNone/>
            </a:pPr>
            <a:endParaRPr lang="et-EE" sz="3200" dirty="0"/>
          </a:p>
          <a:p>
            <a:endParaRPr lang="et-EE" sz="3200" dirty="0"/>
          </a:p>
        </p:txBody>
      </p:sp>
      <p:pic>
        <p:nvPicPr>
          <p:cNvPr id="5" name="Pilt 4" descr="Pilt, millel on kujutatud õues, muru, taim, taevas&#10;&#10;Tehisintellekti genereeritud sisu ei pruugi olla õige.">
            <a:extLst>
              <a:ext uri="{FF2B5EF4-FFF2-40B4-BE49-F238E27FC236}">
                <a16:creationId xmlns:a16="http://schemas.microsoft.com/office/drawing/2014/main" id="{52BEDC4A-2871-778B-F6B6-4D5C53BC11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638" t="-30" r="28625" b="30"/>
          <a:stretch/>
        </p:blipFill>
        <p:spPr>
          <a:xfrm>
            <a:off x="7837104" y="1733508"/>
            <a:ext cx="4043270" cy="4989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9688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u kohatäide 4" descr="Pilt, millel on kujutatud loodus, muru, lill, õues&#10;&#10;Tehisintellekti genereeritud sisu ei pruugi olla õige.">
            <a:extLst>
              <a:ext uri="{FF2B5EF4-FFF2-40B4-BE49-F238E27FC236}">
                <a16:creationId xmlns:a16="http://schemas.microsoft.com/office/drawing/2014/main" id="{B032A9EC-A94D-E278-B2F4-F8D6AAFBD6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D220AA89-B8A2-27CA-70C1-B433DF8DD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Näiteid tema luuletustest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6208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 descr="Pilt, millel on kujutatud lind, talv, õues, ürgne loodus&#10;&#10;Tehisintellekti genereeritud sisu ei pruugi olla õige.">
            <a:extLst>
              <a:ext uri="{FF2B5EF4-FFF2-40B4-BE49-F238E27FC236}">
                <a16:creationId xmlns:a16="http://schemas.microsoft.com/office/drawing/2014/main" id="{817DD1C3-E4D7-E21C-2F7C-0E9822757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ealkiri 5">
            <a:extLst>
              <a:ext uri="{FF2B5EF4-FFF2-40B4-BE49-F238E27FC236}">
                <a16:creationId xmlns:a16="http://schemas.microsoft.com/office/drawing/2014/main" id="{5681D62E-B233-F7AC-36F3-C6B07E1CA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2800" b="1" dirty="0">
                <a:solidFill>
                  <a:schemeClr val="bg1"/>
                </a:solidFill>
                <a:latin typeface="Neue Haas Grotesk Text Pro"/>
              </a:rPr>
              <a:t>Tihase unelaul</a:t>
            </a:r>
            <a:endParaRPr lang="et-EE" dirty="0">
              <a:solidFill>
                <a:schemeClr val="bg1"/>
              </a:solidFill>
            </a:endParaRPr>
          </a:p>
          <a:p>
            <a:endParaRPr lang="et-EE" dirty="0"/>
          </a:p>
        </p:txBody>
      </p:sp>
      <p:sp>
        <p:nvSpPr>
          <p:cNvPr id="7" name="Sisu kohatäide 6">
            <a:extLst>
              <a:ext uri="{FF2B5EF4-FFF2-40B4-BE49-F238E27FC236}">
                <a16:creationId xmlns:a16="http://schemas.microsoft.com/office/drawing/2014/main" id="{E7D8927C-1389-4097-BD77-3475114EB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984" y="1197489"/>
            <a:ext cx="5408141" cy="547340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t-EE" sz="2400" dirty="0">
                <a:solidFill>
                  <a:schemeClr val="bg1"/>
                </a:solidFill>
                <a:latin typeface="Neue Haas Grotesk Text Pro"/>
              </a:rPr>
              <a:t>Nüüd sulgedesse peidan</a:t>
            </a:r>
            <a:endParaRPr lang="et-EE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t-EE" sz="2400" dirty="0">
                <a:solidFill>
                  <a:schemeClr val="bg1"/>
                </a:solidFill>
                <a:latin typeface="Neue Haas Grotesk Text Pro"/>
              </a:rPr>
              <a:t>oma väikse pea </a:t>
            </a:r>
            <a:endParaRPr lang="et-EE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t-EE" sz="2400" dirty="0">
                <a:solidFill>
                  <a:schemeClr val="bg1"/>
                </a:solidFill>
                <a:latin typeface="Neue Haas Grotesk Text Pro"/>
              </a:rPr>
              <a:t>oks õõtsub tasa </a:t>
            </a:r>
            <a:endParaRPr lang="et-EE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t-EE" sz="2400" dirty="0">
                <a:solidFill>
                  <a:schemeClr val="bg1"/>
                </a:solidFill>
                <a:latin typeface="Neue Haas Grotesk Text Pro"/>
              </a:rPr>
              <a:t>see on nõnda hea </a:t>
            </a:r>
          </a:p>
          <a:p>
            <a:pPr marL="0" indent="0">
              <a:buNone/>
            </a:pPr>
            <a:endParaRPr lang="et-EE" sz="2400" dirty="0">
              <a:solidFill>
                <a:schemeClr val="bg1"/>
              </a:solidFill>
              <a:latin typeface="Neue Haas Grotesk Text Pro"/>
            </a:endParaRPr>
          </a:p>
          <a:p>
            <a:pPr marL="0" indent="0">
              <a:buNone/>
            </a:pPr>
            <a:r>
              <a:rPr lang="et-EE" sz="2400" dirty="0">
                <a:solidFill>
                  <a:schemeClr val="bg1"/>
                </a:solidFill>
                <a:latin typeface="Neue Haas Grotesk Text Pro"/>
              </a:rPr>
              <a:t>Tean, ühe akna juures</a:t>
            </a:r>
            <a:endParaRPr lang="et-EE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t-EE" sz="2400" dirty="0">
                <a:solidFill>
                  <a:schemeClr val="bg1"/>
                </a:solidFill>
                <a:latin typeface="Neue Haas Grotesk Text Pro"/>
              </a:rPr>
              <a:t>rippumas on pekk </a:t>
            </a:r>
            <a:endParaRPr lang="et-EE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t-EE" sz="2400" dirty="0">
                <a:solidFill>
                  <a:schemeClr val="bg1"/>
                </a:solidFill>
                <a:latin typeface="Neue Haas Grotesk Text Pro"/>
              </a:rPr>
              <a:t>ja olgu mainitud </a:t>
            </a:r>
            <a:endParaRPr lang="et-EE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t-EE" sz="2400" dirty="0">
                <a:solidFill>
                  <a:schemeClr val="bg1"/>
                </a:solidFill>
                <a:latin typeface="Neue Haas Grotesk Text Pro"/>
              </a:rPr>
              <a:t>sel nõnda </a:t>
            </a:r>
            <a:r>
              <a:rPr lang="et-EE" sz="2400" dirty="0" err="1">
                <a:solidFill>
                  <a:schemeClr val="bg1"/>
                </a:solidFill>
                <a:latin typeface="Neue Haas Grotesk Text Pro"/>
              </a:rPr>
              <a:t>mõn-us</a:t>
            </a:r>
            <a:r>
              <a:rPr lang="et-EE" sz="2400" dirty="0">
                <a:solidFill>
                  <a:schemeClr val="bg1"/>
                </a:solidFill>
                <a:latin typeface="Neue Haas Grotesk Text Pro"/>
              </a:rPr>
              <a:t> mekk</a:t>
            </a:r>
          </a:p>
          <a:p>
            <a:pPr marL="0" indent="0">
              <a:buNone/>
            </a:pPr>
            <a:endParaRPr lang="et-EE" sz="2400" dirty="0">
              <a:solidFill>
                <a:schemeClr val="bg1"/>
              </a:solidFill>
              <a:latin typeface="Neue Haas Grotesk Text Pro"/>
            </a:endParaRPr>
          </a:p>
          <a:p>
            <a:pPr marL="0" indent="0">
              <a:buNone/>
            </a:pPr>
            <a:r>
              <a:rPr lang="et-EE" sz="2400" dirty="0">
                <a:solidFill>
                  <a:schemeClr val="bg1"/>
                </a:solidFill>
                <a:latin typeface="Neue Haas Grotesk Text Pro"/>
              </a:rPr>
              <a:t>Nüüd õhtu käes</a:t>
            </a:r>
            <a:endParaRPr lang="et-EE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t-EE" sz="2400" dirty="0">
                <a:solidFill>
                  <a:schemeClr val="bg1"/>
                </a:solidFill>
                <a:latin typeface="Neue Haas Grotesk Text Pro"/>
              </a:rPr>
              <a:t>ja eha roheline vööt</a:t>
            </a:r>
            <a:endParaRPr lang="et-EE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t-EE" sz="2400" dirty="0">
                <a:solidFill>
                  <a:schemeClr val="bg1"/>
                </a:solidFill>
                <a:latin typeface="Neue Haas Grotesk Text Pro"/>
              </a:rPr>
              <a:t>toob une silma</a:t>
            </a:r>
            <a:endParaRPr lang="et-EE" dirty="0">
              <a:solidFill>
                <a:schemeClr val="bg1"/>
              </a:solidFill>
              <a:latin typeface="Aptos" panose="020B0004020202020204"/>
            </a:endParaRPr>
          </a:p>
          <a:p>
            <a:pPr marL="0" indent="0">
              <a:buNone/>
            </a:pPr>
            <a:r>
              <a:rPr lang="et-EE" sz="2400" dirty="0">
                <a:solidFill>
                  <a:schemeClr val="bg1"/>
                </a:solidFill>
                <a:latin typeface="Neue Haas Grotesk Text Pro"/>
              </a:rPr>
              <a:t>soovin sul head ööd</a:t>
            </a:r>
            <a:endParaRPr lang="et-EE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872365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 descr="Pilt, millel on kujutatud õues, pilv, taevas, Lindude ränne&#10;&#10;Tehisintellekti genereeritud sisu ei pruugi olla õige.">
            <a:extLst>
              <a:ext uri="{FF2B5EF4-FFF2-40B4-BE49-F238E27FC236}">
                <a16:creationId xmlns:a16="http://schemas.microsoft.com/office/drawing/2014/main" id="{A4FC551A-F6FF-7720-A8EC-60EDE3566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" y="0"/>
            <a:ext cx="12192000" cy="6858000"/>
          </a:xfrm>
          <a:prstGeom prst="rect">
            <a:avLst/>
          </a:prstGeom>
        </p:spPr>
      </p:pic>
      <p:sp>
        <p:nvSpPr>
          <p:cNvPr id="5" name="Pealkiri 4">
            <a:extLst>
              <a:ext uri="{FF2B5EF4-FFF2-40B4-BE49-F238E27FC236}">
                <a16:creationId xmlns:a16="http://schemas.microsoft.com/office/drawing/2014/main" id="{6E20C75A-5C7F-E6F0-012A-3F4BE0689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7213" y="712366"/>
            <a:ext cx="3165676" cy="1344854"/>
          </a:xfrm>
        </p:spPr>
        <p:txBody>
          <a:bodyPr/>
          <a:lstStyle/>
          <a:p>
            <a:r>
              <a:rPr lang="et-EE" dirty="0">
                <a:solidFill>
                  <a:schemeClr val="bg1"/>
                </a:solidFill>
              </a:rPr>
              <a:t>Sügis</a:t>
            </a:r>
          </a:p>
        </p:txBody>
      </p:sp>
      <p:sp>
        <p:nvSpPr>
          <p:cNvPr id="6" name="Sisu kohatäide 5">
            <a:extLst>
              <a:ext uri="{FF2B5EF4-FFF2-40B4-BE49-F238E27FC236}">
                <a16:creationId xmlns:a16="http://schemas.microsoft.com/office/drawing/2014/main" id="{C8388072-DF17-F51A-9355-B7E396F9C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530" y="1189018"/>
            <a:ext cx="4554638" cy="24800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t-EE" sz="2000" dirty="0">
                <a:solidFill>
                  <a:srgbClr val="ECE4E9"/>
                </a:solidFill>
                <a:latin typeface="Neue Haas Grotesk Text Pro"/>
              </a:rPr>
              <a:t>Kuldne kaseleht on kutse kurepojale</a:t>
            </a:r>
            <a:endParaRPr lang="et-EE" dirty="0"/>
          </a:p>
          <a:p>
            <a:pPr marL="0" indent="0">
              <a:buNone/>
            </a:pPr>
            <a:r>
              <a:rPr lang="et-EE" sz="2000" dirty="0">
                <a:solidFill>
                  <a:srgbClr val="ECE4E9"/>
                </a:solidFill>
                <a:latin typeface="Neue Haas Grotesk Text Pro"/>
              </a:rPr>
              <a:t>kutse pikaks lennureisiks lõunarajale</a:t>
            </a:r>
            <a:endParaRPr lang="et-EE" dirty="0"/>
          </a:p>
          <a:p>
            <a:pPr marL="0" indent="0">
              <a:buNone/>
            </a:pPr>
            <a:r>
              <a:rPr lang="et-EE" sz="2000" dirty="0">
                <a:solidFill>
                  <a:srgbClr val="ECE4E9"/>
                </a:solidFill>
                <a:latin typeface="Neue Haas Grotesk Text Pro"/>
              </a:rPr>
              <a:t>alles kuumav kevadpäike</a:t>
            </a:r>
            <a:endParaRPr lang="et-EE" dirty="0"/>
          </a:p>
          <a:p>
            <a:pPr marL="0" indent="0">
              <a:buNone/>
            </a:pPr>
            <a:r>
              <a:rPr lang="et-EE" sz="2000" dirty="0">
                <a:solidFill>
                  <a:srgbClr val="ECE4E9"/>
                </a:solidFill>
                <a:latin typeface="Neue Haas Grotesk Text Pro"/>
              </a:rPr>
              <a:t>pesas poegi kallistas</a:t>
            </a:r>
            <a:endParaRPr lang="et-EE" dirty="0"/>
          </a:p>
          <a:p>
            <a:pPr marL="0" indent="0">
              <a:buNone/>
            </a:pPr>
            <a:r>
              <a:rPr lang="et-EE" sz="2000" dirty="0">
                <a:solidFill>
                  <a:srgbClr val="ECE4E9"/>
                </a:solidFill>
                <a:latin typeface="Neue Haas Grotesk Text Pro"/>
              </a:rPr>
              <a:t>kuremamma pojukesi</a:t>
            </a:r>
            <a:endParaRPr lang="et-EE" dirty="0"/>
          </a:p>
          <a:p>
            <a:pPr marL="0" indent="0">
              <a:buNone/>
            </a:pPr>
            <a:r>
              <a:rPr lang="et-EE" sz="2000" dirty="0">
                <a:solidFill>
                  <a:srgbClr val="ECE4E9"/>
                </a:solidFill>
                <a:latin typeface="Neue Haas Grotesk Text Pro"/>
              </a:rPr>
              <a:t>sulesoojas hellitas</a:t>
            </a:r>
            <a:endParaRPr lang="et-EE" dirty="0"/>
          </a:p>
          <a:p>
            <a:pPr marL="0" indent="0">
              <a:buNone/>
            </a:pPr>
            <a:endParaRPr lang="et-E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9751F5-E6DA-6117-6971-79A92EB06E8A}"/>
              </a:ext>
            </a:extLst>
          </p:cNvPr>
          <p:cNvSpPr txBox="1"/>
          <p:nvPr/>
        </p:nvSpPr>
        <p:spPr>
          <a:xfrm>
            <a:off x="3451185" y="3663387"/>
            <a:ext cx="4431174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sz="2000" dirty="0">
                <a:solidFill>
                  <a:schemeClr val="bg2"/>
                </a:solidFill>
                <a:latin typeface="Neue Haas Grotesk Text Pro"/>
              </a:rPr>
              <a:t>Nüüd, kui rabalauka serval </a:t>
            </a:r>
          </a:p>
          <a:p>
            <a:r>
              <a:rPr lang="et-EE" sz="2000" dirty="0">
                <a:solidFill>
                  <a:schemeClr val="bg2"/>
                </a:solidFill>
                <a:latin typeface="Neue Haas Grotesk Text Pro"/>
              </a:rPr>
              <a:t>punab marju terve saar</a:t>
            </a:r>
          </a:p>
          <a:p>
            <a:r>
              <a:rPr lang="et-EE" sz="2000" dirty="0" err="1">
                <a:solidFill>
                  <a:schemeClr val="bg2"/>
                </a:solidFill>
                <a:latin typeface="Neue Haas Grotesk Text Pro"/>
              </a:rPr>
              <a:t>säeb</a:t>
            </a:r>
            <a:r>
              <a:rPr lang="et-EE" sz="2000" dirty="0">
                <a:solidFill>
                  <a:schemeClr val="bg2"/>
                </a:solidFill>
                <a:latin typeface="Neue Haas Grotesk Text Pro"/>
              </a:rPr>
              <a:t> tiibu lennuvalmis kurekaunitar aeg tõi tuule tiibadesse </a:t>
            </a:r>
          </a:p>
          <a:p>
            <a:r>
              <a:rPr lang="et-EE" sz="2000" dirty="0">
                <a:solidFill>
                  <a:schemeClr val="bg2"/>
                </a:solidFill>
                <a:latin typeface="Neue Haas Grotesk Text Pro"/>
              </a:rPr>
              <a:t>rännukutse südamesse</a:t>
            </a:r>
          </a:p>
          <a:p>
            <a:r>
              <a:rPr lang="et-EE" sz="2000" dirty="0">
                <a:solidFill>
                  <a:schemeClr val="bg2"/>
                </a:solidFill>
                <a:latin typeface="Neue Haas Grotesk Text Pro"/>
              </a:rPr>
              <a:t>ootab kaugemaa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D6EA2-7461-6AE9-F74B-74EC188CAC7B}"/>
              </a:ext>
            </a:extLst>
          </p:cNvPr>
          <p:cNvSpPr txBox="1"/>
          <p:nvPr/>
        </p:nvSpPr>
        <p:spPr>
          <a:xfrm>
            <a:off x="7106858" y="5033059"/>
            <a:ext cx="4913451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sz="2000" dirty="0">
                <a:solidFill>
                  <a:schemeClr val="bg2"/>
                </a:solidFill>
                <a:latin typeface="Neue Haas Grotesk Text Pro"/>
              </a:rPr>
              <a:t>Küllap mõnigi meist ihkaks </a:t>
            </a:r>
          </a:p>
          <a:p>
            <a:r>
              <a:rPr lang="et-EE" sz="2000" dirty="0">
                <a:solidFill>
                  <a:schemeClr val="bg2"/>
                </a:solidFill>
                <a:latin typeface="Neue Haas Grotesk Text Pro"/>
              </a:rPr>
              <a:t>lõuna lennata</a:t>
            </a:r>
          </a:p>
          <a:p>
            <a:r>
              <a:rPr lang="et-EE" sz="2000" dirty="0">
                <a:solidFill>
                  <a:schemeClr val="bg2"/>
                </a:solidFill>
                <a:latin typeface="Neue Haas Grotesk Text Pro"/>
              </a:rPr>
              <a:t>kure </a:t>
            </a:r>
            <a:r>
              <a:rPr lang="et-EE" sz="2000" dirty="0" err="1">
                <a:solidFill>
                  <a:schemeClr val="bg2"/>
                </a:solidFill>
                <a:latin typeface="Neue Haas Grotesk Text Pro"/>
              </a:rPr>
              <a:t>kluugutuste</a:t>
            </a:r>
            <a:r>
              <a:rPr lang="et-EE" sz="2000" dirty="0">
                <a:solidFill>
                  <a:schemeClr val="bg2"/>
                </a:solidFill>
                <a:latin typeface="Neue Haas Grotesk Text Pro"/>
              </a:rPr>
              <a:t> saatel kaasa rännata </a:t>
            </a:r>
            <a:r>
              <a:rPr lang="et-EE" sz="2000" dirty="0" err="1">
                <a:solidFill>
                  <a:schemeClr val="bg2"/>
                </a:solidFill>
                <a:latin typeface="Neue Haas Grotesk Text Pro"/>
              </a:rPr>
              <a:t>sinikõrgustesse</a:t>
            </a:r>
            <a:r>
              <a:rPr lang="et-EE" sz="2000" dirty="0">
                <a:solidFill>
                  <a:schemeClr val="bg2"/>
                </a:solidFill>
                <a:latin typeface="Neue Haas Grotesk Text Pro"/>
              </a:rPr>
              <a:t> seilaks tiivul tugevail rännukutse kaasa võtaks hinge tagamail</a:t>
            </a:r>
          </a:p>
        </p:txBody>
      </p:sp>
    </p:spTree>
    <p:extLst>
      <p:ext uri="{BB962C8B-B14F-4D97-AF65-F5344CB8AC3E}">
        <p14:creationId xmlns:p14="http://schemas.microsoft.com/office/powerpoint/2010/main" val="3871545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4" descr="Autumn red leaves on blue turquoise background">
            <a:extLst>
              <a:ext uri="{FF2B5EF4-FFF2-40B4-BE49-F238E27FC236}">
                <a16:creationId xmlns:a16="http://schemas.microsoft.com/office/drawing/2014/main" id="{D81BD086-0D21-5D30-CD6A-1C59ED3DEB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95000"/>
          </a:blip>
          <a:srcRect l="857"/>
          <a:stretch/>
        </p:blipFill>
        <p:spPr>
          <a:xfrm>
            <a:off x="-613" y="10"/>
            <a:ext cx="12427723" cy="6857989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0DEB34-3DA9-B625-AD76-1A74A5FBE826}"/>
              </a:ext>
            </a:extLst>
          </p:cNvPr>
          <p:cNvSpPr txBox="1"/>
          <p:nvPr/>
        </p:nvSpPr>
        <p:spPr>
          <a:xfrm>
            <a:off x="477738" y="236636"/>
            <a:ext cx="212005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t-EE" sz="3600" b="1" dirty="0">
                <a:solidFill>
                  <a:schemeClr val="bg1"/>
                </a:solidFill>
              </a:rPr>
              <a:t>Sügis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D5E641-E9A1-24C7-7B5E-ED09D4EA2C3F}"/>
              </a:ext>
            </a:extLst>
          </p:cNvPr>
          <p:cNvSpPr txBox="1"/>
          <p:nvPr/>
        </p:nvSpPr>
        <p:spPr>
          <a:xfrm>
            <a:off x="2438316" y="3058868"/>
            <a:ext cx="558879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sz="2400" b="1" dirty="0">
                <a:solidFill>
                  <a:schemeClr val="bg1"/>
                </a:solidFill>
              </a:rPr>
              <a:t>Nüüd lehe prahti pargiteel </a:t>
            </a:r>
            <a:endParaRPr lang="et-EE" b="1">
              <a:solidFill>
                <a:schemeClr val="bg1"/>
              </a:solidFill>
            </a:endParaRPr>
          </a:p>
          <a:p>
            <a:r>
              <a:rPr lang="et-EE" sz="2400" b="1" dirty="0">
                <a:solidFill>
                  <a:schemeClr val="bg1"/>
                </a:solidFill>
              </a:rPr>
              <a:t>tuul kiunudes taga ajab </a:t>
            </a:r>
            <a:endParaRPr lang="et-EE" b="1">
              <a:solidFill>
                <a:schemeClr val="bg1"/>
              </a:solidFill>
            </a:endParaRPr>
          </a:p>
          <a:p>
            <a:r>
              <a:rPr lang="et-EE" sz="2400" b="1" dirty="0">
                <a:solidFill>
                  <a:schemeClr val="bg1"/>
                </a:solidFill>
              </a:rPr>
              <a:t>on tühjaks jäänud aed ja rannateed </a:t>
            </a:r>
            <a:endParaRPr lang="et-EE" b="1">
              <a:solidFill>
                <a:schemeClr val="bg1"/>
              </a:solidFill>
            </a:endParaRPr>
          </a:p>
          <a:p>
            <a:r>
              <a:rPr lang="et-EE" sz="2400" b="1" dirty="0">
                <a:solidFill>
                  <a:schemeClr val="bg1"/>
                </a:solidFill>
              </a:rPr>
              <a:t>siis jälle sajab- ja sajab</a:t>
            </a:r>
            <a:endParaRPr lang="et-EE" b="1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A247B5-9427-375A-AD52-0F4CFDECF11B}"/>
              </a:ext>
            </a:extLst>
          </p:cNvPr>
          <p:cNvSpPr txBox="1"/>
          <p:nvPr/>
        </p:nvSpPr>
        <p:spPr>
          <a:xfrm>
            <a:off x="4915500" y="4932529"/>
            <a:ext cx="503708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sz="2400" b="1" dirty="0">
                <a:solidFill>
                  <a:schemeClr val="bg1"/>
                </a:solidFill>
              </a:rPr>
              <a:t>Näe, taeva tinastes kõrgustes</a:t>
            </a:r>
          </a:p>
          <a:p>
            <a:r>
              <a:rPr lang="et-EE" sz="2400" b="1" dirty="0">
                <a:solidFill>
                  <a:schemeClr val="bg1"/>
                </a:solidFill>
              </a:rPr>
              <a:t>näeb lindude lahkumisrivi</a:t>
            </a:r>
          </a:p>
          <a:p>
            <a:r>
              <a:rPr lang="et-EE" sz="2400" b="1" dirty="0">
                <a:solidFill>
                  <a:schemeClr val="bg1"/>
                </a:solidFill>
              </a:rPr>
              <a:t>poeb hinge nukrus ja igatsus</a:t>
            </a:r>
          </a:p>
          <a:p>
            <a:r>
              <a:rPr lang="et-EE" sz="2400" b="1" dirty="0">
                <a:solidFill>
                  <a:schemeClr val="bg1"/>
                </a:solidFill>
              </a:rPr>
              <a:t>mis raske, kui põllukivi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4B168E-A5D9-72C4-F5D4-0307CD8A136B}"/>
              </a:ext>
            </a:extLst>
          </p:cNvPr>
          <p:cNvSpPr txBox="1"/>
          <p:nvPr/>
        </p:nvSpPr>
        <p:spPr>
          <a:xfrm>
            <a:off x="535036" y="1123652"/>
            <a:ext cx="4952256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sz="2400" b="1" dirty="0">
                <a:solidFill>
                  <a:schemeClr val="bg1"/>
                </a:solidFill>
              </a:rPr>
              <a:t>Käes jälle sügis ja hallaaeg </a:t>
            </a:r>
          </a:p>
          <a:p>
            <a:r>
              <a:rPr lang="et-EE" sz="2400" b="1" dirty="0">
                <a:solidFill>
                  <a:schemeClr val="bg1"/>
                </a:solidFill>
              </a:rPr>
              <a:t>ja külmast krõbiseb rohi</a:t>
            </a:r>
          </a:p>
          <a:p>
            <a:r>
              <a:rPr lang="et-EE" sz="2400" b="1" dirty="0">
                <a:solidFill>
                  <a:schemeClr val="bg1"/>
                </a:solidFill>
              </a:rPr>
              <a:t>ja ilma sooja jopeta  </a:t>
            </a:r>
          </a:p>
          <a:p>
            <a:r>
              <a:rPr lang="et-EE" sz="2400" b="1" dirty="0">
                <a:solidFill>
                  <a:schemeClr val="bg1"/>
                </a:solidFill>
              </a:rPr>
              <a:t>sa õue minna ei tohi </a:t>
            </a:r>
            <a:endParaRPr lang="et-EE">
              <a:solidFill>
                <a:schemeClr val="bg1"/>
              </a:solidFill>
            </a:endParaRPr>
          </a:p>
          <a:p>
            <a:endParaRPr lang="et-EE" sz="24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814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18A3848-451F-E165-AB2D-CFD3324F79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1898" y="1122581"/>
            <a:ext cx="6302266" cy="5611593"/>
          </a:xfrm>
        </p:spPr>
        <p:txBody>
          <a:bodyPr anchor="b">
            <a:normAutofit/>
          </a:bodyPr>
          <a:lstStyle/>
          <a:p>
            <a:pPr algn="l"/>
            <a:r>
              <a:rPr lang="et-EE" sz="1500" dirty="0"/>
              <a:t>Raamat-</a:t>
            </a:r>
            <a:br>
              <a:rPr lang="et-EE" sz="1500" dirty="0"/>
            </a:br>
            <a:r>
              <a:rPr lang="et-EE" sz="1500" dirty="0"/>
              <a:t>see on lõkketuli</a:t>
            </a:r>
            <a:br>
              <a:rPr lang="et-EE" sz="1500" dirty="0"/>
            </a:br>
            <a:r>
              <a:rPr lang="et-EE" sz="1500" dirty="0"/>
              <a:t>see on valgus vaimuväljal</a:t>
            </a:r>
            <a:br>
              <a:rPr lang="et-EE" sz="1500" dirty="0"/>
            </a:br>
            <a:r>
              <a:rPr lang="et-EE" sz="1500" dirty="0"/>
              <a:t>majaks merel lagedal</a:t>
            </a:r>
            <a:br>
              <a:rPr lang="et-EE" sz="1500" dirty="0"/>
            </a:br>
            <a:br>
              <a:rPr lang="et-EE" sz="1500" dirty="0"/>
            </a:br>
            <a:r>
              <a:rPr lang="et-EE" sz="1500" dirty="0"/>
              <a:t>	Raamat-</a:t>
            </a:r>
            <a:br>
              <a:rPr lang="et-EE" sz="1500" dirty="0"/>
            </a:br>
            <a:r>
              <a:rPr lang="et-EE" sz="1500" dirty="0"/>
              <a:t>	mäletab me minevikku</a:t>
            </a:r>
            <a:br>
              <a:rPr lang="et-EE" sz="1500" dirty="0"/>
            </a:br>
            <a:r>
              <a:rPr lang="et-EE" sz="1500" dirty="0"/>
              <a:t>	Iidsete aegade ududes</a:t>
            </a:r>
            <a:br>
              <a:rPr lang="et-EE" sz="1500" dirty="0"/>
            </a:br>
            <a:r>
              <a:rPr lang="et-EE" sz="1500" dirty="0"/>
              <a:t>	mis on olnud, mis on läinud</a:t>
            </a:r>
            <a:br>
              <a:rPr lang="et-EE" sz="1500" dirty="0"/>
            </a:br>
            <a:r>
              <a:rPr lang="et-EE" sz="1500" dirty="0"/>
              <a:t>	mis on mällu kinni jäänud</a:t>
            </a:r>
            <a:br>
              <a:rPr lang="et-EE" sz="1500" dirty="0"/>
            </a:br>
            <a:br>
              <a:rPr lang="et-EE" sz="1500" dirty="0"/>
            </a:br>
            <a:r>
              <a:rPr lang="et-EE" sz="1500" dirty="0"/>
              <a:t>		Raamat-</a:t>
            </a:r>
            <a:br>
              <a:rPr lang="et-EE" sz="1500" dirty="0"/>
            </a:br>
            <a:r>
              <a:rPr lang="et-EE" sz="1500" dirty="0"/>
              <a:t>		lennutab meid tulevikku</a:t>
            </a:r>
            <a:br>
              <a:rPr lang="et-EE" sz="1500" dirty="0"/>
            </a:br>
            <a:r>
              <a:rPr lang="et-EE" sz="1500" dirty="0"/>
              <a:t>		õpetab meil uusi vaateid</a:t>
            </a:r>
            <a:br>
              <a:rPr lang="et-EE" sz="1500" dirty="0"/>
            </a:br>
            <a:r>
              <a:rPr lang="et-EE" sz="1500" dirty="0"/>
              <a:t>		uusi sihte, uusi aateid</a:t>
            </a:r>
            <a:br>
              <a:rPr lang="et-EE" sz="1500" dirty="0"/>
            </a:br>
            <a:r>
              <a:rPr lang="et-EE" sz="1500" dirty="0"/>
              <a:t>		uudsusel on ikka võlu</a:t>
            </a:r>
            <a:br>
              <a:rPr lang="et-EE" sz="1500" dirty="0"/>
            </a:br>
            <a:r>
              <a:rPr lang="et-EE" sz="1500" dirty="0"/>
              <a:t>		oma sarm ja haarav ilu</a:t>
            </a:r>
            <a:br>
              <a:rPr lang="et-EE" sz="1500" dirty="0"/>
            </a:br>
            <a:br>
              <a:rPr lang="et-EE" sz="1500" dirty="0"/>
            </a:br>
            <a:r>
              <a:rPr lang="et-EE" sz="1500" dirty="0"/>
              <a:t>			Raamat-</a:t>
            </a:r>
            <a:br>
              <a:rPr lang="et-EE" sz="1500" dirty="0"/>
            </a:br>
            <a:r>
              <a:rPr lang="et-EE" sz="1500" dirty="0"/>
              <a:t>			ajad on muutunud, edasi sammunud</a:t>
            </a:r>
            <a:br>
              <a:rPr lang="et-EE" sz="1500" dirty="0"/>
            </a:br>
            <a:r>
              <a:rPr lang="et-EE" sz="1500" dirty="0"/>
              <a:t>			miski paigal pole küll tammunud</a:t>
            </a:r>
            <a:br>
              <a:rPr lang="et-EE" sz="1500" dirty="0"/>
            </a:br>
            <a:r>
              <a:rPr lang="et-EE" sz="1500" dirty="0"/>
              <a:t>			olevik tuleb ohjades hoida</a:t>
            </a:r>
            <a:br>
              <a:rPr lang="et-EE" sz="1500" dirty="0"/>
            </a:br>
            <a:r>
              <a:rPr lang="et-EE" sz="1500" dirty="0"/>
              <a:t>			juhendeid selleks saab raamatust leida</a:t>
            </a:r>
            <a:br>
              <a:rPr lang="et-EE" sz="1500" dirty="0"/>
            </a:br>
            <a:br>
              <a:rPr lang="et-EE" sz="1500" dirty="0"/>
            </a:br>
            <a:endParaRPr lang="et-EE" sz="1500" dirty="0"/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69FBA205-3DFC-DBBE-A39A-1DDCD6BF2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8"/>
          <a:stretch/>
        </p:blipFill>
        <p:spPr>
          <a:xfrm>
            <a:off x="-1507" y="10"/>
            <a:ext cx="5205951" cy="6857990"/>
          </a:xfrm>
          <a:custGeom>
            <a:avLst/>
            <a:gdLst/>
            <a:ahLst/>
            <a:cxnLst/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9B5A91-0D88-D038-2075-DD1D0AB0B9D5}"/>
              </a:ext>
            </a:extLst>
          </p:cNvPr>
          <p:cNvSpPr txBox="1"/>
          <p:nvPr/>
        </p:nvSpPr>
        <p:spPr>
          <a:xfrm>
            <a:off x="5489003" y="476250"/>
            <a:ext cx="2845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600" b="1" dirty="0"/>
              <a:t>Raamat</a:t>
            </a:r>
          </a:p>
        </p:txBody>
      </p:sp>
    </p:spTree>
    <p:extLst>
      <p:ext uri="{BB962C8B-B14F-4D97-AF65-F5344CB8AC3E}">
        <p14:creationId xmlns:p14="http://schemas.microsoft.com/office/powerpoint/2010/main" val="1816385072"/>
      </p:ext>
    </p:extLst>
  </p:cSld>
  <p:clrMapOvr>
    <a:masterClrMapping/>
  </p:clrMapOvr>
</p:sld>
</file>

<file path=ppt/theme/theme1.xml><?xml version="1.0" encoding="utf-8"?>
<a:theme xmlns:a="http://schemas.openxmlformats.org/drawingml/2006/main" name="Tarkvarakomplekti Office kujundu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Laiekraan</PresentationFormat>
  <Paragraphs>0</Paragraphs>
  <Slides>7</Slides>
  <Notes>6</Notes>
  <HiddenSlides>0</HiddenSlides>
  <MMClips>0</MMClips>
  <ScaleCrop>false</ScaleCrop>
  <HeadingPairs>
    <vt:vector size="4" baseType="variant">
      <vt:variant>
        <vt:lpstr>Kujundus</vt:lpstr>
      </vt:variant>
      <vt:variant>
        <vt:i4>1</vt:i4>
      </vt:variant>
      <vt:variant>
        <vt:lpstr>Slaidipealkirjad</vt:lpstr>
      </vt:variant>
      <vt:variant>
        <vt:i4>7</vt:i4>
      </vt:variant>
    </vt:vector>
  </HeadingPairs>
  <TitlesOfParts>
    <vt:vector size="8" baseType="lpstr">
      <vt:lpstr>Tarkvarakomplekti Office kujundus</vt:lpstr>
      <vt:lpstr>Linda Järs</vt:lpstr>
      <vt:lpstr>Linda Järs- minu vanaema ja luuletaja</vt:lpstr>
      <vt:lpstr>Näiteid tema luuletustest</vt:lpstr>
      <vt:lpstr>Tihase unelaul </vt:lpstr>
      <vt:lpstr>Sügis</vt:lpstr>
      <vt:lpstr>PowerPointi esitlus</vt:lpstr>
      <vt:lpstr>Raamat- see on lõkketuli see on valgus vaimuväljal majaks merel lagedal   Raamat-  mäletab me minevikku  Iidsete aegade ududes  mis on olnud, mis on läinud  mis on mällu kinni jäänud    Raamat-   lennutab meid tulevikku   õpetab meil uusi vaateid   uusi sihte, uusi aateid   uudsusel on ikka võlu   oma sarm ja haarav ilu     Raamat-    ajad on muutunud, edasi sammunud    miski paigal pole küll tammunud    olevik tuleb ohjades hoida    juhendeid selleks saab raamatust leida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372</cp:revision>
  <dcterms:created xsi:type="dcterms:W3CDTF">2025-04-20T07:24:36Z</dcterms:created>
  <dcterms:modified xsi:type="dcterms:W3CDTF">2025-04-20T08:57:54Z</dcterms:modified>
</cp:coreProperties>
</file>