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 b="def" i="def"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374900" y="2387600"/>
            <a:ext cx="19621500" cy="48768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374900" y="7251700"/>
            <a:ext cx="19621500" cy="2057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“Type a quote here.”"/>
          <p:cNvSpPr txBox="1"/>
          <p:nvPr>
            <p:ph type="body" sz="quarter" idx="21"/>
          </p:nvPr>
        </p:nvSpPr>
        <p:spPr>
          <a:xfrm>
            <a:off x="2374900" y="6045200"/>
            <a:ext cx="19621500" cy="11176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94" name="–Johnny Appleseed"/>
          <p:cNvSpPr txBox="1"/>
          <p:nvPr>
            <p:ph type="body" sz="quarter" idx="22"/>
          </p:nvPr>
        </p:nvSpPr>
        <p:spPr>
          <a:xfrm>
            <a:off x="2374900" y="8953500"/>
            <a:ext cx="19621500" cy="850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yramids of Giza silhouetted against an orange sunset"/>
          <p:cNvSpPr/>
          <p:nvPr>
            <p:ph type="pic" idx="21"/>
          </p:nvPr>
        </p:nvSpPr>
        <p:spPr>
          <a:xfrm>
            <a:off x="0" y="-1816100"/>
            <a:ext cx="24384000" cy="1608893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yramids of Giza silhouetted against an orange sunset"/>
          <p:cNvSpPr/>
          <p:nvPr>
            <p:ph type="pic" idx="21"/>
          </p:nvPr>
        </p:nvSpPr>
        <p:spPr>
          <a:xfrm>
            <a:off x="2273300" y="-3352800"/>
            <a:ext cx="19850100" cy="1294656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374900" y="9080500"/>
            <a:ext cx="19621500" cy="1905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374900" y="11010900"/>
            <a:ext cx="19621500" cy="1930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374900" y="5143500"/>
            <a:ext cx="19621500" cy="3429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yramids of Giza silhouetted against an orange sunset"/>
          <p:cNvSpPr/>
          <p:nvPr>
            <p:ph type="pic" idx="21"/>
          </p:nvPr>
        </p:nvSpPr>
        <p:spPr>
          <a:xfrm>
            <a:off x="10998200" y="1930400"/>
            <a:ext cx="15167286" cy="100076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816100" y="1943100"/>
            <a:ext cx="10502900" cy="5626100"/>
          </a:xfrm>
          <a:prstGeom prst="rect">
            <a:avLst/>
          </a:prstGeom>
        </p:spPr>
        <p:txBody>
          <a:bodyPr anchor="b"/>
          <a:lstStyle>
            <a:lvl1pPr algn="ctr">
              <a:defRPr sz="9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816100" y="7556500"/>
            <a:ext cx="10502900" cy="42164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xfrm>
            <a:off x="2374900" y="4127500"/>
            <a:ext cx="19621500" cy="81915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yramids of Giza silhouetted against an orange sunset"/>
          <p:cNvSpPr/>
          <p:nvPr>
            <p:ph type="pic" sz="half" idx="21"/>
          </p:nvPr>
        </p:nvSpPr>
        <p:spPr>
          <a:xfrm>
            <a:off x="10109200" y="3606800"/>
            <a:ext cx="12472592" cy="838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xfrm>
            <a:off x="2374900" y="889000"/>
            <a:ext cx="19621500" cy="29591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2374900" y="4140200"/>
            <a:ext cx="9410700" cy="7874000"/>
          </a:xfrm>
          <a:prstGeom prst="rect">
            <a:avLst/>
          </a:prstGeom>
        </p:spPr>
        <p:txBody>
          <a:bodyPr/>
          <a:lstStyle>
            <a:lvl1pPr marL="533400" indent="-533400">
              <a:spcBef>
                <a:spcPts val="3900"/>
              </a:spcBef>
              <a:buBlip>
                <a:blip r:embed="rId2"/>
              </a:buBlip>
              <a:defRPr sz="4200"/>
            </a:lvl1pPr>
            <a:lvl2pPr marL="1066800" indent="-533400">
              <a:spcBef>
                <a:spcPts val="3900"/>
              </a:spcBef>
              <a:buBlip>
                <a:blip r:embed="rId2"/>
              </a:buBlip>
              <a:defRPr sz="4200"/>
            </a:lvl2pPr>
            <a:lvl3pPr marL="1600200" indent="-533400">
              <a:spcBef>
                <a:spcPts val="3900"/>
              </a:spcBef>
              <a:buBlip>
                <a:blip r:embed="rId2"/>
              </a:buBlip>
              <a:defRPr sz="4200"/>
            </a:lvl3pPr>
            <a:lvl4pPr marL="2133600" indent="-533400">
              <a:spcBef>
                <a:spcPts val="3900"/>
              </a:spcBef>
              <a:buBlip>
                <a:blip r:embed="rId2"/>
              </a:buBlip>
              <a:defRPr sz="4200"/>
            </a:lvl4pPr>
            <a:lvl5pPr marL="2667000" indent="-533400">
              <a:spcBef>
                <a:spcPts val="3900"/>
              </a:spcBef>
              <a:buBlip>
                <a:blip r:embed="rId2"/>
              </a:buBlip>
              <a:defRPr sz="4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yramids of Giza silhouetted against an orange sunset"/>
          <p:cNvSpPr/>
          <p:nvPr>
            <p:ph type="pic" sz="quarter" idx="21"/>
          </p:nvPr>
        </p:nvSpPr>
        <p:spPr>
          <a:xfrm>
            <a:off x="13487400" y="-736600"/>
            <a:ext cx="9662406" cy="63754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Close-up of a pyramid in Giza"/>
          <p:cNvSpPr/>
          <p:nvPr>
            <p:ph type="pic" idx="22"/>
          </p:nvPr>
        </p:nvSpPr>
        <p:spPr>
          <a:xfrm>
            <a:off x="13111577" y="4381521"/>
            <a:ext cx="9977826" cy="1515273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phinx in front of the pyramids of Giza with a clear blue sky in the background"/>
          <p:cNvSpPr/>
          <p:nvPr>
            <p:ph type="pic" idx="23"/>
          </p:nvPr>
        </p:nvSpPr>
        <p:spPr>
          <a:xfrm>
            <a:off x="-139700" y="-25400"/>
            <a:ext cx="17310482" cy="12984978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2374900" y="1651000"/>
            <a:ext cx="19621500" cy="10414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>
              <a:buBlip>
                <a:blip r:embed="rId3"/>
              </a:buBlip>
            </a:lvl1pPr>
            <a:lvl2pPr>
              <a:buBlip>
                <a:blip r:embed="rId3"/>
              </a:buBlip>
            </a:lvl2pPr>
            <a:lvl3pPr>
              <a:buBlip>
                <a:blip r:embed="rId3"/>
              </a:buBlip>
            </a:lvl3pPr>
            <a:lvl4pPr>
              <a:buBlip>
                <a:blip r:embed="rId3"/>
              </a:buBlip>
            </a:lvl4pPr>
            <a:lvl5pPr>
              <a:buBlip>
                <a:blip r:embed="rId3"/>
              </a:buBlip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2387600" y="889000"/>
            <a:ext cx="19621500" cy="295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93858" y="13144500"/>
            <a:ext cx="393205" cy="5715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0" algn="l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660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1320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981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2641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33020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39624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46228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52832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5943600" marR="0" indent="-660400" algn="l" defTabSz="8255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25000"/>
        <a:buFontTx/>
        <a:buBlip>
          <a:blip r:embed="rId3"/>
        </a:buBlip>
        <a:tabLst/>
        <a:defRPr b="0" baseline="0" cap="none" i="0" spc="0" strike="noStrike" sz="5200" u="none"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3.jpe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4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hyperlink" Target="https://en.wikipedia.org/wiki/Virginia_Woolf#Work" TargetMode="External"/><Relationship Id="rId4" Type="http://schemas.openxmlformats.org/officeDocument/2006/relationships/hyperlink" Target="https://www.bbc.com/news/entertainment-arts-28228146" TargetMode="Externa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Virginia Woolf"/>
          <p:cNvSpPr txBox="1"/>
          <p:nvPr>
            <p:ph type="ctrTitle"/>
          </p:nvPr>
        </p:nvSpPr>
        <p:spPr>
          <a:xfrm>
            <a:off x="1329549" y="2766338"/>
            <a:ext cx="21724902" cy="3516051"/>
          </a:xfrm>
          <a:prstGeom prst="rect">
            <a:avLst/>
          </a:prstGeom>
        </p:spPr>
        <p:txBody>
          <a:bodyPr/>
          <a:lstStyle/>
          <a:p>
            <a:pPr/>
            <a:r>
              <a:t>Virginia Woolf</a:t>
            </a:r>
          </a:p>
        </p:txBody>
      </p:sp>
      <p:sp>
        <p:nvSpPr>
          <p:cNvPr id="120" name="Lee Johanna Saul…"/>
          <p:cNvSpPr txBox="1"/>
          <p:nvPr>
            <p:ph type="subTitle" sz="quarter" idx="1"/>
          </p:nvPr>
        </p:nvSpPr>
        <p:spPr>
          <a:xfrm>
            <a:off x="1849939" y="6673491"/>
            <a:ext cx="20684122" cy="2635610"/>
          </a:xfrm>
          <a:prstGeom prst="rect">
            <a:avLst/>
          </a:prstGeom>
        </p:spPr>
        <p:txBody>
          <a:bodyPr/>
          <a:lstStyle/>
          <a:p>
            <a:pPr defTabSz="709930">
              <a:defRPr sz="4300"/>
            </a:pPr>
            <a:r>
              <a:t>Lee Johanna Saul</a:t>
            </a:r>
          </a:p>
          <a:p>
            <a:pPr defTabSz="709930">
              <a:defRPr sz="4300"/>
            </a:pPr>
            <a:r>
              <a:t>Tartu Täiskasvanute Gümnaasium</a:t>
            </a:r>
          </a:p>
          <a:p>
            <a:pPr defTabSz="709930">
              <a:defRPr sz="4300"/>
            </a:pPr>
            <a:r>
              <a:t>2023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Adeline Virginia Woolf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Adeline Virginia Woolf</a:t>
            </a:r>
          </a:p>
        </p:txBody>
      </p:sp>
      <p:sp>
        <p:nvSpPr>
          <p:cNvPr id="123" name="1882 - 1941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1882 - 1941</a:t>
            </a:r>
          </a:p>
          <a:p>
            <a:pPr>
              <a:buBlip>
                <a:blip r:embed="rId2"/>
              </a:buBlip>
            </a:pPr>
            <a:r>
              <a:t>sündinud South Kensingtonis, Londonis</a:t>
            </a:r>
          </a:p>
          <a:p>
            <a:pPr>
              <a:buBlip>
                <a:blip r:embed="rId2"/>
              </a:buBlip>
            </a:pPr>
            <a:r>
              <a:t>keerulised suhted enda ja lähedastega</a:t>
            </a:r>
          </a:p>
          <a:p>
            <a:pPr>
              <a:buBlip>
                <a:blip r:embed="rId2"/>
              </a:buBlip>
            </a:pPr>
            <a:r>
              <a:t>palju kaotusi noorest east alates</a:t>
            </a:r>
          </a:p>
          <a:p>
            <a:pPr>
              <a:buBlip>
                <a:blip r:embed="rId2"/>
              </a:buBlip>
            </a:pPr>
            <a:r>
              <a:t>tervise probleemid </a:t>
            </a:r>
          </a:p>
        </p:txBody>
      </p:sp>
      <p:pic>
        <p:nvPicPr>
          <p:cNvPr id="124" name="_76143036_virginiastephenp221beresford.jpg" descr="_76143036_virginiastephenp221beresfor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76733" y="3371160"/>
            <a:ext cx="6466736" cy="86134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Loom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Looming</a:t>
            </a:r>
          </a:p>
        </p:txBody>
      </p:sp>
      <p:sp>
        <p:nvSpPr>
          <p:cNvPr id="127" name="Süvapsühholoogilise suuna ja &quot;teadvuse voolu&quot; esimene sõnastaja…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 marL="437387" indent="-437387" defTabSz="676909">
              <a:spcBef>
                <a:spcPts val="3100"/>
              </a:spcBef>
              <a:buBlip>
                <a:blip r:embed="rId2"/>
              </a:buBlip>
              <a:defRPr sz="3443"/>
            </a:pPr>
            <a:r>
              <a:t>Süvapsühholoogilise suuna ja "teadvuse voolu" esimene sõnastaja</a:t>
            </a:r>
          </a:p>
          <a:p>
            <a:pPr marL="437387" indent="-437387" defTabSz="676909">
              <a:spcBef>
                <a:spcPts val="3100"/>
              </a:spcBef>
              <a:buBlip>
                <a:blip r:embed="rId2"/>
              </a:buBlip>
              <a:defRPr sz="3443"/>
            </a:pPr>
            <a:r>
              <a:t>Teemaks sõda, sellega seotud kaotused ja kannatused</a:t>
            </a:r>
          </a:p>
          <a:p>
            <a:pPr marL="437387" indent="-437387" defTabSz="676909">
              <a:spcBef>
                <a:spcPts val="3100"/>
              </a:spcBef>
              <a:buBlip>
                <a:blip r:embed="rId2"/>
              </a:buBlip>
              <a:defRPr sz="3443"/>
            </a:pPr>
            <a:r>
              <a:t>Naiste tarkus, võim, aukartus naiste ees, naised kui nõiad</a:t>
            </a:r>
          </a:p>
          <a:p>
            <a:pPr marL="437387" indent="-437387" defTabSz="676909">
              <a:spcBef>
                <a:spcPts val="3100"/>
              </a:spcBef>
              <a:buBlip>
                <a:blip r:embed="rId2"/>
              </a:buBlip>
              <a:defRPr sz="3443"/>
            </a:pPr>
            <a:r>
              <a:t>Üle 500 essee</a:t>
            </a:r>
          </a:p>
          <a:p>
            <a:pPr marL="437387" indent="-437387" defTabSz="676909">
              <a:spcBef>
                <a:spcPts val="3100"/>
              </a:spcBef>
              <a:buBlip>
                <a:blip r:embed="rId2"/>
              </a:buBlip>
              <a:defRPr sz="3443"/>
            </a:pPr>
            <a:r>
              <a:t>Meri oli läbiv motiiv kõikides tema kirjutistes (Cornwall) </a:t>
            </a:r>
          </a:p>
        </p:txBody>
      </p:sp>
      <p:pic>
        <p:nvPicPr>
          <p:cNvPr id="128" name="_76154604_047virginiawoolfbyvanessabell-nationaltrust.jpg" descr="_76154604_047virginiawoolfbyvanessabell-nationaltrus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615542" y="3284205"/>
            <a:ext cx="6587936" cy="87749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Teos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Teosed</a:t>
            </a:r>
          </a:p>
        </p:txBody>
      </p:sp>
      <p:sp>
        <p:nvSpPr>
          <p:cNvPr id="131" name="&quot;The Voyage Out&quot;  1915  - laevareis ja enese avastami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"The Voyage Out"  1915  - laevareis ja enese avastamine</a:t>
            </a:r>
          </a:p>
          <a:p>
            <a:pPr>
              <a:buBlip>
                <a:blip r:embed="rId2"/>
              </a:buBlip>
            </a:pPr>
            <a:r>
              <a:t>"Mrs Dalloway"  1925  - üksindus, masendus, elu tühisus</a:t>
            </a:r>
          </a:p>
          <a:p>
            <a:pPr>
              <a:buBlip>
                <a:blip r:embed="rId2"/>
              </a:buBlip>
            </a:pPr>
            <a:r>
              <a:t>"To the Lighthouse"  1927  - autobiograafiline</a:t>
            </a:r>
          </a:p>
          <a:p>
            <a:pPr>
              <a:buBlip>
                <a:blip r:embed="rId2"/>
              </a:buBlip>
            </a:pPr>
            <a:r>
              <a:t>"Flush: A Biography"  1933   - Inglise kokkerspaniel</a:t>
            </a:r>
          </a:p>
          <a:p>
            <a:pPr>
              <a:buBlip>
                <a:blip r:embed="rId2"/>
              </a:buBlip>
            </a:pPr>
            <a:r>
              <a:t>"Between the Acts"  1941  - valmis vahetult enne surma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Loomingu olulisus maailmapildi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Loomingu olulisus maailmapildis</a:t>
            </a:r>
          </a:p>
        </p:txBody>
      </p:sp>
      <p:sp>
        <p:nvSpPr>
          <p:cNvPr id="134" name="üks kõige innovatiivsemaid kirjanikke 20. sajandist…"/>
          <p:cNvSpPr txBox="1"/>
          <p:nvPr/>
        </p:nvSpPr>
        <p:spPr>
          <a:xfrm>
            <a:off x="2179836" y="3280699"/>
            <a:ext cx="20865282" cy="10858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marL="635000" indent="-635000" algn="l">
              <a:buSzPct val="25000"/>
              <a:buBlip>
                <a:blip r:embed="rId2"/>
              </a:buBlip>
            </a:pPr>
          </a:p>
          <a:p>
            <a:pPr marL="635000" indent="-635000" algn="l">
              <a:buSzPct val="25000"/>
              <a:buBlip>
                <a:blip r:embed="rId2"/>
              </a:buBlip>
            </a:pPr>
            <a:r>
              <a:t>üks kõige innovatiivsemaid kirjanikke 20. sajandist</a:t>
            </a:r>
          </a:p>
          <a:p>
            <a:pPr marL="635000" indent="-635000" algn="l">
              <a:buSzPct val="25000"/>
              <a:buBlip>
                <a:blip r:embed="rId2"/>
              </a:buBlip>
            </a:pPr>
            <a:r>
              <a:t>"Let us record the atoms as they fall upon the mind in the order in which </a:t>
            </a:r>
          </a:p>
          <a:p>
            <a:pPr algn="l"/>
            <a:r>
              <a:t>they fall, let us trace the pattern, however disconnected and incoherent</a:t>
            </a:r>
          </a:p>
          <a:p>
            <a:pPr algn="l"/>
            <a:r>
              <a:t>in appearance" - Esseest "Modern Fiction" </a:t>
            </a:r>
          </a:p>
          <a:p>
            <a:pPr algn="l"/>
            <a:r>
              <a:t> (Einsteini avastused, tehnoloogilised saavutused, esimese maailmasõja </a:t>
            </a:r>
          </a:p>
          <a:p>
            <a:pPr algn="l"/>
            <a:r>
              <a:t>mõjutused, Freud, Marx)</a:t>
            </a:r>
          </a:p>
          <a:p>
            <a:pPr marL="635000" indent="-635000" algn="l">
              <a:buSzPct val="25000"/>
              <a:buBlip>
                <a:blip r:embed="rId2"/>
              </a:buBlip>
            </a:pPr>
            <a:r>
              <a:t>Florence and The Machine - "What the Water Gave Me"</a:t>
            </a:r>
          </a:p>
          <a:p>
            <a:pPr marL="635000" indent="-635000" algn="l">
              <a:buSzPct val="25000"/>
              <a:buBlip>
                <a:blip r:embed="rId2"/>
              </a:buBlip>
            </a:pPr>
          </a:p>
          <a:p>
            <a:pPr algn="l"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_ad313ce8-3e6d-11ea-ae56-f909945546d5.jpg" descr="_ad313ce8-3e6d-11ea-ae56-f909945546d5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19831" y="1400099"/>
            <a:ext cx="19426426" cy="109158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llika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Allikad</a:t>
            </a:r>
          </a:p>
        </p:txBody>
      </p:sp>
      <p:sp>
        <p:nvSpPr>
          <p:cNvPr id="139" name="https://en.wikipedia.org/wiki/Virginia_Woolf#Work…"/>
          <p:cNvSpPr txBox="1"/>
          <p:nvPr/>
        </p:nvSpPr>
        <p:spPr>
          <a:xfrm>
            <a:off x="2363660" y="4378577"/>
            <a:ext cx="9787237" cy="5969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 algn="l">
              <a:buSzPct val="25000"/>
              <a:buBlip>
                <a:blip r:embed="rId2"/>
              </a:buBlip>
            </a:pPr>
            <a:r>
              <a:rPr u="sng">
                <a:hlinkClick r:id="rId3" invalidUrl="" action="" tgtFrame="" tooltip="" history="1" highlightClick="0" endSnd="0"/>
              </a:rPr>
              <a:t>https://en.wikipedia.org/wiki/Virginia_Woolf#Work</a:t>
            </a:r>
          </a:p>
          <a:p>
            <a:pPr marL="635000" indent="-635000" algn="l">
              <a:buSzPct val="25000"/>
              <a:buBlip>
                <a:blip r:embed="rId2"/>
              </a:buBlip>
            </a:pPr>
            <a:r>
              <a:rPr u="sng">
                <a:hlinkClick r:id="rId4" invalidUrl="" action="" tgtFrame="" tooltip="" history="1" highlightClick="0" endSnd="0"/>
              </a:rPr>
              <a:t>https://www.bbc.com/news/entertainment-arts-28228146</a:t>
            </a:r>
          </a:p>
          <a:p>
            <a:pPr marL="635000" indent="-635000" algn="l">
              <a:buSzPct val="25000"/>
              <a:buBlip>
                <a:blip r:embed="rId2"/>
              </a:buBlip>
            </a:pPr>
            <a:r>
              <a:t>"Realismist postmodernismini" Anne Nahkur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änan kuulamast!"/>
          <p:cNvSpPr txBox="1"/>
          <p:nvPr>
            <p:ph type="ctrTitle"/>
          </p:nvPr>
        </p:nvSpPr>
        <p:spPr>
          <a:xfrm>
            <a:off x="2381250" y="3313574"/>
            <a:ext cx="19621500" cy="4876801"/>
          </a:xfrm>
          <a:prstGeom prst="rect">
            <a:avLst/>
          </a:prstGeom>
        </p:spPr>
        <p:txBody>
          <a:bodyPr/>
          <a:lstStyle/>
          <a:p>
            <a:pPr/>
            <a:r>
              <a:t>Tänan kuulamast!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3.png"/></Relationships>

</file>

<file path=ppt/theme/theme1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  <a:effectStyle>
          <a:effectLst>
            <a:outerShdw sx="100000" sy="100000" kx="0" ky="0" algn="b" rotWithShape="0" blurRad="50800" dist="25400" dir="540000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25400" dir="540000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762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