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3" d="100"/>
          <a:sy n="63" d="100"/>
        </p:scale>
        <p:origin x="8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3615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3300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480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1170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98220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0492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8472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3208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8162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470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3/12/2023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6176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3/12/2023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404042127"/>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t.wikipedia.org/wiki/Darmouthi_kolled%C5%BE" TargetMode="External"/><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fi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t.wikipedia.org/wiki/Jerome_David_Salinger"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literarydevices.net/j-d-salinger/" TargetMode="External"/><Relationship Id="rId5" Type="http://schemas.openxmlformats.org/officeDocument/2006/relationships/hyperlink" Target="https://www.biography.com/authors-writers/jd-salinger" TargetMode="External"/><Relationship Id="rId4" Type="http://schemas.openxmlformats.org/officeDocument/2006/relationships/hyperlink" Target="https://www.newyorker.com/books/page-turner/who-was-j-d-saling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a:extLst>
              <a:ext uri="{FF2B5EF4-FFF2-40B4-BE49-F238E27FC236}">
                <a16:creationId xmlns:a16="http://schemas.microsoft.com/office/drawing/2014/main" id="{E34BDA2F-68AF-EAEC-318B-DE52CE7A40B3}"/>
              </a:ext>
            </a:extLst>
          </p:cNvPr>
          <p:cNvPicPr>
            <a:picLocks noChangeAspect="1"/>
          </p:cNvPicPr>
          <p:nvPr/>
        </p:nvPicPr>
        <p:blipFill rotWithShape="1">
          <a:blip r:embed="rId2">
            <a:alphaModFix amt="60000"/>
          </a:blip>
          <a:srcRect t="8083" r="-1" b="35652"/>
          <a:stretch/>
        </p:blipFill>
        <p:spPr>
          <a:xfrm>
            <a:off x="20" y="10"/>
            <a:ext cx="12188921" cy="6857990"/>
          </a:xfrm>
          <a:prstGeom prst="rect">
            <a:avLst/>
          </a:prstGeom>
        </p:spPr>
      </p:pic>
      <p:sp>
        <p:nvSpPr>
          <p:cNvPr id="2" name="Title 1">
            <a:extLst>
              <a:ext uri="{FF2B5EF4-FFF2-40B4-BE49-F238E27FC236}">
                <a16:creationId xmlns:a16="http://schemas.microsoft.com/office/drawing/2014/main" id="{73EA3371-6973-6F63-1D6B-E296F7D645B0}"/>
              </a:ext>
            </a:extLst>
          </p:cNvPr>
          <p:cNvSpPr>
            <a:spLocks noGrp="1"/>
          </p:cNvSpPr>
          <p:nvPr>
            <p:ph type="ctrTitle"/>
          </p:nvPr>
        </p:nvSpPr>
        <p:spPr>
          <a:xfrm>
            <a:off x="-820132" y="122796"/>
            <a:ext cx="8540685" cy="6735194"/>
          </a:xfrm>
        </p:spPr>
        <p:txBody>
          <a:bodyPr>
            <a:normAutofit/>
          </a:bodyPr>
          <a:lstStyle/>
          <a:p>
            <a:pPr algn="ctr"/>
            <a:r>
              <a:rPr lang="et-EE" dirty="0">
                <a:solidFill>
                  <a:srgbClr val="FFFFFF"/>
                </a:solidFill>
              </a:rPr>
              <a:t>Jerome David Salinger</a:t>
            </a:r>
            <a:br>
              <a:rPr lang="et-EE" dirty="0">
                <a:solidFill>
                  <a:srgbClr val="FFFFFF"/>
                </a:solidFill>
              </a:rPr>
            </a:br>
            <a:r>
              <a:rPr lang="et-EE" dirty="0">
                <a:solidFill>
                  <a:srgbClr val="FFFFFF"/>
                </a:solidFill>
              </a:rPr>
              <a:t>   1919-2010</a:t>
            </a:r>
            <a:br>
              <a:rPr lang="et-EE" dirty="0">
                <a:solidFill>
                  <a:srgbClr val="FFFFFF"/>
                </a:solidFill>
              </a:rPr>
            </a:br>
            <a:br>
              <a:rPr lang="et-EE" dirty="0">
                <a:solidFill>
                  <a:srgbClr val="FFFFFF"/>
                </a:solidFill>
              </a:rPr>
            </a:br>
            <a:br>
              <a:rPr lang="et-EE" dirty="0">
                <a:solidFill>
                  <a:srgbClr val="FFFFFF"/>
                </a:solidFill>
              </a:rPr>
            </a:br>
            <a:br>
              <a:rPr lang="et-EE" dirty="0">
                <a:solidFill>
                  <a:srgbClr val="FFFFFF"/>
                </a:solidFill>
              </a:rPr>
            </a:br>
            <a:br>
              <a:rPr lang="et-EE" dirty="0">
                <a:solidFill>
                  <a:srgbClr val="FFFFFF"/>
                </a:solidFill>
              </a:rPr>
            </a:br>
            <a:r>
              <a:rPr lang="et-EE" sz="1200" dirty="0">
                <a:solidFill>
                  <a:srgbClr val="FFFFFF"/>
                </a:solidFill>
              </a:rPr>
              <a:t>Rita Kask</a:t>
            </a:r>
            <a:br>
              <a:rPr lang="et-EE" sz="1200" dirty="0">
                <a:solidFill>
                  <a:srgbClr val="FFFFFF"/>
                </a:solidFill>
              </a:rPr>
            </a:br>
            <a:r>
              <a:rPr lang="et-EE" sz="1200" dirty="0">
                <a:solidFill>
                  <a:srgbClr val="FFFFFF"/>
                </a:solidFill>
              </a:rPr>
              <a:t>Tartu Täiskasvanute Gümnaasium</a:t>
            </a:r>
            <a:br>
              <a:rPr lang="et-EE" sz="1200" dirty="0">
                <a:solidFill>
                  <a:srgbClr val="FFFFFF"/>
                </a:solidFill>
              </a:rPr>
            </a:br>
            <a:r>
              <a:rPr lang="et-EE" sz="1200" dirty="0">
                <a:solidFill>
                  <a:srgbClr val="FFFFFF"/>
                </a:solidFill>
              </a:rPr>
              <a:t>12.märts 2023</a:t>
            </a:r>
            <a:endParaRPr lang="en-US" sz="1200" dirty="0">
              <a:solidFill>
                <a:srgbClr val="FFFFFF"/>
              </a:solidFill>
            </a:endParaRPr>
          </a:p>
        </p:txBody>
      </p:sp>
      <p:grpSp>
        <p:nvGrpSpPr>
          <p:cNvPr id="32" name="Group 21">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33" name="Oval 22">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5" name="Freeform: Shape 24">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6" name="Freeform: Shape 25">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7"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pic>
        <p:nvPicPr>
          <p:cNvPr id="6" name="Picture 5" descr="A person in a tie&#10;&#10;Description automatically generated with low confidence">
            <a:extLst>
              <a:ext uri="{FF2B5EF4-FFF2-40B4-BE49-F238E27FC236}">
                <a16:creationId xmlns:a16="http://schemas.microsoft.com/office/drawing/2014/main" id="{E971B472-8D00-A122-2425-C7695D73F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447" y="0"/>
            <a:ext cx="4645152" cy="6858000"/>
          </a:xfrm>
          <a:prstGeom prst="rect">
            <a:avLst/>
          </a:prstGeom>
        </p:spPr>
      </p:pic>
    </p:spTree>
    <p:extLst>
      <p:ext uri="{BB962C8B-B14F-4D97-AF65-F5344CB8AC3E}">
        <p14:creationId xmlns:p14="http://schemas.microsoft.com/office/powerpoint/2010/main" val="219218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6"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08" name="Group 107">
            <a:extLst>
              <a:ext uri="{FF2B5EF4-FFF2-40B4-BE49-F238E27FC236}">
                <a16:creationId xmlns:a16="http://schemas.microsoft.com/office/drawing/2014/main" id="{ECBBABA0-8111-40C8-9C19-2AB23BF078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54351" y="71367"/>
            <a:ext cx="3534601" cy="3663993"/>
            <a:chOff x="8654351" y="71367"/>
            <a:chExt cx="3534601" cy="3663993"/>
          </a:xfrm>
        </p:grpSpPr>
        <p:sp>
          <p:nvSpPr>
            <p:cNvPr id="109" name="Oval 108">
              <a:extLst>
                <a:ext uri="{FF2B5EF4-FFF2-40B4-BE49-F238E27FC236}">
                  <a16:creationId xmlns:a16="http://schemas.microsoft.com/office/drawing/2014/main" id="{4271EE25-806A-4028-955F-4E310D6CB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7820" y="3469781"/>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10" name="Freeform: Shape 109">
              <a:extLst>
                <a:ext uri="{FF2B5EF4-FFF2-40B4-BE49-F238E27FC236}">
                  <a16:creationId xmlns:a16="http://schemas.microsoft.com/office/drawing/2014/main" id="{36AA402F-04D9-433E-A246-A71617D48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2286000"/>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11" name="Oval 110">
              <a:extLst>
                <a:ext uri="{FF2B5EF4-FFF2-40B4-BE49-F238E27FC236}">
                  <a16:creationId xmlns:a16="http://schemas.microsoft.com/office/drawing/2014/main" id="{20FA3E80-F6AE-4196-A465-27AD4D1E8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4351" y="71367"/>
              <a:ext cx="265579" cy="265579"/>
            </a:xfrm>
            <a:prstGeom prst="ellipse">
              <a:avLst/>
            </a:prstGeom>
            <a:solidFill>
              <a:schemeClr val="accent2"/>
            </a:solidFill>
            <a:ln w="9525" cap="flat">
              <a:noFill/>
              <a:prstDash val="solid"/>
              <a:miter/>
            </a:ln>
          </p:spPr>
          <p:txBody>
            <a:bodyPr rtlCol="0" anchor="ctr"/>
            <a:lstStyle/>
            <a:p>
              <a:endParaRPr lang="en-US">
                <a:solidFill>
                  <a:schemeClr val="tx1"/>
                </a:solidFill>
              </a:endParaRPr>
            </a:p>
          </p:txBody>
        </p:sp>
      </p:grpSp>
      <p:sp>
        <p:nvSpPr>
          <p:cNvPr id="113"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BD9959C-ED83-DD6A-00F1-37F6484F6FAA}"/>
              </a:ext>
            </a:extLst>
          </p:cNvPr>
          <p:cNvSpPr>
            <a:spLocks noGrp="1"/>
          </p:cNvSpPr>
          <p:nvPr>
            <p:ph type="title"/>
          </p:nvPr>
        </p:nvSpPr>
        <p:spPr>
          <a:xfrm>
            <a:off x="443060" y="71368"/>
            <a:ext cx="5365983" cy="569655"/>
          </a:xfrm>
        </p:spPr>
        <p:txBody>
          <a:bodyPr anchor="b">
            <a:normAutofit fontScale="90000"/>
          </a:bodyPr>
          <a:lstStyle/>
          <a:p>
            <a:r>
              <a:rPr lang="et-EE" dirty="0"/>
              <a:t>Kirjaniku elust</a:t>
            </a:r>
            <a:endParaRPr lang="en-US" dirty="0"/>
          </a:p>
        </p:txBody>
      </p:sp>
      <p:sp>
        <p:nvSpPr>
          <p:cNvPr id="3" name="Content Placeholder 2">
            <a:extLst>
              <a:ext uri="{FF2B5EF4-FFF2-40B4-BE49-F238E27FC236}">
                <a16:creationId xmlns:a16="http://schemas.microsoft.com/office/drawing/2014/main" id="{4D21A426-67DB-F5A9-6796-9F7B39EF1C8B}"/>
              </a:ext>
            </a:extLst>
          </p:cNvPr>
          <p:cNvSpPr>
            <a:spLocks noGrp="1"/>
          </p:cNvSpPr>
          <p:nvPr>
            <p:ph idx="1"/>
          </p:nvPr>
        </p:nvSpPr>
        <p:spPr>
          <a:xfrm>
            <a:off x="88748" y="565608"/>
            <a:ext cx="6312322" cy="6221024"/>
          </a:xfrm>
        </p:spPr>
        <p:txBody>
          <a:bodyPr>
            <a:noAutofit/>
          </a:bodyPr>
          <a:lstStyle/>
          <a:p>
            <a:pPr marL="0" indent="0">
              <a:buNone/>
            </a:pPr>
            <a:r>
              <a:rPr lang="et-EE" dirty="0"/>
              <a:t>Jerome David Salinger sündis ja kasvas New yorgis jõukas juudi-iiri perekonnas. Pärast õpinguid mitmes New Yorgi avalikus koolis pandi noor Salinger Valley Forge`i sõjaväeakadeemiasse, mille ta lõpetas 1936.aastal. </a:t>
            </a:r>
          </a:p>
          <a:p>
            <a:pPr marL="0" indent="0">
              <a:buNone/>
            </a:pPr>
            <a:r>
              <a:rPr lang="et-EE" dirty="0"/>
              <a:t>1937.aastal õppis ta mõnda aega New Yorgi ülikoolis, kuid jättis selle pooleli, reisis euroopas ning tudeeris Viinis impordiäriga seonduvat. 1942. aastal värvati Salinger sõjaväkke, ta teenis Teises maailmasõjas vastuluurekorpuses ja võttis osa liitlaste dessandist Normandiasse 1944. aastal. 1946-1951 elas Salinger koos oma vanematega New Yorgis, avaldas jutte ja lõpuks romaani „Kuristik rukkis“. 1953. aastal kolis Salinger elama eraldatud maakohta New Hapshire`is ning süüvis idamaade filosoofiasse ja religiooni.</a:t>
            </a:r>
          </a:p>
          <a:p>
            <a:pPr marL="0" indent="0">
              <a:buNone/>
            </a:pPr>
            <a:r>
              <a:rPr lang="et-EE" dirty="0"/>
              <a:t>Viimase jutu „Hapworth 16, 1924“ avaldas ta 1965.aastal ajakirjas The New Yorker.</a:t>
            </a:r>
          </a:p>
          <a:p>
            <a:pPr marL="0" indent="0">
              <a:buNone/>
            </a:pPr>
            <a:r>
              <a:rPr lang="en-US" b="0" i="0" dirty="0">
                <a:effectLst/>
              </a:rPr>
              <a:t>Salinger </a:t>
            </a:r>
            <a:r>
              <a:rPr lang="en-US" b="0" i="0" dirty="0" err="1">
                <a:effectLst/>
              </a:rPr>
              <a:t>oli</a:t>
            </a:r>
            <a:r>
              <a:rPr lang="en-US" b="0" i="0" dirty="0">
                <a:effectLst/>
              </a:rPr>
              <a:t> </a:t>
            </a:r>
            <a:r>
              <a:rPr lang="en-US" b="0" i="0" dirty="0" err="1">
                <a:effectLst/>
              </a:rPr>
              <a:t>abielus</a:t>
            </a:r>
            <a:r>
              <a:rPr lang="en-US" b="0" i="0" dirty="0">
                <a:effectLst/>
              </a:rPr>
              <a:t> </a:t>
            </a:r>
            <a:r>
              <a:rPr lang="en-US" b="0" i="0" dirty="0" err="1">
                <a:effectLst/>
              </a:rPr>
              <a:t>kolm</a:t>
            </a:r>
            <a:r>
              <a:rPr lang="en-US" b="0" i="0" dirty="0">
                <a:effectLst/>
              </a:rPr>
              <a:t> </a:t>
            </a:r>
            <a:r>
              <a:rPr lang="en-US" b="0" i="0" dirty="0" err="1">
                <a:effectLst/>
              </a:rPr>
              <a:t>korda</a:t>
            </a:r>
            <a:r>
              <a:rPr lang="en-US" b="0" i="0" dirty="0">
                <a:effectLst/>
              </a:rPr>
              <a:t>. </a:t>
            </a:r>
            <a:r>
              <a:rPr lang="en-US" b="0" i="0" dirty="0" err="1">
                <a:effectLst/>
              </a:rPr>
              <a:t>Esimene</a:t>
            </a:r>
            <a:r>
              <a:rPr lang="en-US" b="0" i="0" dirty="0">
                <a:effectLst/>
              </a:rPr>
              <a:t> </a:t>
            </a:r>
            <a:r>
              <a:rPr lang="en-US" b="0" i="0" dirty="0" err="1">
                <a:effectLst/>
              </a:rPr>
              <a:t>abielu</a:t>
            </a:r>
            <a:r>
              <a:rPr lang="en-US" b="0" i="0" dirty="0">
                <a:effectLst/>
              </a:rPr>
              <a:t> </a:t>
            </a:r>
            <a:r>
              <a:rPr lang="en-US" b="0" i="0" dirty="0" err="1">
                <a:effectLst/>
              </a:rPr>
              <a:t>Sylviaga</a:t>
            </a:r>
            <a:r>
              <a:rPr lang="en-US" b="0" i="0" dirty="0">
                <a:effectLst/>
              </a:rPr>
              <a:t>, </a:t>
            </a:r>
            <a:r>
              <a:rPr lang="en-US" b="0" i="0" dirty="0" err="1">
                <a:effectLst/>
              </a:rPr>
              <a:t>naisega</a:t>
            </a:r>
            <a:r>
              <a:rPr lang="en-US" b="0" i="0" dirty="0">
                <a:effectLst/>
              </a:rPr>
              <a:t>, </a:t>
            </a:r>
            <a:r>
              <a:rPr lang="en-US" b="0" i="0" dirty="0" err="1">
                <a:effectLst/>
              </a:rPr>
              <a:t>kellega</a:t>
            </a:r>
            <a:r>
              <a:rPr lang="en-US" b="0" i="0" dirty="0">
                <a:effectLst/>
              </a:rPr>
              <a:t> ta </a:t>
            </a:r>
            <a:r>
              <a:rPr lang="en-US" b="0" i="0" dirty="0" err="1">
                <a:effectLst/>
              </a:rPr>
              <a:t>tutvus</a:t>
            </a:r>
            <a:r>
              <a:rPr lang="en-US" b="0" i="0" dirty="0">
                <a:effectLst/>
              </a:rPr>
              <a:t> </a:t>
            </a:r>
            <a:r>
              <a:rPr lang="en-US" b="0" i="0" dirty="0" err="1">
                <a:effectLst/>
              </a:rPr>
              <a:t>Euroopas</a:t>
            </a:r>
            <a:r>
              <a:rPr lang="en-US" b="0" i="0" dirty="0">
                <a:effectLst/>
              </a:rPr>
              <a:t>, </a:t>
            </a:r>
            <a:r>
              <a:rPr lang="en-US" b="0" i="0" dirty="0" err="1">
                <a:effectLst/>
              </a:rPr>
              <a:t>oli</a:t>
            </a:r>
            <a:r>
              <a:rPr lang="en-US" b="0" i="0" dirty="0">
                <a:effectLst/>
              </a:rPr>
              <a:t> </a:t>
            </a:r>
            <a:r>
              <a:rPr lang="en-US" b="0" i="0" dirty="0" err="1">
                <a:effectLst/>
              </a:rPr>
              <a:t>lühike</a:t>
            </a:r>
            <a:r>
              <a:rPr lang="en-US" b="0" i="0" dirty="0">
                <a:effectLst/>
              </a:rPr>
              <a:t>. </a:t>
            </a:r>
            <a:r>
              <a:rPr lang="en-US" b="0" i="0" dirty="0" err="1">
                <a:effectLst/>
              </a:rPr>
              <a:t>Teisest</a:t>
            </a:r>
            <a:r>
              <a:rPr lang="en-US" b="0" i="0" dirty="0">
                <a:effectLst/>
              </a:rPr>
              <a:t> </a:t>
            </a:r>
            <a:r>
              <a:rPr lang="en-US" b="0" i="0" dirty="0" err="1">
                <a:effectLst/>
              </a:rPr>
              <a:t>abielust</a:t>
            </a:r>
            <a:r>
              <a:rPr lang="en-US" b="0" i="0" dirty="0">
                <a:effectLst/>
              </a:rPr>
              <a:t> Claire </a:t>
            </a:r>
            <a:r>
              <a:rPr lang="en-US" b="0" i="0" dirty="0" err="1">
                <a:effectLst/>
              </a:rPr>
              <a:t>Douglase</a:t>
            </a:r>
            <a:r>
              <a:rPr lang="en-US" b="0" i="0" dirty="0">
                <a:effectLst/>
              </a:rPr>
              <a:t>, </a:t>
            </a:r>
            <a:r>
              <a:rPr lang="en-US" b="0" i="0" strike="noStrike" dirty="0" err="1">
                <a:effectLst/>
                <a:hlinkClick r:id="rId3" tooltip="Darmouthi kolledž">
                  <a:extLst>
                    <a:ext uri="{A12FA001-AC4F-418D-AE19-62706E023703}">
                      <ahyp:hlinkClr xmlns:ahyp="http://schemas.microsoft.com/office/drawing/2018/hyperlinkcolor" val="tx"/>
                    </a:ext>
                  </a:extLst>
                </a:hlinkClick>
              </a:rPr>
              <a:t>Darmouthi</a:t>
            </a:r>
            <a:r>
              <a:rPr lang="en-US" b="0" i="0" strike="noStrike" dirty="0">
                <a:effectLst/>
                <a:hlinkClick r:id="rId3" tooltip="Darmouthi kolledž">
                  <a:extLst>
                    <a:ext uri="{A12FA001-AC4F-418D-AE19-62706E023703}">
                      <ahyp:hlinkClr xmlns:ahyp="http://schemas.microsoft.com/office/drawing/2018/hyperlinkcolor" val="tx"/>
                    </a:ext>
                  </a:extLst>
                </a:hlinkClick>
              </a:rPr>
              <a:t> </a:t>
            </a:r>
            <a:r>
              <a:rPr lang="en-US" b="0" i="0" strike="noStrike" dirty="0" err="1">
                <a:effectLst/>
                <a:hlinkClick r:id="rId3" tooltip="Darmouthi kolledž">
                  <a:extLst>
                    <a:ext uri="{A12FA001-AC4F-418D-AE19-62706E023703}">
                      <ahyp:hlinkClr xmlns:ahyp="http://schemas.microsoft.com/office/drawing/2018/hyperlinkcolor" val="tx"/>
                    </a:ext>
                  </a:extLst>
                </a:hlinkClick>
              </a:rPr>
              <a:t>kolledži</a:t>
            </a:r>
            <a:r>
              <a:rPr lang="en-US" b="0" i="0" dirty="0">
                <a:effectLst/>
              </a:rPr>
              <a:t> </a:t>
            </a:r>
            <a:r>
              <a:rPr lang="en-US" b="0" i="0" dirty="0" err="1">
                <a:effectLst/>
              </a:rPr>
              <a:t>üliõpilasega</a:t>
            </a:r>
            <a:r>
              <a:rPr lang="en-US" b="0" i="0" dirty="0">
                <a:effectLst/>
              </a:rPr>
              <a:t>, </a:t>
            </a:r>
            <a:r>
              <a:rPr lang="en-US" b="0" i="0" dirty="0" err="1">
                <a:effectLst/>
              </a:rPr>
              <a:t>sündis</a:t>
            </a:r>
            <a:r>
              <a:rPr lang="en-US" b="0" i="0" dirty="0">
                <a:effectLst/>
              </a:rPr>
              <a:t> </a:t>
            </a:r>
            <a:r>
              <a:rPr lang="en-US" b="0" i="0" dirty="0" err="1">
                <a:effectLst/>
              </a:rPr>
              <a:t>kaks</a:t>
            </a:r>
            <a:r>
              <a:rPr lang="en-US" b="0" i="0" dirty="0">
                <a:effectLst/>
              </a:rPr>
              <a:t> last – </a:t>
            </a:r>
            <a:r>
              <a:rPr lang="en-US" b="0" i="0" dirty="0" err="1">
                <a:effectLst/>
              </a:rPr>
              <a:t>tütar</a:t>
            </a:r>
            <a:r>
              <a:rPr lang="en-US" b="0" i="0" dirty="0">
                <a:effectLst/>
              </a:rPr>
              <a:t> ja </a:t>
            </a:r>
            <a:r>
              <a:rPr lang="en-US" b="0" i="0" dirty="0" err="1">
                <a:effectLst/>
              </a:rPr>
              <a:t>poeg</a:t>
            </a:r>
            <a:r>
              <a:rPr lang="en-US" b="0" i="0" dirty="0">
                <a:effectLst/>
              </a:rPr>
              <a:t>. </a:t>
            </a:r>
            <a:r>
              <a:rPr lang="en-US" b="0" i="0" dirty="0" err="1">
                <a:effectLst/>
              </a:rPr>
              <a:t>Pärast</a:t>
            </a:r>
            <a:r>
              <a:rPr lang="en-US" b="0" i="0" dirty="0">
                <a:effectLst/>
              </a:rPr>
              <a:t> </a:t>
            </a:r>
            <a:r>
              <a:rPr lang="en-US" b="0" i="0" dirty="0" err="1">
                <a:effectLst/>
              </a:rPr>
              <a:t>mitmeid</a:t>
            </a:r>
            <a:r>
              <a:rPr lang="en-US" b="0" i="0" dirty="0">
                <a:effectLst/>
              </a:rPr>
              <a:t> </a:t>
            </a:r>
            <a:r>
              <a:rPr lang="en-US" b="0" i="0" dirty="0" err="1">
                <a:effectLst/>
              </a:rPr>
              <a:t>nurjunud</a:t>
            </a:r>
            <a:r>
              <a:rPr lang="en-US" b="0" i="0" dirty="0">
                <a:effectLst/>
              </a:rPr>
              <a:t> </a:t>
            </a:r>
            <a:r>
              <a:rPr lang="en-US" b="0" i="0" dirty="0" err="1">
                <a:effectLst/>
              </a:rPr>
              <a:t>suhteid</a:t>
            </a:r>
            <a:r>
              <a:rPr lang="en-US" b="0" i="0" dirty="0">
                <a:effectLst/>
              </a:rPr>
              <a:t> </a:t>
            </a:r>
            <a:r>
              <a:rPr lang="en-US" b="0" i="0" dirty="0" err="1">
                <a:effectLst/>
              </a:rPr>
              <a:t>abiellus</a:t>
            </a:r>
            <a:r>
              <a:rPr lang="en-US" b="0" i="0" dirty="0">
                <a:effectLst/>
              </a:rPr>
              <a:t> Salinger </a:t>
            </a:r>
            <a:r>
              <a:rPr lang="en-US" b="0" i="0" dirty="0" err="1">
                <a:effectLst/>
              </a:rPr>
              <a:t>endast</a:t>
            </a:r>
            <a:r>
              <a:rPr lang="en-US" b="0" i="0" dirty="0">
                <a:effectLst/>
              </a:rPr>
              <a:t> 40 </a:t>
            </a:r>
            <a:r>
              <a:rPr lang="en-US" b="0" i="0" dirty="0" err="1">
                <a:effectLst/>
              </a:rPr>
              <a:t>aastat</a:t>
            </a:r>
            <a:r>
              <a:rPr lang="en-US" b="0" i="0" dirty="0">
                <a:effectLst/>
              </a:rPr>
              <a:t> </a:t>
            </a:r>
            <a:r>
              <a:rPr lang="en-US" b="0" i="0" dirty="0" err="1">
                <a:effectLst/>
              </a:rPr>
              <a:t>noorema</a:t>
            </a:r>
            <a:r>
              <a:rPr lang="en-US" b="0" i="0" dirty="0">
                <a:effectLst/>
              </a:rPr>
              <a:t> </a:t>
            </a:r>
            <a:r>
              <a:rPr lang="en-US" b="0" i="0" dirty="0" err="1">
                <a:effectLst/>
              </a:rPr>
              <a:t>meditsiiniõe</a:t>
            </a:r>
            <a:r>
              <a:rPr lang="en-US" b="0" i="0" dirty="0">
                <a:effectLst/>
              </a:rPr>
              <a:t> </a:t>
            </a:r>
            <a:r>
              <a:rPr lang="en-US" b="0" i="0" dirty="0" err="1">
                <a:effectLst/>
              </a:rPr>
              <a:t>Colleeniga</a:t>
            </a:r>
            <a:r>
              <a:rPr lang="en-US" b="0" i="0" dirty="0">
                <a:effectLst/>
              </a:rPr>
              <a:t>, </a:t>
            </a:r>
            <a:r>
              <a:rPr lang="en-US" b="0" i="0" dirty="0" err="1">
                <a:effectLst/>
              </a:rPr>
              <a:t>kellega</a:t>
            </a:r>
            <a:r>
              <a:rPr lang="en-US" b="0" i="0" dirty="0">
                <a:effectLst/>
              </a:rPr>
              <a:t> </a:t>
            </a:r>
            <a:r>
              <a:rPr lang="en-US" b="0" i="0" dirty="0" err="1">
                <a:effectLst/>
              </a:rPr>
              <a:t>oli</a:t>
            </a:r>
            <a:r>
              <a:rPr lang="en-US" b="0" i="0" dirty="0">
                <a:effectLst/>
              </a:rPr>
              <a:t> </a:t>
            </a:r>
            <a:r>
              <a:rPr lang="en-US" b="0" i="0" dirty="0" err="1">
                <a:effectLst/>
              </a:rPr>
              <a:t>abielus</a:t>
            </a:r>
            <a:r>
              <a:rPr lang="en-US" b="0" i="0" dirty="0">
                <a:effectLst/>
              </a:rPr>
              <a:t> </a:t>
            </a:r>
            <a:r>
              <a:rPr lang="en-US" b="0" i="0" dirty="0" err="1">
                <a:effectLst/>
              </a:rPr>
              <a:t>kuni</a:t>
            </a:r>
            <a:r>
              <a:rPr lang="en-US" b="0" i="0" dirty="0">
                <a:effectLst/>
              </a:rPr>
              <a:t> </a:t>
            </a:r>
            <a:r>
              <a:rPr lang="en-US" b="0" i="0" dirty="0" err="1">
                <a:effectLst/>
              </a:rPr>
              <a:t>surmani</a:t>
            </a:r>
            <a:r>
              <a:rPr lang="en-US" b="0" i="0" dirty="0">
                <a:effectLst/>
              </a:rPr>
              <a:t>.</a:t>
            </a:r>
            <a:endParaRPr lang="en-US" dirty="0"/>
          </a:p>
        </p:txBody>
      </p:sp>
      <p:pic>
        <p:nvPicPr>
          <p:cNvPr id="5" name="Picture 4" descr="A picture containing building, old, city, several&#10;&#10;Description automatically generated">
            <a:extLst>
              <a:ext uri="{FF2B5EF4-FFF2-40B4-BE49-F238E27FC236}">
                <a16:creationId xmlns:a16="http://schemas.microsoft.com/office/drawing/2014/main" id="{174E491B-693D-0DD5-FAED-D978AA4E08EF}"/>
              </a:ext>
            </a:extLst>
          </p:cNvPr>
          <p:cNvPicPr>
            <a:picLocks noChangeAspect="1"/>
          </p:cNvPicPr>
          <p:nvPr/>
        </p:nvPicPr>
        <p:blipFill rotWithShape="1">
          <a:blip r:embed="rId4">
            <a:extLst>
              <a:ext uri="{28A0092B-C50C-407E-A947-70E740481C1C}">
                <a14:useLocalDpi xmlns:a14="http://schemas.microsoft.com/office/drawing/2010/main" val="0"/>
              </a:ext>
            </a:extLst>
          </a:blip>
          <a:srcRect l="26096" r="2904" b="1"/>
          <a:stretch/>
        </p:blipFill>
        <p:spPr>
          <a:xfrm>
            <a:off x="8709398" y="-18898"/>
            <a:ext cx="3407117" cy="3407117"/>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pic>
        <p:nvPicPr>
          <p:cNvPr id="6" name="Picture 5" descr="A picture containing text&#10;&#10;Description automatically generated">
            <a:extLst>
              <a:ext uri="{FF2B5EF4-FFF2-40B4-BE49-F238E27FC236}">
                <a16:creationId xmlns:a16="http://schemas.microsoft.com/office/drawing/2014/main" id="{F9375C56-44F7-C615-6B18-08F18F56DE74}"/>
              </a:ext>
            </a:extLst>
          </p:cNvPr>
          <p:cNvPicPr>
            <a:picLocks noChangeAspect="1"/>
          </p:cNvPicPr>
          <p:nvPr/>
        </p:nvPicPr>
        <p:blipFill rotWithShape="1">
          <a:blip r:embed="rId5">
            <a:extLst>
              <a:ext uri="{28A0092B-C50C-407E-A947-70E740481C1C}">
                <a14:useLocalDpi xmlns:a14="http://schemas.microsoft.com/office/drawing/2010/main" val="0"/>
              </a:ext>
            </a:extLst>
          </a:blip>
          <a:srcRect r="-4" b="-4"/>
          <a:stretch/>
        </p:blipFill>
        <p:spPr>
          <a:xfrm>
            <a:off x="9720357" y="3659847"/>
            <a:ext cx="2382895" cy="2382895"/>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pic>
        <p:nvPicPr>
          <p:cNvPr id="9" name="Picture 8" descr="A picture containing grass, tree, outdoor, house&#10;&#10;Description automatically generated">
            <a:extLst>
              <a:ext uri="{FF2B5EF4-FFF2-40B4-BE49-F238E27FC236}">
                <a16:creationId xmlns:a16="http://schemas.microsoft.com/office/drawing/2014/main" id="{221A8ECA-6B6F-72FE-1D98-1E488507B4EE}"/>
              </a:ext>
            </a:extLst>
          </p:cNvPr>
          <p:cNvPicPr>
            <a:picLocks noChangeAspect="1"/>
          </p:cNvPicPr>
          <p:nvPr/>
        </p:nvPicPr>
        <p:blipFill rotWithShape="1">
          <a:blip r:embed="rId6">
            <a:extLst>
              <a:ext uri="{28A0092B-C50C-407E-A947-70E740481C1C}">
                <a14:useLocalDpi xmlns:a14="http://schemas.microsoft.com/office/drawing/2010/main" val="0"/>
              </a:ext>
            </a:extLst>
          </a:blip>
          <a:srcRect r="2" b="19550"/>
          <a:stretch/>
        </p:blipFill>
        <p:spPr>
          <a:xfrm>
            <a:off x="6476555" y="4862984"/>
            <a:ext cx="3589140" cy="1927413"/>
          </a:xfrm>
          <a:custGeom>
            <a:avLst/>
            <a:gdLst/>
            <a:ahLst/>
            <a:cxnLst/>
            <a:rect l="l" t="t" r="r" b="b"/>
            <a:pathLst>
              <a:path w="4546438" h="2441494">
                <a:moveTo>
                  <a:pt x="2273219" y="0"/>
                </a:moveTo>
                <a:cubicBezTo>
                  <a:pt x="3528683" y="0"/>
                  <a:pt x="4546438" y="1017755"/>
                  <a:pt x="4546438" y="2273219"/>
                </a:cubicBezTo>
                <a:lnTo>
                  <a:pt x="4537941" y="2441494"/>
                </a:lnTo>
                <a:lnTo>
                  <a:pt x="8497" y="2441494"/>
                </a:lnTo>
                <a:lnTo>
                  <a:pt x="0" y="2273219"/>
                </a:lnTo>
                <a:cubicBezTo>
                  <a:pt x="0" y="1017755"/>
                  <a:pt x="1017755" y="0"/>
                  <a:pt x="2273219" y="0"/>
                </a:cubicBezTo>
                <a:close/>
              </a:path>
            </a:pathLst>
          </a:custGeom>
        </p:spPr>
      </p:pic>
      <p:pic>
        <p:nvPicPr>
          <p:cNvPr id="7" name="Picture 6" descr="A picture containing text, person, wearing, posing&#10;&#10;Description automatically generated">
            <a:extLst>
              <a:ext uri="{FF2B5EF4-FFF2-40B4-BE49-F238E27FC236}">
                <a16:creationId xmlns:a16="http://schemas.microsoft.com/office/drawing/2014/main" id="{24DA9BF6-4D37-1444-CD4F-0DA1668D753A}"/>
              </a:ext>
            </a:extLst>
          </p:cNvPr>
          <p:cNvPicPr>
            <a:picLocks noChangeAspect="1"/>
          </p:cNvPicPr>
          <p:nvPr/>
        </p:nvPicPr>
        <p:blipFill rotWithShape="1">
          <a:blip r:embed="rId7">
            <a:extLst>
              <a:ext uri="{28A0092B-C50C-407E-A947-70E740481C1C}">
                <a14:useLocalDpi xmlns:a14="http://schemas.microsoft.com/office/drawing/2010/main" val="0"/>
              </a:ext>
            </a:extLst>
          </a:blip>
          <a:srcRect l="20375" r="23376" b="2"/>
          <a:stretch/>
        </p:blipFill>
        <p:spPr>
          <a:xfrm>
            <a:off x="6623811" y="2113749"/>
            <a:ext cx="2670185" cy="2670185"/>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253595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72"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74" name="Group 73">
            <a:extLst>
              <a:ext uri="{FF2B5EF4-FFF2-40B4-BE49-F238E27FC236}">
                <a16:creationId xmlns:a16="http://schemas.microsoft.com/office/drawing/2014/main" id="{1B6D84B7-7A6D-4A5A-9B62-A6D7430BE3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37820" y="2032025"/>
            <a:ext cx="651132" cy="1449360"/>
            <a:chOff x="11537820" y="2032025"/>
            <a:chExt cx="651132" cy="1449360"/>
          </a:xfrm>
        </p:grpSpPr>
        <p:sp>
          <p:nvSpPr>
            <p:cNvPr id="75" name="Oval 74">
              <a:extLst>
                <a:ext uri="{FF2B5EF4-FFF2-40B4-BE49-F238E27FC236}">
                  <a16:creationId xmlns:a16="http://schemas.microsoft.com/office/drawing/2014/main" id="{51011239-B708-4937-B301-CD366F861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7820" y="3215806"/>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76" name="Freeform: Shape 75">
              <a:extLst>
                <a:ext uri="{FF2B5EF4-FFF2-40B4-BE49-F238E27FC236}">
                  <a16:creationId xmlns:a16="http://schemas.microsoft.com/office/drawing/2014/main" id="{6E6F019F-99F9-4668-9504-B8E388915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2032025"/>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78"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B14CABE-EFB0-9FC2-A1BA-56A5081FCAE3}"/>
              </a:ext>
            </a:extLst>
          </p:cNvPr>
          <p:cNvSpPr>
            <a:spLocks noGrp="1"/>
          </p:cNvSpPr>
          <p:nvPr>
            <p:ph type="title"/>
          </p:nvPr>
        </p:nvSpPr>
        <p:spPr>
          <a:xfrm>
            <a:off x="0" y="43736"/>
            <a:ext cx="5809043" cy="758904"/>
          </a:xfrm>
        </p:spPr>
        <p:txBody>
          <a:bodyPr anchor="b">
            <a:normAutofit/>
          </a:bodyPr>
          <a:lstStyle/>
          <a:p>
            <a:r>
              <a:rPr lang="et-EE" dirty="0"/>
              <a:t>Loomingu iseloomustus</a:t>
            </a:r>
            <a:endParaRPr lang="en-US" dirty="0"/>
          </a:p>
        </p:txBody>
      </p:sp>
      <p:sp>
        <p:nvSpPr>
          <p:cNvPr id="3" name="Content Placeholder 2">
            <a:extLst>
              <a:ext uri="{FF2B5EF4-FFF2-40B4-BE49-F238E27FC236}">
                <a16:creationId xmlns:a16="http://schemas.microsoft.com/office/drawing/2014/main" id="{2283B767-2CF1-52F3-5CA3-E421AEF31327}"/>
              </a:ext>
            </a:extLst>
          </p:cNvPr>
          <p:cNvSpPr>
            <a:spLocks noGrp="1"/>
          </p:cNvSpPr>
          <p:nvPr>
            <p:ph idx="1"/>
          </p:nvPr>
        </p:nvSpPr>
        <p:spPr>
          <a:xfrm>
            <a:off x="71120" y="846376"/>
            <a:ext cx="5737923" cy="6011624"/>
          </a:xfrm>
        </p:spPr>
        <p:txBody>
          <a:bodyPr>
            <a:normAutofit/>
          </a:bodyPr>
          <a:lstStyle/>
          <a:p>
            <a:pPr marL="0" indent="0">
              <a:buNone/>
            </a:pPr>
            <a:r>
              <a:rPr lang="et-EE" dirty="0"/>
              <a:t>J.D Salingeri kirjutiste läbivad teemad on võõrandumine ühiskonnast, radikaalsed materialistlikud vaated, lapseea idealiseerimine, rahulolematud teismelised, süütus ja noorusiga ning maailma rikkuv mõju.</a:t>
            </a:r>
          </a:p>
          <a:p>
            <a:pPr marL="0" indent="0">
              <a:buNone/>
            </a:pPr>
            <a:r>
              <a:rPr lang="et-EE" dirty="0"/>
              <a:t>J.D Salingeri raamatute tegelased on endast välja viinud ühiskonnas valitsev võltsus. Suutmata leida enda ümber inimlikkust, tunnevad nad end üksikuna ja mässavad ebainimliku vastu. Salingeri juttude tegevuskoht on sageli New York. Salingeri tegelaste silmis on inimlikkuse puudumisega tihedalt seotud väikekodanlik silmakirjalikkus ja kasuahnus, millega nad üritavad võidelda. </a:t>
            </a:r>
          </a:p>
          <a:p>
            <a:pPr marL="0" indent="0">
              <a:buNone/>
            </a:pPr>
            <a:r>
              <a:rPr lang="et-EE" dirty="0"/>
              <a:t>Paljud tegelased on kas kirjanikud või vähemalt kirjanduslikult andekad.</a:t>
            </a:r>
          </a:p>
          <a:p>
            <a:pPr marL="0" indent="0">
              <a:buNone/>
            </a:pPr>
            <a:r>
              <a:rPr lang="et-EE" dirty="0"/>
              <a:t>Salingeri tegelased usuvad, et lapsed oskavad veel hinnata lihtsaid inimlikke asju ja näevad maailma selgema pilguga kui täiskasvanud.</a:t>
            </a:r>
            <a:endParaRPr lang="en-US" dirty="0"/>
          </a:p>
        </p:txBody>
      </p:sp>
      <p:pic>
        <p:nvPicPr>
          <p:cNvPr id="5" name="Picture 4" descr="A picture containing text&#10;&#10;Description automatically generated">
            <a:extLst>
              <a:ext uri="{FF2B5EF4-FFF2-40B4-BE49-F238E27FC236}">
                <a16:creationId xmlns:a16="http://schemas.microsoft.com/office/drawing/2014/main" id="{2F5F85D4-80A1-6346-B958-42B35607C0DF}"/>
              </a:ext>
            </a:extLst>
          </p:cNvPr>
          <p:cNvPicPr>
            <a:picLocks noChangeAspect="1"/>
          </p:cNvPicPr>
          <p:nvPr/>
        </p:nvPicPr>
        <p:blipFill rotWithShape="1">
          <a:blip r:embed="rId3">
            <a:extLst>
              <a:ext uri="{28A0092B-C50C-407E-A947-70E740481C1C}">
                <a14:useLocalDpi xmlns:a14="http://schemas.microsoft.com/office/drawing/2010/main" val="0"/>
              </a:ext>
            </a:extLst>
          </a:blip>
          <a:srcRect t="13105" r="-4" b="11892"/>
          <a:stretch/>
        </p:blipFill>
        <p:spPr>
          <a:xfrm>
            <a:off x="6832020" y="43735"/>
            <a:ext cx="3805224" cy="3805224"/>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pic>
        <p:nvPicPr>
          <p:cNvPr id="13" name="Picture 12" descr="A person's face on a newspaper&#10;&#10;Description automatically generated with medium confidence">
            <a:extLst>
              <a:ext uri="{FF2B5EF4-FFF2-40B4-BE49-F238E27FC236}">
                <a16:creationId xmlns:a16="http://schemas.microsoft.com/office/drawing/2014/main" id="{D9DF80B8-ECC9-6368-BFF8-0F5CC326951C}"/>
              </a:ext>
            </a:extLst>
          </p:cNvPr>
          <p:cNvPicPr>
            <a:picLocks noChangeAspect="1"/>
          </p:cNvPicPr>
          <p:nvPr/>
        </p:nvPicPr>
        <p:blipFill rotWithShape="1">
          <a:blip r:embed="rId4">
            <a:extLst>
              <a:ext uri="{28A0092B-C50C-407E-A947-70E740481C1C}">
                <a14:useLocalDpi xmlns:a14="http://schemas.microsoft.com/office/drawing/2010/main" val="0"/>
              </a:ext>
            </a:extLst>
          </a:blip>
          <a:srcRect t="6250" r="-5" b="-5"/>
          <a:stretch/>
        </p:blipFill>
        <p:spPr>
          <a:xfrm>
            <a:off x="8991600" y="3373543"/>
            <a:ext cx="3200400" cy="3200400"/>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pic>
        <p:nvPicPr>
          <p:cNvPr id="9" name="Picture 8" descr="A picture containing text, person, person, old&#10;&#10;Description automatically generated">
            <a:extLst>
              <a:ext uri="{FF2B5EF4-FFF2-40B4-BE49-F238E27FC236}">
                <a16:creationId xmlns:a16="http://schemas.microsoft.com/office/drawing/2014/main" id="{D5EBD048-C953-D7D9-79BC-B0429B9DC5AF}"/>
              </a:ext>
            </a:extLst>
          </p:cNvPr>
          <p:cNvPicPr>
            <a:picLocks noChangeAspect="1"/>
          </p:cNvPicPr>
          <p:nvPr/>
        </p:nvPicPr>
        <p:blipFill rotWithShape="1">
          <a:blip r:embed="rId5">
            <a:extLst>
              <a:ext uri="{28A0092B-C50C-407E-A947-70E740481C1C}">
                <a14:useLocalDpi xmlns:a14="http://schemas.microsoft.com/office/drawing/2010/main" val="0"/>
              </a:ext>
            </a:extLst>
          </a:blip>
          <a:srcRect t="19549" r="-1" b="-1"/>
          <a:stretch/>
        </p:blipFill>
        <p:spPr>
          <a:xfrm>
            <a:off x="5634870" y="4814547"/>
            <a:ext cx="3805224" cy="2043453"/>
          </a:xfrm>
          <a:custGeom>
            <a:avLst/>
            <a:gdLst/>
            <a:ahLst/>
            <a:cxnLst/>
            <a:rect l="l" t="t" r="r" b="b"/>
            <a:pathLst>
              <a:path w="4546438" h="2441494">
                <a:moveTo>
                  <a:pt x="2273219" y="0"/>
                </a:moveTo>
                <a:cubicBezTo>
                  <a:pt x="3528683" y="0"/>
                  <a:pt x="4546438" y="1017755"/>
                  <a:pt x="4546438" y="2273219"/>
                </a:cubicBezTo>
                <a:lnTo>
                  <a:pt x="4537941" y="2441494"/>
                </a:lnTo>
                <a:lnTo>
                  <a:pt x="8497" y="2441494"/>
                </a:lnTo>
                <a:lnTo>
                  <a:pt x="0" y="2273219"/>
                </a:lnTo>
                <a:cubicBezTo>
                  <a:pt x="0" y="1017755"/>
                  <a:pt x="1017755" y="0"/>
                  <a:pt x="2273219" y="0"/>
                </a:cubicBezTo>
                <a:close/>
              </a:path>
            </a:pathLst>
          </a:custGeom>
        </p:spPr>
      </p:pic>
    </p:spTree>
    <p:extLst>
      <p:ext uri="{BB962C8B-B14F-4D97-AF65-F5344CB8AC3E}">
        <p14:creationId xmlns:p14="http://schemas.microsoft.com/office/powerpoint/2010/main" val="355607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7" name="Picture 6" descr="A picture containing graphical user interface&#10;&#10;Description automatically generated">
            <a:extLst>
              <a:ext uri="{FF2B5EF4-FFF2-40B4-BE49-F238E27FC236}">
                <a16:creationId xmlns:a16="http://schemas.microsoft.com/office/drawing/2014/main" id="{C0BDEF50-F6B3-2EA6-BF34-FDF224B6624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358"/>
          <a:stretch/>
        </p:blipFill>
        <p:spPr>
          <a:xfrm>
            <a:off x="3068" y="8572"/>
            <a:ext cx="12188932" cy="6858000"/>
          </a:xfrm>
          <a:prstGeom prst="rect">
            <a:avLst/>
          </a:prstGeom>
        </p:spPr>
      </p:pic>
      <p:sp>
        <p:nvSpPr>
          <p:cNvPr id="2" name="Title 1">
            <a:extLst>
              <a:ext uri="{FF2B5EF4-FFF2-40B4-BE49-F238E27FC236}">
                <a16:creationId xmlns:a16="http://schemas.microsoft.com/office/drawing/2014/main" id="{D0FFCF87-4401-4056-E168-00B5FE53C6D0}"/>
              </a:ext>
            </a:extLst>
          </p:cNvPr>
          <p:cNvSpPr>
            <a:spLocks noGrp="1"/>
          </p:cNvSpPr>
          <p:nvPr>
            <p:ph type="title"/>
          </p:nvPr>
        </p:nvSpPr>
        <p:spPr>
          <a:xfrm>
            <a:off x="1993653" y="2391492"/>
            <a:ext cx="5493305" cy="810459"/>
          </a:xfrm>
        </p:spPr>
        <p:txBody>
          <a:bodyPr>
            <a:normAutofit/>
          </a:bodyPr>
          <a:lstStyle/>
          <a:p>
            <a:r>
              <a:rPr lang="et-EE" dirty="0">
                <a:solidFill>
                  <a:srgbClr val="FFFFFF"/>
                </a:solidFill>
              </a:rPr>
              <a:t>Olulisemad teosed</a:t>
            </a:r>
            <a:endParaRPr lang="en-US" dirty="0">
              <a:solidFill>
                <a:srgbClr val="FFFFFF"/>
              </a:solidFill>
            </a:endParaRPr>
          </a:p>
        </p:txBody>
      </p:sp>
      <p:sp>
        <p:nvSpPr>
          <p:cNvPr id="3" name="Content Placeholder 2">
            <a:extLst>
              <a:ext uri="{FF2B5EF4-FFF2-40B4-BE49-F238E27FC236}">
                <a16:creationId xmlns:a16="http://schemas.microsoft.com/office/drawing/2014/main" id="{A3C01CD7-79F6-7A1A-C841-30DF979AD98D}"/>
              </a:ext>
            </a:extLst>
          </p:cNvPr>
          <p:cNvSpPr>
            <a:spLocks noGrp="1"/>
          </p:cNvSpPr>
          <p:nvPr>
            <p:ph idx="1"/>
          </p:nvPr>
        </p:nvSpPr>
        <p:spPr>
          <a:xfrm>
            <a:off x="4534293" y="4335367"/>
            <a:ext cx="5156461" cy="2514061"/>
          </a:xfrm>
        </p:spPr>
        <p:txBody>
          <a:bodyPr>
            <a:normAutofit/>
          </a:bodyPr>
          <a:lstStyle/>
          <a:p>
            <a:r>
              <a:rPr lang="et-EE" dirty="0"/>
              <a:t>Romaan „Kuristik rukkis“ 1951</a:t>
            </a:r>
          </a:p>
          <a:p>
            <a:r>
              <a:rPr lang="et-EE" dirty="0"/>
              <a:t>Novellikogumik „Üheksa juttu“ 1953</a:t>
            </a:r>
          </a:p>
          <a:p>
            <a:r>
              <a:rPr lang="et-EE" dirty="0"/>
              <a:t>Jutustus „Franny ja Zooey“ 1961</a:t>
            </a:r>
          </a:p>
          <a:p>
            <a:r>
              <a:rPr lang="et-EE" dirty="0"/>
              <a:t>Jutustus „Puusepad, tüstke kõrgele sarikad“ 1963</a:t>
            </a:r>
          </a:p>
          <a:p>
            <a:r>
              <a:rPr lang="et-EE" dirty="0"/>
              <a:t>„Seymour, sissejuhatuseks“ 1963</a:t>
            </a:r>
            <a:endParaRPr lang="en-US" dirty="0"/>
          </a:p>
        </p:txBody>
      </p:sp>
      <p:grpSp>
        <p:nvGrpSpPr>
          <p:cNvPr id="23" name="Group 13">
            <a:extLst>
              <a:ext uri="{FF2B5EF4-FFF2-40B4-BE49-F238E27FC236}">
                <a16:creationId xmlns:a16="http://schemas.microsoft.com/office/drawing/2014/main" id="{6ACF365D-F104-414F-93C3-D9F568808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4" name="Oval 14">
              <a:extLst>
                <a:ext uri="{FF2B5EF4-FFF2-40B4-BE49-F238E27FC236}">
                  <a16:creationId xmlns:a16="http://schemas.microsoft.com/office/drawing/2014/main" id="{C5D118A1-A4AD-4C47-99CC-852FAD14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Graphic 9">
              <a:extLst>
                <a:ext uri="{FF2B5EF4-FFF2-40B4-BE49-F238E27FC236}">
                  <a16:creationId xmlns:a16="http://schemas.microsoft.com/office/drawing/2014/main" id="{D3E51544-0AB7-4546-AB57-868FB0B41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6" name="Freeform: Shape 16">
              <a:extLst>
                <a:ext uri="{FF2B5EF4-FFF2-40B4-BE49-F238E27FC236}">
                  <a16:creationId xmlns:a16="http://schemas.microsoft.com/office/drawing/2014/main" id="{16DB3A34-0E17-44F2-A958-5C6EE80E3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7" name="Freeform: Shape 17">
              <a:extLst>
                <a:ext uri="{FF2B5EF4-FFF2-40B4-BE49-F238E27FC236}">
                  <a16:creationId xmlns:a16="http://schemas.microsoft.com/office/drawing/2014/main" id="{AB343AE4-2356-4838-B706-3A16FFFDE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8" name="Graphic 9">
              <a:extLst>
                <a:ext uri="{FF2B5EF4-FFF2-40B4-BE49-F238E27FC236}">
                  <a16:creationId xmlns:a16="http://schemas.microsoft.com/office/drawing/2014/main" id="{D78B9AE4-2096-42B5-B267-1FCCF56F8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Graphic 9">
              <a:extLst>
                <a:ext uri="{FF2B5EF4-FFF2-40B4-BE49-F238E27FC236}">
                  <a16:creationId xmlns:a16="http://schemas.microsoft.com/office/drawing/2014/main" id="{827DE0C5-02AF-4323-9CB7-E4C1D6449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23187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233A0095-071E-4529-B5B5-54F49D6003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31143" y="0"/>
            <a:ext cx="10002420" cy="6858000"/>
            <a:chOff x="2189580" y="0"/>
            <a:chExt cx="10002420" cy="6858000"/>
          </a:xfrm>
        </p:grpSpPr>
        <p:sp>
          <p:nvSpPr>
            <p:cNvPr id="17" name="Graphic 9">
              <a:extLst>
                <a:ext uri="{FF2B5EF4-FFF2-40B4-BE49-F238E27FC236}">
                  <a16:creationId xmlns:a16="http://schemas.microsoft.com/office/drawing/2014/main" id="{271F3265-C5EC-426F-B233-113CD5C6C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36861" y="1744424"/>
              <a:ext cx="5113576" cy="511357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lumMod val="75000"/>
                <a:alpha val="80000"/>
              </a:schemeClr>
            </a:solidFill>
            <a:ln w="9331" cap="flat">
              <a:noFill/>
              <a:prstDash val="solid"/>
              <a:miter/>
            </a:ln>
          </p:spPr>
          <p:txBody>
            <a:bodyPr rtlCol="0" anchor="ctr"/>
            <a:lstStyle/>
            <a:p>
              <a:endParaRPr lang="en-US" dirty="0"/>
            </a:p>
          </p:txBody>
        </p:sp>
        <p:sp>
          <p:nvSpPr>
            <p:cNvPr id="18" name="Graphic 18">
              <a:extLst>
                <a:ext uri="{FF2B5EF4-FFF2-40B4-BE49-F238E27FC236}">
                  <a16:creationId xmlns:a16="http://schemas.microsoft.com/office/drawing/2014/main" id="{7F7F2196-8CA3-4F6F-9E1B-4A5793014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007460">
              <a:off x="8912226" y="21507"/>
              <a:ext cx="958174" cy="146030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9" name="Oval 18">
              <a:extLst>
                <a:ext uri="{FF2B5EF4-FFF2-40B4-BE49-F238E27FC236}">
                  <a16:creationId xmlns:a16="http://schemas.microsoft.com/office/drawing/2014/main" id="{00C34A90-F598-47C8-BC1A-AC7C0F456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46265" y="1054209"/>
              <a:ext cx="296462" cy="2964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AA0364-5B9F-46E3-9FC6-8902B0B05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81889" y="0"/>
              <a:ext cx="1610111" cy="2327087"/>
            </a:xfrm>
            <a:custGeom>
              <a:avLst/>
              <a:gdLst>
                <a:gd name="connsiteX0" fmla="*/ 0 w 1610111"/>
                <a:gd name="connsiteY0" fmla="*/ 0 h 2327087"/>
                <a:gd name="connsiteX1" fmla="*/ 1610111 w 1610111"/>
                <a:gd name="connsiteY1" fmla="*/ 0 h 2327087"/>
                <a:gd name="connsiteX2" fmla="*/ 1610111 w 1610111"/>
                <a:gd name="connsiteY2" fmla="*/ 2324325 h 2327087"/>
                <a:gd name="connsiteX3" fmla="*/ 1606169 w 1610111"/>
                <a:gd name="connsiteY3" fmla="*/ 2327087 h 2327087"/>
                <a:gd name="connsiteX4" fmla="*/ 8368 w 1610111"/>
                <a:gd name="connsiteY4" fmla="*/ 116098 h 232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111" h="2327087">
                  <a:moveTo>
                    <a:pt x="0" y="0"/>
                  </a:moveTo>
                  <a:lnTo>
                    <a:pt x="1610111" y="0"/>
                  </a:lnTo>
                  <a:lnTo>
                    <a:pt x="1610111" y="2324325"/>
                  </a:lnTo>
                  <a:lnTo>
                    <a:pt x="1606169" y="2327087"/>
                  </a:lnTo>
                  <a:cubicBezTo>
                    <a:pt x="1606169" y="2327087"/>
                    <a:pt x="185901" y="1357961"/>
                    <a:pt x="8368" y="116098"/>
                  </a:cubicBezTo>
                  <a:close/>
                </a:path>
              </a:pathLst>
            </a:custGeom>
            <a:blipFill dpi="0" rotWithShape="1">
              <a:blip r:embed="rId2">
                <a:alphaModFix amt="6000"/>
              </a:blip>
              <a:srcRect/>
              <a:tile tx="0" ty="0" sx="100000" sy="100000" flip="none" algn="tl"/>
            </a:blipFill>
            <a:ln w="9525" cap="flat">
              <a:noFill/>
              <a:prstDash val="solid"/>
              <a:miter/>
            </a:ln>
          </p:spPr>
          <p:txBody>
            <a:bodyPr wrap="square" rtlCol="0" anchor="ctr">
              <a:noAutofit/>
            </a:bodyPr>
            <a:lstStyle/>
            <a:p>
              <a:endParaRPr lang="en-US" dirty="0"/>
            </a:p>
          </p:txBody>
        </p:sp>
        <p:sp>
          <p:nvSpPr>
            <p:cNvPr id="21" name="Freeform: Shape 20">
              <a:extLst>
                <a:ext uri="{FF2B5EF4-FFF2-40B4-BE49-F238E27FC236}">
                  <a16:creationId xmlns:a16="http://schemas.microsoft.com/office/drawing/2014/main" id="{DAED7D77-9CB3-4945-9151-1E17DFB7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9580" y="0"/>
              <a:ext cx="4776075" cy="1569643"/>
            </a:xfrm>
            <a:custGeom>
              <a:avLst/>
              <a:gdLst>
                <a:gd name="connsiteX0" fmla="*/ 0 w 4776075"/>
                <a:gd name="connsiteY0" fmla="*/ 0 h 1569643"/>
                <a:gd name="connsiteX1" fmla="*/ 4776075 w 4776075"/>
                <a:gd name="connsiteY1" fmla="*/ 0 h 1569643"/>
                <a:gd name="connsiteX2" fmla="*/ 4776075 w 4776075"/>
                <a:gd name="connsiteY2" fmla="*/ 1569643 h 1569643"/>
                <a:gd name="connsiteX3" fmla="*/ 2319291 w 4776075"/>
                <a:gd name="connsiteY3" fmla="*/ 1569643 h 1569643"/>
                <a:gd name="connsiteX4" fmla="*/ 48913 w 4776075"/>
                <a:gd name="connsiteY4" fmla="*/ 128022 h 156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075" h="1569643">
                  <a:moveTo>
                    <a:pt x="0" y="0"/>
                  </a:moveTo>
                  <a:lnTo>
                    <a:pt x="4776075" y="0"/>
                  </a:lnTo>
                  <a:lnTo>
                    <a:pt x="4776075" y="1569643"/>
                  </a:lnTo>
                  <a:lnTo>
                    <a:pt x="2319291" y="1569643"/>
                  </a:lnTo>
                  <a:cubicBezTo>
                    <a:pt x="1298654" y="1569643"/>
                    <a:pt x="422966" y="975207"/>
                    <a:pt x="48913" y="128022"/>
                  </a:cubicBezTo>
                  <a:close/>
                </a:path>
              </a:pathLst>
            </a:custGeom>
            <a:solidFill>
              <a:schemeClr val="accent4">
                <a:lumMod val="75000"/>
                <a:alpha val="28000"/>
              </a:schemeClr>
            </a:solidFill>
            <a:ln w="9525" cap="flat">
              <a:noFill/>
              <a:prstDash val="solid"/>
              <a:miter/>
            </a:ln>
          </p:spPr>
          <p:txBody>
            <a:bodyPr wrap="square" rtlCol="0" anchor="ctr">
              <a:noAutofit/>
            </a:bodyPr>
            <a:lstStyle/>
            <a:p>
              <a:endParaRPr lang="en-US" dirty="0"/>
            </a:p>
          </p:txBody>
        </p:sp>
      </p:grpSp>
      <p:sp>
        <p:nvSpPr>
          <p:cNvPr id="23" name="Texture">
            <a:extLst>
              <a:ext uri="{FF2B5EF4-FFF2-40B4-BE49-F238E27FC236}">
                <a16:creationId xmlns:a16="http://schemas.microsoft.com/office/drawing/2014/main" id="{C1B458B9-B65B-41B6-AFBC-A208EA465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1446802-0CB7-1351-FC00-7BD89068B394}"/>
              </a:ext>
            </a:extLst>
          </p:cNvPr>
          <p:cNvSpPr>
            <a:spLocks noGrp="1"/>
          </p:cNvSpPr>
          <p:nvPr>
            <p:ph type="title"/>
          </p:nvPr>
        </p:nvSpPr>
        <p:spPr>
          <a:xfrm>
            <a:off x="121920" y="232452"/>
            <a:ext cx="7662860" cy="1250908"/>
          </a:xfrm>
        </p:spPr>
        <p:txBody>
          <a:bodyPr anchor="b">
            <a:noAutofit/>
          </a:bodyPr>
          <a:lstStyle/>
          <a:p>
            <a:r>
              <a:rPr lang="et-EE" sz="4000" dirty="0"/>
              <a:t>Milles seisneb kirjaniku loomingu olulisus maailmakirjanduses?</a:t>
            </a:r>
            <a:endParaRPr lang="en-US" sz="4000" dirty="0"/>
          </a:p>
        </p:txBody>
      </p:sp>
      <p:sp>
        <p:nvSpPr>
          <p:cNvPr id="5" name="Content Placeholder 4">
            <a:extLst>
              <a:ext uri="{FF2B5EF4-FFF2-40B4-BE49-F238E27FC236}">
                <a16:creationId xmlns:a16="http://schemas.microsoft.com/office/drawing/2014/main" id="{8AB8F653-B4F8-25AE-E2D3-00BFBB0DDD2C}"/>
              </a:ext>
            </a:extLst>
          </p:cNvPr>
          <p:cNvSpPr>
            <a:spLocks noGrp="1"/>
          </p:cNvSpPr>
          <p:nvPr>
            <p:ph idx="1"/>
          </p:nvPr>
        </p:nvSpPr>
        <p:spPr>
          <a:xfrm>
            <a:off x="80357" y="1483360"/>
            <a:ext cx="6995019" cy="5374640"/>
          </a:xfrm>
        </p:spPr>
        <p:txBody>
          <a:bodyPr>
            <a:normAutofit/>
          </a:bodyPr>
          <a:lstStyle/>
          <a:p>
            <a:pPr marL="0" indent="0">
              <a:buNone/>
            </a:pPr>
            <a:r>
              <a:rPr lang="et-EE" sz="2400" b="0" i="0" dirty="0">
                <a:effectLst/>
                <a:latin typeface="+mj-lt"/>
              </a:rPr>
              <a:t>Salingerit peetakse kirjanduse modernistliku liikumise osaks. Salingeri arvamused võõrandumisest ja süütuse kaotamisest on avaldanud kirjandusele suurt mõju. Paljud suured kirjanikud ja kriitikud kiidavad tema ideid. Kriitik Alfred Kazin ütles, et tema konkurentsitu kirjandusliku kuulsuse peamine põhjus on tema teema valik teismelisena. Ta on oma ideede tegelastesse integreerimisel nii edukas olnud, et noored kirjanikud võistlevad tema stiili kopeerimise nimel. </a:t>
            </a:r>
          </a:p>
          <a:p>
            <a:pPr marL="0" indent="0">
              <a:buNone/>
            </a:pPr>
            <a:r>
              <a:rPr lang="en-US" sz="2400" b="0" i="0" dirty="0" err="1">
                <a:effectLst/>
                <a:latin typeface="+mj-lt"/>
              </a:rPr>
              <a:t>Tema</a:t>
            </a:r>
            <a:r>
              <a:rPr lang="en-US" sz="2400" b="0" i="0" dirty="0">
                <a:effectLst/>
                <a:latin typeface="+mj-lt"/>
              </a:rPr>
              <a:t> </a:t>
            </a:r>
            <a:r>
              <a:rPr lang="en-US" sz="2400" b="0" i="0" dirty="0" err="1">
                <a:effectLst/>
                <a:latin typeface="+mj-lt"/>
              </a:rPr>
              <a:t>märgiline</a:t>
            </a:r>
            <a:r>
              <a:rPr lang="en-US" sz="2400" b="0" i="0" dirty="0">
                <a:effectLst/>
                <a:latin typeface="+mj-lt"/>
              </a:rPr>
              <a:t> </a:t>
            </a:r>
            <a:r>
              <a:rPr lang="en-US" sz="2400" b="0" i="0" dirty="0" err="1">
                <a:effectLst/>
                <a:latin typeface="+mj-lt"/>
              </a:rPr>
              <a:t>romaan</a:t>
            </a:r>
            <a:r>
              <a:rPr lang="en-US" sz="2400" b="0" i="0" dirty="0">
                <a:effectLst/>
                <a:latin typeface="+mj-lt"/>
              </a:rPr>
              <a:t> </a:t>
            </a:r>
            <a:r>
              <a:rPr lang="et-EE" sz="2400" b="0" i="0" dirty="0">
                <a:effectLst/>
                <a:latin typeface="+mj-lt"/>
              </a:rPr>
              <a:t>„Kuristik rukkis“ </a:t>
            </a:r>
            <a:r>
              <a:rPr lang="en-US" sz="2400" b="0" i="0" dirty="0" err="1">
                <a:effectLst/>
                <a:latin typeface="+mj-lt"/>
              </a:rPr>
              <a:t>pani</a:t>
            </a:r>
            <a:r>
              <a:rPr lang="en-US" sz="2400" b="0" i="0" dirty="0">
                <a:effectLst/>
                <a:latin typeface="+mj-lt"/>
              </a:rPr>
              <a:t> </a:t>
            </a:r>
            <a:r>
              <a:rPr lang="en-US" sz="2400" b="0" i="0" dirty="0" err="1">
                <a:effectLst/>
                <a:latin typeface="+mj-lt"/>
              </a:rPr>
              <a:t>aluse</a:t>
            </a:r>
            <a:r>
              <a:rPr lang="en-US" sz="2400" b="0" i="0" dirty="0">
                <a:effectLst/>
                <a:latin typeface="+mj-lt"/>
              </a:rPr>
              <a:t> </a:t>
            </a:r>
            <a:r>
              <a:rPr lang="en-US" sz="2400" b="0" i="0" dirty="0" err="1">
                <a:effectLst/>
                <a:latin typeface="+mj-lt"/>
              </a:rPr>
              <a:t>Teise</a:t>
            </a:r>
            <a:r>
              <a:rPr lang="en-US" sz="2400" b="0" i="0" dirty="0">
                <a:effectLst/>
                <a:latin typeface="+mj-lt"/>
              </a:rPr>
              <a:t> </a:t>
            </a:r>
            <a:r>
              <a:rPr lang="en-US" sz="2400" b="0" i="0" dirty="0" err="1">
                <a:effectLst/>
                <a:latin typeface="+mj-lt"/>
              </a:rPr>
              <a:t>maailmasõja</a:t>
            </a:r>
            <a:r>
              <a:rPr lang="en-US" sz="2400" b="0" i="0" dirty="0">
                <a:effectLst/>
                <a:latin typeface="+mj-lt"/>
              </a:rPr>
              <a:t> </a:t>
            </a:r>
            <a:r>
              <a:rPr lang="en-US" sz="2400" b="0" i="0" dirty="0" err="1">
                <a:effectLst/>
                <a:latin typeface="+mj-lt"/>
              </a:rPr>
              <a:t>järgses</a:t>
            </a:r>
            <a:r>
              <a:rPr lang="en-US" sz="2400" b="0" i="0" dirty="0">
                <a:effectLst/>
                <a:latin typeface="+mj-lt"/>
              </a:rPr>
              <a:t> </a:t>
            </a:r>
            <a:r>
              <a:rPr lang="en-US" sz="2400" b="0" i="0" dirty="0" err="1">
                <a:effectLst/>
                <a:latin typeface="+mj-lt"/>
              </a:rPr>
              <a:t>Ameerikas</a:t>
            </a:r>
            <a:r>
              <a:rPr lang="en-US" sz="2400" b="0" i="0" dirty="0">
                <a:effectLst/>
                <a:latin typeface="+mj-lt"/>
              </a:rPr>
              <a:t> </a:t>
            </a:r>
            <a:r>
              <a:rPr lang="en-US" sz="2400" b="0" i="0" dirty="0" err="1">
                <a:effectLst/>
                <a:latin typeface="+mj-lt"/>
              </a:rPr>
              <a:t>kirjandusele</a:t>
            </a:r>
            <a:r>
              <a:rPr lang="en-US" sz="2400" b="0" i="0" dirty="0">
                <a:effectLst/>
                <a:latin typeface="+mj-lt"/>
              </a:rPr>
              <a:t> ja </a:t>
            </a:r>
            <a:r>
              <a:rPr lang="en-US" sz="2400" b="0" i="0" dirty="0" err="1">
                <a:effectLst/>
                <a:latin typeface="+mj-lt"/>
              </a:rPr>
              <a:t>viis</a:t>
            </a:r>
            <a:r>
              <a:rPr lang="en-US" sz="2400" b="0" i="0" dirty="0">
                <a:effectLst/>
                <a:latin typeface="+mj-lt"/>
              </a:rPr>
              <a:t> </a:t>
            </a:r>
            <a:r>
              <a:rPr lang="en-US" sz="2400" b="0" i="0" dirty="0" err="1">
                <a:effectLst/>
                <a:latin typeface="+mj-lt"/>
              </a:rPr>
              <a:t>Salingeri</a:t>
            </a:r>
            <a:r>
              <a:rPr lang="en-US" sz="2400" b="0" i="0" dirty="0">
                <a:effectLst/>
                <a:latin typeface="+mj-lt"/>
              </a:rPr>
              <a:t> </a:t>
            </a:r>
            <a:r>
              <a:rPr lang="en-US" sz="2400" b="0" i="0" dirty="0" err="1">
                <a:effectLst/>
                <a:latin typeface="+mj-lt"/>
              </a:rPr>
              <a:t>kirjandusliku</a:t>
            </a:r>
            <a:r>
              <a:rPr lang="en-US" sz="2400" b="0" i="0" dirty="0">
                <a:effectLst/>
                <a:latin typeface="+mj-lt"/>
              </a:rPr>
              <a:t> </a:t>
            </a:r>
            <a:r>
              <a:rPr lang="en-US" sz="2400" b="0" i="0" dirty="0" err="1">
                <a:effectLst/>
                <a:latin typeface="+mj-lt"/>
              </a:rPr>
              <a:t>kuulsuse</a:t>
            </a:r>
            <a:r>
              <a:rPr lang="en-US" sz="2400" b="0" i="0" dirty="0">
                <a:effectLst/>
                <a:latin typeface="+mj-lt"/>
              </a:rPr>
              <a:t> </a:t>
            </a:r>
            <a:r>
              <a:rPr lang="en-US" sz="2400" b="0" i="0" dirty="0" err="1">
                <a:effectLst/>
                <a:latin typeface="+mj-lt"/>
              </a:rPr>
              <a:t>kõrgustele</a:t>
            </a:r>
            <a:r>
              <a:rPr lang="en-US" sz="2400" b="0" i="0" dirty="0">
                <a:effectLst/>
                <a:latin typeface="+mj-lt"/>
              </a:rPr>
              <a:t>. </a:t>
            </a:r>
            <a:r>
              <a:rPr lang="en-US" sz="2400" b="0" i="0" dirty="0" err="1">
                <a:effectLst/>
                <a:latin typeface="+mj-lt"/>
              </a:rPr>
              <a:t>Vaatamata</a:t>
            </a:r>
            <a:r>
              <a:rPr lang="en-US" sz="2400" b="0" i="0" dirty="0">
                <a:effectLst/>
                <a:latin typeface="+mj-lt"/>
              </a:rPr>
              <a:t> </a:t>
            </a:r>
            <a:r>
              <a:rPr lang="en-US" sz="2400" b="0" i="0" dirty="0" err="1">
                <a:effectLst/>
                <a:latin typeface="+mj-lt"/>
              </a:rPr>
              <a:t>oma</a:t>
            </a:r>
            <a:r>
              <a:rPr lang="en-US" sz="2400" b="0" i="0" dirty="0">
                <a:effectLst/>
                <a:latin typeface="+mj-lt"/>
              </a:rPr>
              <a:t> </a:t>
            </a:r>
            <a:r>
              <a:rPr lang="en-US" sz="2400" b="0" i="0" dirty="0" err="1">
                <a:effectLst/>
                <a:latin typeface="+mj-lt"/>
              </a:rPr>
              <a:t>eraklikule</a:t>
            </a:r>
            <a:r>
              <a:rPr lang="en-US" sz="2400" b="0" i="0" dirty="0">
                <a:effectLst/>
                <a:latin typeface="+mj-lt"/>
              </a:rPr>
              <a:t> </a:t>
            </a:r>
            <a:r>
              <a:rPr lang="en-US" sz="2400" b="0" i="0" dirty="0" err="1">
                <a:effectLst/>
                <a:latin typeface="+mj-lt"/>
              </a:rPr>
              <a:t>elustiilile</a:t>
            </a:r>
            <a:r>
              <a:rPr lang="en-US" sz="2400" b="0" i="0" dirty="0">
                <a:effectLst/>
                <a:latin typeface="+mj-lt"/>
              </a:rPr>
              <a:t> </a:t>
            </a:r>
            <a:r>
              <a:rPr lang="en-US" sz="2400" b="0" i="0" dirty="0" err="1">
                <a:effectLst/>
                <a:latin typeface="+mj-lt"/>
              </a:rPr>
              <a:t>oli</a:t>
            </a:r>
            <a:r>
              <a:rPr lang="en-US" sz="2400" b="0" i="0" dirty="0">
                <a:effectLst/>
                <a:latin typeface="+mj-lt"/>
              </a:rPr>
              <a:t> Salinger </a:t>
            </a:r>
            <a:r>
              <a:rPr lang="en-US" sz="2400" i="0" dirty="0" err="1">
                <a:effectLst/>
                <a:latin typeface="+mj-lt"/>
              </a:rPr>
              <a:t>üks</a:t>
            </a:r>
            <a:r>
              <a:rPr lang="en-US" sz="2400" i="0" dirty="0">
                <a:effectLst/>
                <a:latin typeface="+mj-lt"/>
              </a:rPr>
              <a:t> 20. </a:t>
            </a:r>
            <a:r>
              <a:rPr lang="en-US" sz="2400" i="0" dirty="0" err="1">
                <a:effectLst/>
                <a:latin typeface="+mj-lt"/>
              </a:rPr>
              <a:t>sajandi</a:t>
            </a:r>
            <a:r>
              <a:rPr lang="en-US" sz="2400" i="0" dirty="0">
                <a:effectLst/>
                <a:latin typeface="+mj-lt"/>
              </a:rPr>
              <a:t> </a:t>
            </a:r>
            <a:r>
              <a:rPr lang="en-US" sz="2400" i="0" dirty="0" err="1">
                <a:effectLst/>
                <a:latin typeface="+mj-lt"/>
              </a:rPr>
              <a:t>mõjukamaid</a:t>
            </a:r>
            <a:r>
              <a:rPr lang="en-US" sz="2400" i="0" dirty="0">
                <a:effectLst/>
                <a:latin typeface="+mj-lt"/>
              </a:rPr>
              <a:t> </a:t>
            </a:r>
            <a:r>
              <a:rPr lang="en-US" sz="2400" i="0" dirty="0" err="1">
                <a:effectLst/>
                <a:latin typeface="+mj-lt"/>
              </a:rPr>
              <a:t>Ameerika</a:t>
            </a:r>
            <a:r>
              <a:rPr lang="en-US" sz="2400" i="0" dirty="0">
                <a:effectLst/>
                <a:latin typeface="+mj-lt"/>
              </a:rPr>
              <a:t> </a:t>
            </a:r>
            <a:r>
              <a:rPr lang="en-US" sz="2400" i="0" dirty="0" err="1">
                <a:effectLst/>
                <a:latin typeface="+mj-lt"/>
              </a:rPr>
              <a:t>kirjanikke</a:t>
            </a:r>
            <a:r>
              <a:rPr lang="en-US" sz="2400" i="0" dirty="0">
                <a:effectLst/>
                <a:latin typeface="+mj-lt"/>
              </a:rPr>
              <a:t> .</a:t>
            </a:r>
            <a:endParaRPr lang="en-US" sz="2400" dirty="0">
              <a:latin typeface="+mj-lt"/>
            </a:endParaRPr>
          </a:p>
        </p:txBody>
      </p:sp>
      <p:pic>
        <p:nvPicPr>
          <p:cNvPr id="7" name="Picture 6" descr="Shape&#10;&#10;Description automatically generated">
            <a:extLst>
              <a:ext uri="{FF2B5EF4-FFF2-40B4-BE49-F238E27FC236}">
                <a16:creationId xmlns:a16="http://schemas.microsoft.com/office/drawing/2014/main" id="{41DE8C50-F1AA-1B29-F850-474703C6F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290" y="2012465"/>
            <a:ext cx="3020590" cy="4425774"/>
          </a:xfrm>
          <a:prstGeom prst="rect">
            <a:avLst/>
          </a:prstGeom>
        </p:spPr>
      </p:pic>
    </p:spTree>
    <p:extLst>
      <p:ext uri="{BB962C8B-B14F-4D97-AF65-F5344CB8AC3E}">
        <p14:creationId xmlns:p14="http://schemas.microsoft.com/office/powerpoint/2010/main" val="161373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A typewriter on a table&#10;&#10;Description automatically generated">
            <a:extLst>
              <a:ext uri="{FF2B5EF4-FFF2-40B4-BE49-F238E27FC236}">
                <a16:creationId xmlns:a16="http://schemas.microsoft.com/office/drawing/2014/main" id="{FB14E90C-A7FD-3CA3-8D46-72D5BB1F808D}"/>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7004" r="-1" b="22665"/>
          <a:stretch/>
        </p:blipFill>
        <p:spPr>
          <a:xfrm>
            <a:off x="20" y="-223520"/>
            <a:ext cx="12188932" cy="6958725"/>
          </a:xfrm>
          <a:prstGeom prst="rect">
            <a:avLst/>
          </a:prstGeom>
        </p:spPr>
      </p:pic>
      <p:sp>
        <p:nvSpPr>
          <p:cNvPr id="2" name="Title 1">
            <a:extLst>
              <a:ext uri="{FF2B5EF4-FFF2-40B4-BE49-F238E27FC236}">
                <a16:creationId xmlns:a16="http://schemas.microsoft.com/office/drawing/2014/main" id="{99EE0BB3-2A1C-E19F-BF93-248B225086BC}"/>
              </a:ext>
            </a:extLst>
          </p:cNvPr>
          <p:cNvSpPr>
            <a:spLocks noGrp="1"/>
          </p:cNvSpPr>
          <p:nvPr>
            <p:ph type="title"/>
          </p:nvPr>
        </p:nvSpPr>
        <p:spPr>
          <a:xfrm>
            <a:off x="457200" y="668049"/>
            <a:ext cx="7685037" cy="1325563"/>
          </a:xfrm>
        </p:spPr>
        <p:txBody>
          <a:bodyPr>
            <a:normAutofit/>
          </a:bodyPr>
          <a:lstStyle/>
          <a:p>
            <a:r>
              <a:rPr lang="et-EE">
                <a:solidFill>
                  <a:srgbClr val="FFFFFF"/>
                </a:solidFill>
              </a:rPr>
              <a:t>Kasutatud kirjandus</a:t>
            </a:r>
            <a:endParaRPr lang="en-US">
              <a:solidFill>
                <a:srgbClr val="FFFFFF"/>
              </a:solidFill>
            </a:endParaRPr>
          </a:p>
        </p:txBody>
      </p:sp>
      <p:sp>
        <p:nvSpPr>
          <p:cNvPr id="3" name="Content Placeholder 2">
            <a:extLst>
              <a:ext uri="{FF2B5EF4-FFF2-40B4-BE49-F238E27FC236}">
                <a16:creationId xmlns:a16="http://schemas.microsoft.com/office/drawing/2014/main" id="{3AA06236-9955-C4FF-9975-1396AEA75F5A}"/>
              </a:ext>
            </a:extLst>
          </p:cNvPr>
          <p:cNvSpPr>
            <a:spLocks noGrp="1"/>
          </p:cNvSpPr>
          <p:nvPr>
            <p:ph idx="1"/>
          </p:nvPr>
        </p:nvSpPr>
        <p:spPr>
          <a:xfrm>
            <a:off x="457200" y="2096713"/>
            <a:ext cx="7685037" cy="4080250"/>
          </a:xfrm>
        </p:spPr>
        <p:txBody>
          <a:bodyPr>
            <a:normAutofit/>
          </a:bodyPr>
          <a:lstStyle/>
          <a:p>
            <a:r>
              <a:rPr lang="en-US">
                <a:solidFill>
                  <a:srgbClr val="FFFFFF"/>
                </a:solidFill>
                <a:hlinkClick r:id="rId3"/>
              </a:rPr>
              <a:t>https://et.wikipedia.org/wiki/Jerome_David_Salinger</a:t>
            </a:r>
            <a:endParaRPr lang="et-EE">
              <a:solidFill>
                <a:srgbClr val="FFFFFF"/>
              </a:solidFill>
            </a:endParaRPr>
          </a:p>
          <a:p>
            <a:r>
              <a:rPr lang="en-US">
                <a:solidFill>
                  <a:srgbClr val="FFFFFF"/>
                </a:solidFill>
                <a:hlinkClick r:id="rId4"/>
              </a:rPr>
              <a:t>https://www.newyorker.com/books/page-turner/who-was-j-d-salinger</a:t>
            </a:r>
            <a:endParaRPr lang="et-EE">
              <a:solidFill>
                <a:srgbClr val="FFFFFF"/>
              </a:solidFill>
            </a:endParaRPr>
          </a:p>
          <a:p>
            <a:r>
              <a:rPr lang="en-US">
                <a:solidFill>
                  <a:srgbClr val="FFFFFF"/>
                </a:solidFill>
                <a:hlinkClick r:id="rId5"/>
              </a:rPr>
              <a:t>https://www.biography.com/authors-writers/jd-salinger</a:t>
            </a:r>
            <a:endParaRPr lang="et-EE">
              <a:solidFill>
                <a:srgbClr val="FFFFFF"/>
              </a:solidFill>
            </a:endParaRPr>
          </a:p>
          <a:p>
            <a:r>
              <a:rPr lang="et-EE">
                <a:solidFill>
                  <a:srgbClr val="FFFFFF"/>
                </a:solidFill>
                <a:hlinkClick r:id="rId6"/>
              </a:rPr>
              <a:t>https://literarydevices.net/j-d-salinger/</a:t>
            </a:r>
            <a:endParaRPr lang="et-EE">
              <a:solidFill>
                <a:srgbClr val="FFFFFF"/>
              </a:solidFill>
            </a:endParaRPr>
          </a:p>
          <a:p>
            <a:endParaRPr lang="et-EE">
              <a:solidFill>
                <a:srgbClr val="FFFFFF"/>
              </a:solidFill>
            </a:endParaRPr>
          </a:p>
          <a:p>
            <a:endParaRPr lang="en-US">
              <a:solidFill>
                <a:srgbClr val="FFFFFF"/>
              </a:solidFill>
            </a:endParaRPr>
          </a:p>
        </p:txBody>
      </p:sp>
      <p:grpSp>
        <p:nvGrpSpPr>
          <p:cNvPr id="21" name="Group 11">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2" name="Oval 12">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4" name="Freeform: Shape 14">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5" name="Freeform: Shape 15">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6"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141050731"/>
      </p:ext>
    </p:extLst>
  </p:cSld>
  <p:clrMapOvr>
    <a:masterClrMapping/>
  </p:clrMapOvr>
</p:sld>
</file>

<file path=ppt/theme/theme1.xml><?xml version="1.0" encoding="utf-8"?>
<a:theme xmlns:a="http://schemas.openxmlformats.org/drawingml/2006/main" name="TropicVTI">
  <a:themeElements>
    <a:clrScheme name="AnalogousFromLightSeedRightStep">
      <a:dk1>
        <a:srgbClr val="000000"/>
      </a:dk1>
      <a:lt1>
        <a:srgbClr val="FFFFFF"/>
      </a:lt1>
      <a:dk2>
        <a:srgbClr val="412440"/>
      </a:dk2>
      <a:lt2>
        <a:srgbClr val="E6E2E8"/>
      </a:lt2>
      <a:accent1>
        <a:srgbClr val="78AF63"/>
      </a:accent1>
      <a:accent2>
        <a:srgbClr val="56B564"/>
      </a:accent2>
      <a:accent3>
        <a:srgbClr val="5FAE8C"/>
      </a:accent3>
      <a:accent4>
        <a:srgbClr val="53AFAD"/>
      </a:accent4>
      <a:accent5>
        <a:srgbClr val="66A9D4"/>
      </a:accent5>
      <a:accent6>
        <a:srgbClr val="657AD4"/>
      </a:accent6>
      <a:hlink>
        <a:srgbClr val="9C69AE"/>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168</TotalTime>
  <Words>524</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Gill Sans Nova</vt:lpstr>
      <vt:lpstr>TropicVTI</vt:lpstr>
      <vt:lpstr>Jerome David Salinger    1919-2010     Rita Kask Tartu Täiskasvanute Gümnaasium 12.märts 2023</vt:lpstr>
      <vt:lpstr>Kirjaniku elust</vt:lpstr>
      <vt:lpstr>Loomingu iseloomustus</vt:lpstr>
      <vt:lpstr>Olulisemad teosed</vt:lpstr>
      <vt:lpstr>Milles seisneb kirjaniku loomingu olulisus maailmakirjanduses?</vt:lpstr>
      <vt:lpstr>Kasutatud kirjandus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Jerome David Salinger           1919-2010</dc:title>
  <dc:creator>Rita Kask</dc:creator>
  <cp:lastModifiedBy>Rita Kask</cp:lastModifiedBy>
  <cp:revision>3</cp:revision>
  <dcterms:created xsi:type="dcterms:W3CDTF">2023-03-05T18:54:57Z</dcterms:created>
  <dcterms:modified xsi:type="dcterms:W3CDTF">2023-03-12T19:24:56Z</dcterms:modified>
</cp:coreProperties>
</file>