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Open Sans SemiBold" panose="020B0604020202020204" charset="0"/>
      <p:regular r:id="rId16"/>
      <p:bold r:id="rId17"/>
      <p:italic r:id="rId18"/>
      <p:boldItalic r:id="rId19"/>
    </p:embeddedFont>
    <p:embeddedFont>
      <p:font typeface="Open Sans Medium" panose="020B0604020202020204" charset="0"/>
      <p:regular r:id="rId20"/>
      <p:bold r:id="rId21"/>
      <p:italic r:id="rId22"/>
      <p:boldItalic r:id="rId23"/>
    </p:embeddedFont>
    <p:embeddedFont>
      <p:font typeface="PT Sans Narrow" panose="020B0604020202020204" charset="-70"/>
      <p:regular r:id="rId24"/>
      <p:bold r:id="rId25"/>
    </p:embeddedFont>
    <p:embeddedFont>
      <p:font typeface="Open Sans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198377e875_0_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198377e875_0_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198377e875_0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198377e875_0_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98377e875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198377e875_0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198377e875_0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198377e875_0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198377e875_0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198377e875_0_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198377e875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198377e875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98377e875_0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98377e875_0_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98377e875_0_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98377e875_0_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198377e875_0_5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198377e875_0_5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198377e875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198377e875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198377e875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198377e875_0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t" sz="1200">
                <a:solidFill>
                  <a:schemeClr val="dk1"/>
                </a:solidFill>
              </a:rPr>
              <a:t>"Teisel pool paradiisi", mis oli üks esimesi Esimese maailmasõja järgsest Ameerika popkultuurist rääkivaid romaane, sai kohe väga loetuks.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t" sz="1200">
                <a:solidFill>
                  <a:schemeClr val="dk1"/>
                </a:solidFill>
              </a:rPr>
              <a:t>Selle romaani tegelased põhinevad suures osas kirjaniku enda isiklikel suhetel ning abielu Zelda Fitzgeraldiga.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endParaRPr sz="1200">
              <a:solidFill>
                <a:schemeClr val="dk1"/>
              </a:solidFill>
            </a:endParaRPr>
          </a:p>
          <a:p>
            <a:pPr marL="457200" marR="38100" lvl="0" indent="-3048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t" sz="1200">
                <a:solidFill>
                  <a:schemeClr val="dk1"/>
                </a:solidFill>
              </a:rPr>
              <a:t>sotsiaalse klassi kahjulikud mõjud, vaimuhaiguste tragöödia, seksuaalse kuritarvitamise laastused ja kaassõltuva armastuse hävitav jõud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198377e875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198377e875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lgrim.ee/autorid/scott-fitzgerald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vanajahea.ee/autor/francis-scott-fitzgerald/" TargetMode="External"/><Relationship Id="rId5" Type="http://schemas.openxmlformats.org/officeDocument/2006/relationships/hyperlink" Target="https://fscottfitzgeraldsociety.org/about-us-2/biography/" TargetMode="External"/><Relationship Id="rId4" Type="http://schemas.openxmlformats.org/officeDocument/2006/relationships/hyperlink" Target="https://et.wikipedia.org/wiki/Francis_Scott_Key_Fitzgeral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t.wikipedia.org/wiki/24._september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t.wikipedia.org/wiki/1940" TargetMode="External"/><Relationship Id="rId5" Type="http://schemas.openxmlformats.org/officeDocument/2006/relationships/hyperlink" Target="https://et.wikipedia.org/wiki/21._detsember" TargetMode="External"/><Relationship Id="rId4" Type="http://schemas.openxmlformats.org/officeDocument/2006/relationships/hyperlink" Target="https://et.wikipedia.org/wiki/189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t.wikipedia.org/wiki/Romaa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t.wikipedia.org/w/index.php?title=L%C3%BChijutt&amp;action=edit&amp;redlink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F. Scott Fitzgerald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Kert Taal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11.i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13.03.2023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311700" y="77550"/>
            <a:ext cx="8520600" cy="21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t" sz="1900" b="1" dirty="0"/>
              <a:t>Raamatu põhiteemaks on sotsiaalne kommentaar sellest, kuidas vaene poiss üritab võita rikka tüdruku südant</a:t>
            </a:r>
            <a:endParaRPr sz="1900" b="1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t" sz="1900" b="1" dirty="0"/>
              <a:t>Fitzgerald on öelnud, et </a:t>
            </a:r>
            <a:r>
              <a:rPr lang="et" sz="1900" b="1" dirty="0" smtClean="0"/>
              <a:t>romaan </a:t>
            </a:r>
            <a:r>
              <a:rPr lang="et" sz="1900" b="1" dirty="0"/>
              <a:t>peegeldab tema elu </a:t>
            </a:r>
            <a:r>
              <a:rPr lang="et" sz="1900" b="1" dirty="0" smtClean="0"/>
              <a:t>nooruspõlvest</a:t>
            </a:r>
            <a:r>
              <a:rPr lang="et" sz="1900" b="1" dirty="0"/>
              <a:t>.</a:t>
            </a:r>
            <a:endParaRPr sz="1900" b="1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t" sz="1900" b="1" dirty="0"/>
              <a:t>Novelli üks peategelane, Daisy Buchanan, põhineb kirjaniku esimesel ja eluaegsel armastusel, Ginerva King-il </a:t>
            </a:r>
            <a:endParaRPr sz="1900" b="1" dirty="0"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6025" y="1912300"/>
            <a:ext cx="2268724" cy="2851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311700" y="374775"/>
            <a:ext cx="8520600" cy="41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t" sz="1900" b="1" dirty="0"/>
              <a:t>“Suur Gatsby” sai </a:t>
            </a:r>
            <a:r>
              <a:rPr lang="et" sz="1900" b="1" dirty="0" smtClean="0"/>
              <a:t>taas kord </a:t>
            </a:r>
            <a:r>
              <a:rPr lang="et" sz="1900" b="1" dirty="0"/>
              <a:t>suurt tähelepanu peale 2013. aastal kinoekraanidele jõudnud adaptatsiooni.</a:t>
            </a:r>
            <a:endParaRPr sz="1900" b="1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t" sz="1900" b="1" dirty="0"/>
              <a:t>Peaosades Leonardo Dicaprio, Tobey Maguire ja Carey Mulligan</a:t>
            </a:r>
            <a:endParaRPr sz="1900" b="1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t" sz="1900" b="1" dirty="0"/>
              <a:t>Film võitis 2 Oscarit (Parim kostüüm ja parim porduktsiooni disain)</a:t>
            </a:r>
            <a:endParaRPr sz="1900" b="1"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1175" y="2141496"/>
            <a:ext cx="4141650" cy="276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Kasutatud allikad</a:t>
            </a:r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t" u="sng">
                <a:solidFill>
                  <a:schemeClr val="hlink"/>
                </a:solidFill>
                <a:hlinkClick r:id="rId3"/>
              </a:rPr>
              <a:t>https://pilgrim.ee/autorid/scott-fitzgerald.html</a:t>
            </a:r>
            <a:r>
              <a:rPr lang="et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t" u="sng">
                <a:solidFill>
                  <a:schemeClr val="hlink"/>
                </a:solidFill>
                <a:hlinkClick r:id="rId4"/>
              </a:rPr>
              <a:t>https://et.wikipedia.org/wiki/Francis_Scott_Key_Fitzgerald</a:t>
            </a:r>
            <a:r>
              <a:rPr lang="et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t" u="sng">
                <a:solidFill>
                  <a:schemeClr val="hlink"/>
                </a:solidFill>
                <a:hlinkClick r:id="rId5"/>
              </a:rPr>
              <a:t>https://fscottfitzgeraldsociety.org/about-us-2/biography/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t" u="sng">
                <a:solidFill>
                  <a:schemeClr val="hlink"/>
                </a:solidFill>
                <a:hlinkClick r:id="rId6"/>
              </a:rPr>
              <a:t>https://www.vanajahea.ee/autor/francis-scott-fitzgerald/</a:t>
            </a:r>
            <a:r>
              <a:rPr lang="et"/>
              <a:t> 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311700" y="310150"/>
            <a:ext cx="85206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6000"/>
              <a:t>Tänan kuulamast!</a:t>
            </a:r>
            <a:endParaRPr sz="6000"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425" y="1444675"/>
            <a:ext cx="5660008" cy="318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Francis Scott Key Fitzgerald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7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4326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t" sz="2124" b="1">
                <a:solidFill>
                  <a:srgbClr val="000000"/>
                </a:solidFill>
              </a:rPr>
              <a:t>Ameerika Ühendriikide kirjanik</a:t>
            </a:r>
            <a:endParaRPr sz="2124" b="1">
              <a:solidFill>
                <a:srgbClr val="000000"/>
              </a:solidFill>
            </a:endParaRPr>
          </a:p>
          <a:p>
            <a:pPr marL="457200" lvl="0" indent="-34326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t" sz="2124" b="1">
                <a:solidFill>
                  <a:srgbClr val="000000"/>
                </a:solidFill>
              </a:rPr>
              <a:t>Sündis Minnesotas </a:t>
            </a:r>
            <a:r>
              <a:rPr lang="et" sz="2124" b="1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24. september</a:t>
            </a:r>
            <a:r>
              <a:rPr lang="et" sz="2124" b="1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t" sz="2124" b="1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1896</a:t>
            </a:r>
            <a:r>
              <a:rPr lang="et" sz="2124" b="1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endParaRPr sz="2124" b="1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4326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t" sz="2124" b="1">
                <a:solidFill>
                  <a:srgbClr val="000000"/>
                </a:solidFill>
                <a:highlight>
                  <a:srgbClr val="FFFFFF"/>
                </a:highlight>
              </a:rPr>
              <a:t>Suri </a:t>
            </a:r>
            <a:r>
              <a:rPr lang="et" sz="2124" b="1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21. detsember</a:t>
            </a:r>
            <a:r>
              <a:rPr lang="et" sz="2124" b="1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t" sz="2124" b="1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1940</a:t>
            </a:r>
            <a:r>
              <a:rPr lang="et" sz="2124" b="1">
                <a:solidFill>
                  <a:srgbClr val="000000"/>
                </a:solidFill>
              </a:rPr>
              <a:t> südamerabandusse </a:t>
            </a:r>
            <a:endParaRPr sz="2124" b="1">
              <a:solidFill>
                <a:srgbClr val="000000"/>
              </a:solidFill>
            </a:endParaRPr>
          </a:p>
          <a:p>
            <a:pPr marL="457200" lvl="0" indent="-34326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t" sz="2124" b="1">
                <a:solidFill>
                  <a:srgbClr val="000000"/>
                </a:solidFill>
              </a:rPr>
              <a:t>Probleeme alkoholiga</a:t>
            </a:r>
            <a:endParaRPr sz="2124" b="1">
              <a:solidFill>
                <a:srgbClr val="000000"/>
              </a:solidFill>
            </a:endParaRPr>
          </a:p>
          <a:p>
            <a:pPr marL="457200" lvl="0" indent="-34326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t" sz="2124" b="1">
                <a:solidFill>
                  <a:srgbClr val="000000"/>
                </a:solidFill>
              </a:rPr>
              <a:t>Abikaasa Zelda Fitzgerald, suri närvivapustusse</a:t>
            </a:r>
            <a:endParaRPr sz="2124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8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14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Tema esimene kirjanduslik katsetus avaldati kooli ajalehes, kui ta oli 13-aastane.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6350" y="206772"/>
            <a:ext cx="2708425" cy="367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234150" y="6589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t" sz="2000" b="1"/>
              <a:t>1918. aastal liitus Fitzgerald Ühendriikide armeega</a:t>
            </a: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t" sz="2000" b="1"/>
              <a:t>Teenistuses viibides kohtus ta Zelda Sayre-ga</a:t>
            </a: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t" sz="2000" b="1"/>
              <a:t>Zelda ja Francis abiellusid 1920. aastal</a:t>
            </a:r>
            <a:endParaRPr sz="2000" b="1"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6725" y="2137250"/>
            <a:ext cx="4885024" cy="274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“Teisel pool paradiisi”</a:t>
            </a: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t" sz="2000" b="1" dirty="0"/>
              <a:t>F. Scott Fitzgerladi esimene </a:t>
            </a:r>
            <a:r>
              <a:rPr lang="et" sz="2000" b="1" dirty="0" smtClean="0"/>
              <a:t>romaan.</a:t>
            </a:r>
            <a:endParaRPr sz="2000" b="1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t" sz="2000" b="1" dirty="0"/>
              <a:t>Raamat oli kultuurne hitt ja seda saatis koheselt edu.</a:t>
            </a:r>
            <a:endParaRPr sz="2000" b="1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t" sz="2000" b="1" dirty="0"/>
              <a:t>“Teisel pool paradiisi” kindlustas tema reputatsiooni tähtsaimate oma aja kirjanike hulgas</a:t>
            </a:r>
            <a:endParaRPr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Euroopa aastad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t" sz="2000" b="1" dirty="0"/>
              <a:t>1924. aastal kolis Fitzgerald koos perega Euroopasse</a:t>
            </a:r>
            <a:endParaRPr sz="2000" b="1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t" sz="2000" b="1" dirty="0"/>
              <a:t>Euroopas jätkas ta oma kolmanda </a:t>
            </a:r>
            <a:r>
              <a:rPr lang="et" sz="2000" b="1" dirty="0" smtClean="0"/>
              <a:t>romaani </a:t>
            </a:r>
            <a:r>
              <a:rPr lang="et" sz="2000" b="1" dirty="0"/>
              <a:t>kirjutamist, mille kirjutamisega alustas ta 1923. aastal ja mis valmis 1925. aastal</a:t>
            </a:r>
            <a:endParaRPr sz="2000" b="1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t" sz="2000" b="1" dirty="0"/>
              <a:t>Selleks teoseks oli “ The Great Gatsby”, ehk “ Suur Gatsby”</a:t>
            </a:r>
            <a:endParaRPr sz="2000" b="1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t" sz="2000" b="1" dirty="0"/>
              <a:t>1924. aastal Francise töö aeglustus abielukriisi tagajärjel.</a:t>
            </a:r>
            <a:endParaRPr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260000" y="-1106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311700" y="310150"/>
            <a:ext cx="8520600" cy="30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t" sz="2000" b="1"/>
              <a:t>Prantsusmaal elades sai Fitzgerald sõbraks paljude tuntud kirjanikega, kelle seas olid Gertrude Stein, James Joyce ja poeet Ezra Pound.</a:t>
            </a: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t" sz="2000" b="1"/>
              <a:t>Kõige lähedasemaks sõbraks sai Fitzgerald sel perioodil  Ernest Hemingwayga</a:t>
            </a:r>
            <a:endParaRPr sz="2000" b="1"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4869" y="1844800"/>
            <a:ext cx="4783306" cy="305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dirty="0" smtClean="0"/>
              <a:t>Looming</a:t>
            </a:r>
            <a:endParaRPr dirty="0"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1D2125"/>
              </a:buClr>
              <a:buSzPts val="2200"/>
              <a:buFont typeface="Open Sans SemiBold"/>
              <a:buChar char="●"/>
            </a:pPr>
            <a:r>
              <a:rPr lang="et" sz="2200" dirty="0">
                <a:solidFill>
                  <a:srgbClr val="1D212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Jazzi-ajastu kroonik</a:t>
            </a:r>
            <a:endParaRPr sz="2200" dirty="0">
              <a:solidFill>
                <a:srgbClr val="1D212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 SemiBold"/>
              <a:buChar char="●"/>
            </a:pPr>
            <a:r>
              <a:rPr lang="et" sz="2200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Kirjutanud nii novelle,</a:t>
            </a:r>
            <a:r>
              <a:rPr lang="et" sz="2200" dirty="0">
                <a:solidFill>
                  <a:srgbClr val="000000"/>
                </a:solidFill>
                <a:uFill>
                  <a:noFill/>
                </a:uFill>
                <a:latin typeface="Open Sans SemiBold"/>
                <a:ea typeface="Open Sans SemiBold"/>
                <a:cs typeface="Open Sans SemiBold"/>
                <a:sym typeface="Open Sans Semi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romaane</a:t>
            </a:r>
            <a:r>
              <a:rPr lang="et" sz="2200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ja ka palju </a:t>
            </a:r>
            <a:r>
              <a:rPr lang="et" sz="2200" dirty="0">
                <a:solidFill>
                  <a:srgbClr val="000000"/>
                </a:solidFill>
                <a:uFill>
                  <a:noFill/>
                </a:uFill>
                <a:latin typeface="Open Sans SemiBold"/>
                <a:ea typeface="Open Sans SemiBold"/>
                <a:cs typeface="Open Sans SemiBold"/>
                <a:sym typeface="Open Sans SemiBol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lühijutte</a:t>
            </a:r>
            <a:r>
              <a:rPr lang="et" sz="2200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(150)</a:t>
            </a:r>
            <a:endParaRPr sz="2200" dirty="0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457200" marR="38100" lvl="0" indent="-3683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 SemiBold"/>
              <a:buChar char="●"/>
            </a:pPr>
            <a:r>
              <a:rPr lang="et" sz="2200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Põhiteemad</a:t>
            </a:r>
            <a:endParaRPr sz="2200" dirty="0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914400" marR="38100" lvl="1" indent="-3683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 SemiBold"/>
              <a:buChar char="○"/>
            </a:pPr>
            <a:r>
              <a:rPr lang="et" sz="2200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ambitsioonid ja kaotus, distsipliin vs eneseimetlus, armastus ja romantika ning raha ja klass. </a:t>
            </a:r>
            <a:endParaRPr sz="2200" dirty="0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457200" marR="38100" lvl="0" indent="-3683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 SemiBold"/>
              <a:buChar char="●"/>
            </a:pPr>
            <a:r>
              <a:rPr lang="et" sz="2200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Teosed äratuntavad oma eripärase proosastiili poolest.</a:t>
            </a:r>
            <a:endParaRPr sz="2200" dirty="0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Teosed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800"/>
              <a:buFont typeface="Arial"/>
              <a:buChar char="●"/>
            </a:pPr>
            <a:r>
              <a:rPr lang="et" b="1" dirty="0">
                <a:solidFill>
                  <a:srgbClr val="2125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Esimene  </a:t>
            </a:r>
            <a:r>
              <a:rPr lang="et" b="1" dirty="0" smtClean="0">
                <a:solidFill>
                  <a:srgbClr val="2125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romaan </a:t>
            </a:r>
            <a:r>
              <a:rPr lang="et" b="1" dirty="0">
                <a:solidFill>
                  <a:srgbClr val="2125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„Teisel pool paradiisi” (1920)</a:t>
            </a:r>
            <a:endParaRPr b="1" dirty="0">
              <a:solidFill>
                <a:srgbClr val="21252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t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,,Ilus ja neetu'' (1922)</a:t>
            </a:r>
            <a:endParaRPr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800"/>
              <a:buFont typeface="Arial"/>
              <a:buChar char="●"/>
            </a:pPr>
            <a:r>
              <a:rPr lang="et" b="1" dirty="0">
                <a:solidFill>
                  <a:srgbClr val="2125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,,Suur Gatsby’’ (1925) </a:t>
            </a:r>
            <a:endParaRPr b="1" i="1" dirty="0">
              <a:solidFill>
                <a:srgbClr val="21252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800"/>
              <a:buFont typeface="Arial"/>
              <a:buChar char="●"/>
            </a:pPr>
            <a:r>
              <a:rPr lang="et" b="1" dirty="0">
                <a:solidFill>
                  <a:srgbClr val="2125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,,</a:t>
            </a:r>
            <a:r>
              <a:rPr lang="et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Sume on öö</a:t>
            </a:r>
            <a:r>
              <a:rPr lang="et" b="1" dirty="0">
                <a:solidFill>
                  <a:srgbClr val="2125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’’ </a:t>
            </a:r>
            <a:r>
              <a:rPr lang="et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(1934)</a:t>
            </a:r>
            <a:endParaRPr sz="1700" b="1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6928" y="580275"/>
            <a:ext cx="2586800" cy="36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“The Great Gatsby”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t" sz="2100" b="1"/>
              <a:t>Vaieldamatult kõige tuntum Fitzgeraldi teos.</a:t>
            </a:r>
            <a:endParaRPr sz="2100" b="1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t" sz="2100" b="1"/>
              <a:t>Vaatamata positiivsetele arvustustele müüdi novelli avaldamisaastal kõigest 23 000 koopiat.</a:t>
            </a:r>
            <a:endParaRPr sz="2100" b="1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t" sz="2100" b="1"/>
              <a:t>Uue hingamise sai raamat sisse teise maailma sõja ajal.</a:t>
            </a:r>
            <a:endParaRPr sz="2100" b="1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t" sz="2100" b="1"/>
              <a:t>Alates sellest ajast loeti “The Great Gatsby” üheks väga oluliseks osaks Ameerika ühendriikide populaarkultuuris</a:t>
            </a:r>
            <a:endParaRPr sz="21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459</Words>
  <Application>Microsoft Office PowerPoint</Application>
  <PresentationFormat>Ekraaniseanss (16:9)</PresentationFormat>
  <Paragraphs>66</Paragraphs>
  <Slides>13</Slides>
  <Notes>13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13</vt:i4>
      </vt:variant>
    </vt:vector>
  </HeadingPairs>
  <TitlesOfParts>
    <vt:vector size="19" baseType="lpstr">
      <vt:lpstr>Open Sans SemiBold</vt:lpstr>
      <vt:lpstr>Open Sans Medium</vt:lpstr>
      <vt:lpstr>PT Sans Narrow</vt:lpstr>
      <vt:lpstr>Open Sans</vt:lpstr>
      <vt:lpstr>Arial</vt:lpstr>
      <vt:lpstr>Tropic</vt:lpstr>
      <vt:lpstr>F. Scott Fitzgerald</vt:lpstr>
      <vt:lpstr>Francis Scott Key Fitzgerald</vt:lpstr>
      <vt:lpstr> </vt:lpstr>
      <vt:lpstr>“Teisel pool paradiisi”</vt:lpstr>
      <vt:lpstr>Euroopa aastad</vt:lpstr>
      <vt:lpstr> </vt:lpstr>
      <vt:lpstr>Looming</vt:lpstr>
      <vt:lpstr>Teosed</vt:lpstr>
      <vt:lpstr>“The Great Gatsby”</vt:lpstr>
      <vt:lpstr> </vt:lpstr>
      <vt:lpstr> </vt:lpstr>
      <vt:lpstr>Kasutatud allikad</vt:lpstr>
      <vt:lpstr>Tänan kuulamast!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F. Scott Fitzgerald</dc:title>
  <cp:lastModifiedBy>Jane Suvi</cp:lastModifiedBy>
  <cp:revision>2</cp:revision>
  <dcterms:modified xsi:type="dcterms:W3CDTF">2023-03-17T06:38:13Z</dcterms:modified>
</cp:coreProperties>
</file>