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60" r:id="rId4"/>
    <p:sldId id="261" r:id="rId5"/>
    <p:sldId id="262" r:id="rId6"/>
    <p:sldId id="263"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t-EE"/>
              <a:t>Klõpsake juhteksemplari pealkirja laadi redigeerimiseks</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juhteksemplari alapealkirja laadi redigeerimiseks</a:t>
            </a:r>
            <a:endParaRPr lang="en-US" dirty="0"/>
          </a:p>
        </p:txBody>
      </p:sp>
      <p:sp>
        <p:nvSpPr>
          <p:cNvPr id="4" name="Date Placeholder 3"/>
          <p:cNvSpPr>
            <a:spLocks noGrp="1"/>
          </p:cNvSpPr>
          <p:nvPr>
            <p:ph type="dt" sz="half" idx="10"/>
          </p:nvPr>
        </p:nvSpPr>
        <p:spPr/>
        <p:txBody>
          <a:bodyPr/>
          <a:lstStyle/>
          <a:p>
            <a:fld id="{1033F001-6781-496C-8643-E52A593242F6}" type="datetimeFigureOut">
              <a:rPr lang="et-EE" smtClean="0"/>
              <a:t>05.10.2024</a:t>
            </a:fld>
            <a:endParaRPr lang="et-EE"/>
          </a:p>
        </p:txBody>
      </p:sp>
      <p:sp>
        <p:nvSpPr>
          <p:cNvPr id="5" name="Footer Placeholder 4"/>
          <p:cNvSpPr>
            <a:spLocks noGrp="1"/>
          </p:cNvSpPr>
          <p:nvPr>
            <p:ph type="ftr" sz="quarter" idx="11"/>
          </p:nvPr>
        </p:nvSpPr>
        <p:spPr>
          <a:xfrm>
            <a:off x="2416500" y="329307"/>
            <a:ext cx="4973915" cy="309201"/>
          </a:xfrm>
        </p:spPr>
        <p:txBody>
          <a:bodyPr/>
          <a:lstStyle/>
          <a:p>
            <a:endParaRPr lang="et-EE"/>
          </a:p>
        </p:txBody>
      </p:sp>
      <p:sp>
        <p:nvSpPr>
          <p:cNvPr id="6" name="Slide Number Placeholder 5"/>
          <p:cNvSpPr>
            <a:spLocks noGrp="1"/>
          </p:cNvSpPr>
          <p:nvPr>
            <p:ph type="sldNum" sz="quarter" idx="12"/>
          </p:nvPr>
        </p:nvSpPr>
        <p:spPr>
          <a:xfrm>
            <a:off x="1437664" y="798973"/>
            <a:ext cx="811019" cy="503578"/>
          </a:xfrm>
        </p:spPr>
        <p:txBody>
          <a:bodyPr/>
          <a:lstStyle/>
          <a:p>
            <a:fld id="{C539170E-E9D9-456C-937D-7A268FD569A0}" type="slidenum">
              <a:rPr lang="et-EE" smtClean="0"/>
              <a:t>‹#›</a:t>
            </a:fld>
            <a:endParaRPr lang="et-EE"/>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07566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1033F001-6781-496C-8643-E52A593242F6}"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C539170E-E9D9-456C-937D-7A268FD569A0}" type="slidenum">
              <a:rPr lang="et-EE" smtClean="0"/>
              <a:t>‹#›</a:t>
            </a:fld>
            <a:endParaRPr lang="et-EE"/>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38020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1033F001-6781-496C-8643-E52A593242F6}"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C539170E-E9D9-456C-937D-7A268FD569A0}" type="slidenum">
              <a:rPr lang="et-EE" smtClean="0"/>
              <a:t>‹#›</a:t>
            </a:fld>
            <a:endParaRPr lang="et-EE"/>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09466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idx="1"/>
          </p:nvPr>
        </p:nvSpPr>
        <p:spPr/>
        <p:txBody>
          <a:bodyPr ancho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1033F001-6781-496C-8643-E52A593242F6}"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C539170E-E9D9-456C-937D-7A268FD569A0}" type="slidenum">
              <a:rPr lang="et-EE" smtClean="0"/>
              <a:t>‹#›</a:t>
            </a:fld>
            <a:endParaRPr lang="et-EE"/>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0587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1033F001-6781-496C-8643-E52A593242F6}"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C539170E-E9D9-456C-937D-7A268FD569A0}" type="slidenum">
              <a:rPr lang="et-EE" smtClean="0"/>
              <a:t>‹#›</a:t>
            </a:fld>
            <a:endParaRPr lang="et-EE"/>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85906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t-EE"/>
              <a:t>Klõpsake juhteksemplari pealkirja laadi redigeerimiseks</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1033F001-6781-496C-8643-E52A593242F6}" type="datetimeFigureOut">
              <a:rPr lang="et-EE" smtClean="0"/>
              <a:t>05.10.2024</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C539170E-E9D9-456C-937D-7A268FD569A0}" type="slidenum">
              <a:rPr lang="et-EE" smtClean="0"/>
              <a:t>‹#›</a:t>
            </a:fld>
            <a:endParaRPr lang="et-EE"/>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50949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Content Placeholder 3"/>
          <p:cNvSpPr>
            <a:spLocks noGrp="1"/>
          </p:cNvSpPr>
          <p:nvPr>
            <p:ph sz="half" idx="2"/>
          </p:nvPr>
        </p:nvSpPr>
        <p:spPr>
          <a:xfrm>
            <a:off x="1447191" y="2824269"/>
            <a:ext cx="4645152" cy="2644457"/>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Content Placeholder 5"/>
          <p:cNvSpPr>
            <a:spLocks noGrp="1"/>
          </p:cNvSpPr>
          <p:nvPr>
            <p:ph sz="quarter" idx="4"/>
          </p:nvPr>
        </p:nvSpPr>
        <p:spPr>
          <a:xfrm>
            <a:off x="6412362" y="2821491"/>
            <a:ext cx="4645152" cy="2637371"/>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1033F001-6781-496C-8643-E52A593242F6}" type="datetimeFigureOut">
              <a:rPr lang="et-EE" smtClean="0"/>
              <a:t>05.10.2024</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C539170E-E9D9-456C-937D-7A268FD569A0}" type="slidenum">
              <a:rPr lang="et-EE" smtClean="0"/>
              <a:t>‹#›</a:t>
            </a:fld>
            <a:endParaRPr lang="et-EE"/>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84599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Date Placeholder 2"/>
          <p:cNvSpPr>
            <a:spLocks noGrp="1"/>
          </p:cNvSpPr>
          <p:nvPr>
            <p:ph type="dt" sz="half" idx="10"/>
          </p:nvPr>
        </p:nvSpPr>
        <p:spPr/>
        <p:txBody>
          <a:bodyPr/>
          <a:lstStyle/>
          <a:p>
            <a:fld id="{1033F001-6781-496C-8643-E52A593242F6}" type="datetimeFigureOut">
              <a:rPr lang="et-EE" smtClean="0"/>
              <a:t>05.10.2024</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C539170E-E9D9-456C-937D-7A268FD569A0}" type="slidenum">
              <a:rPr lang="et-EE" smtClean="0"/>
              <a:t>‹#›</a:t>
            </a:fld>
            <a:endParaRPr lang="et-EE"/>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6237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33F001-6781-496C-8643-E52A593242F6}" type="datetimeFigureOut">
              <a:rPr lang="et-EE" smtClean="0"/>
              <a:t>05.10.2024</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C539170E-E9D9-456C-937D-7A268FD569A0}" type="slidenum">
              <a:rPr lang="et-EE" smtClean="0"/>
              <a:t>‹#›</a:t>
            </a:fld>
            <a:endParaRPr lang="et-EE"/>
          </a:p>
        </p:txBody>
      </p:sp>
    </p:spTree>
    <p:extLst>
      <p:ext uri="{BB962C8B-B14F-4D97-AF65-F5344CB8AC3E}">
        <p14:creationId xmlns:p14="http://schemas.microsoft.com/office/powerpoint/2010/main" val="1757092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t-EE"/>
              <a:t>Klõpsake juhteksemplari pealkirja laadi redigeerimiseks</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1033F001-6781-496C-8643-E52A593242F6}" type="datetimeFigureOut">
              <a:rPr lang="et-EE" smtClean="0"/>
              <a:t>05.10.2024</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C539170E-E9D9-456C-937D-7A268FD569A0}" type="slidenum">
              <a:rPr lang="et-EE" smtClean="0"/>
              <a:t>‹#›</a:t>
            </a:fld>
            <a:endParaRPr lang="et-EE"/>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7135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t-EE"/>
              <a:t>Klõpsake juhteksemplari pealkirja laadi redigeerimiseks</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t-EE"/>
              <a:t>Pildi lisamiseks klõpsake ikooni</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033F001-6781-496C-8643-E52A593242F6}" type="datetimeFigureOut">
              <a:rPr lang="et-EE" smtClean="0"/>
              <a:t>05.10.2024</a:t>
            </a:fld>
            <a:endParaRPr lang="et-EE"/>
          </a:p>
        </p:txBody>
      </p:sp>
      <p:sp>
        <p:nvSpPr>
          <p:cNvPr id="6" name="Footer Placeholder 5"/>
          <p:cNvSpPr>
            <a:spLocks noGrp="1"/>
          </p:cNvSpPr>
          <p:nvPr>
            <p:ph type="ftr" sz="quarter" idx="11"/>
          </p:nvPr>
        </p:nvSpPr>
        <p:spPr>
          <a:xfrm>
            <a:off x="1447382" y="318640"/>
            <a:ext cx="5541004" cy="320931"/>
          </a:xfrm>
        </p:spPr>
        <p:txBody>
          <a:bodyPr/>
          <a:lstStyle/>
          <a:p>
            <a:endParaRPr lang="et-EE"/>
          </a:p>
        </p:txBody>
      </p:sp>
      <p:sp>
        <p:nvSpPr>
          <p:cNvPr id="7" name="Slide Number Placeholder 6"/>
          <p:cNvSpPr>
            <a:spLocks noGrp="1"/>
          </p:cNvSpPr>
          <p:nvPr>
            <p:ph type="sldNum" sz="quarter" idx="12"/>
          </p:nvPr>
        </p:nvSpPr>
        <p:spPr/>
        <p:txBody>
          <a:bodyPr/>
          <a:lstStyle/>
          <a:p>
            <a:fld id="{C539170E-E9D9-456C-937D-7A268FD569A0}" type="slidenum">
              <a:rPr lang="et-EE" smtClean="0"/>
              <a:t>‹#›</a:t>
            </a:fld>
            <a:endParaRPr lang="et-EE"/>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6544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033F001-6781-496C-8643-E52A593242F6}" type="datetimeFigureOut">
              <a:rPr lang="et-EE" smtClean="0"/>
              <a:t>05.10.2024</a:t>
            </a:fld>
            <a:endParaRPr lang="et-EE"/>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539170E-E9D9-456C-937D-7A268FD569A0}" type="slidenum">
              <a:rPr lang="et-EE" smtClean="0"/>
              <a:t>‹#›</a:t>
            </a:fld>
            <a:endParaRPr lang="et-EE"/>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4905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Ag7PftsZU7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Wq5N8H5_-l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96D7F6C7-E0FB-ABAD-0E06-0E513C173C7A}"/>
              </a:ext>
            </a:extLst>
          </p:cNvPr>
          <p:cNvSpPr>
            <a:spLocks noGrp="1"/>
          </p:cNvSpPr>
          <p:nvPr>
            <p:ph type="ctrTitle"/>
          </p:nvPr>
        </p:nvSpPr>
        <p:spPr/>
        <p:txBody>
          <a:bodyPr/>
          <a:lstStyle/>
          <a:p>
            <a:r>
              <a:rPr lang="et-EE" dirty="0"/>
              <a:t>Ajaplaneerimine</a:t>
            </a:r>
          </a:p>
        </p:txBody>
      </p:sp>
      <p:sp>
        <p:nvSpPr>
          <p:cNvPr id="3" name="Alapealkiri 2">
            <a:extLst>
              <a:ext uri="{FF2B5EF4-FFF2-40B4-BE49-F238E27FC236}">
                <a16:creationId xmlns:a16="http://schemas.microsoft.com/office/drawing/2014/main" id="{FFA75A94-E665-C90D-A521-285FF8E7330D}"/>
              </a:ext>
            </a:extLst>
          </p:cNvPr>
          <p:cNvSpPr>
            <a:spLocks noGrp="1"/>
          </p:cNvSpPr>
          <p:nvPr>
            <p:ph type="subTitle" idx="1"/>
          </p:nvPr>
        </p:nvSpPr>
        <p:spPr/>
        <p:txBody>
          <a:bodyPr/>
          <a:lstStyle/>
          <a:p>
            <a:r>
              <a:rPr lang="et-EE" dirty="0"/>
              <a:t>Autor: Sixten Hinnov</a:t>
            </a:r>
          </a:p>
        </p:txBody>
      </p:sp>
    </p:spTree>
    <p:extLst>
      <p:ext uri="{BB962C8B-B14F-4D97-AF65-F5344CB8AC3E}">
        <p14:creationId xmlns:p14="http://schemas.microsoft.com/office/powerpoint/2010/main" val="748197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560BB37D-3074-AB8C-D272-59B45FF4DD61}"/>
              </a:ext>
            </a:extLst>
          </p:cNvPr>
          <p:cNvSpPr>
            <a:spLocks noGrp="1"/>
          </p:cNvSpPr>
          <p:nvPr>
            <p:ph type="title"/>
          </p:nvPr>
        </p:nvSpPr>
        <p:spPr/>
        <p:txBody>
          <a:bodyPr/>
          <a:lstStyle/>
          <a:p>
            <a:r>
              <a:rPr lang="et-EE" dirty="0"/>
              <a:t>Kas selline on tõhus ajaplaneerimine või mitte?</a:t>
            </a:r>
          </a:p>
        </p:txBody>
      </p:sp>
      <p:sp>
        <p:nvSpPr>
          <p:cNvPr id="3" name="Sisu kohatäide 2">
            <a:extLst>
              <a:ext uri="{FF2B5EF4-FFF2-40B4-BE49-F238E27FC236}">
                <a16:creationId xmlns:a16="http://schemas.microsoft.com/office/drawing/2014/main" id="{C21E7203-E2E0-2247-D66A-E9E06A706AD8}"/>
              </a:ext>
            </a:extLst>
          </p:cNvPr>
          <p:cNvSpPr>
            <a:spLocks noGrp="1"/>
          </p:cNvSpPr>
          <p:nvPr>
            <p:ph idx="1"/>
          </p:nvPr>
        </p:nvSpPr>
        <p:spPr/>
        <p:txBody>
          <a:bodyPr/>
          <a:lstStyle/>
          <a:p>
            <a:r>
              <a:rPr lang="et-EE" dirty="0">
                <a:hlinkClick r:id="rId2"/>
              </a:rPr>
              <a:t>VIDEO</a:t>
            </a:r>
            <a:endParaRPr lang="et-EE" dirty="0"/>
          </a:p>
          <a:p>
            <a:r>
              <a:rPr lang="et-EE" sz="1800" dirty="0">
                <a:solidFill>
                  <a:srgbClr val="000000"/>
                </a:solidFill>
                <a:latin typeface="Times New Roman" panose="02020603050405020304" pitchFamily="18" charset="0"/>
              </a:rPr>
              <a:t>K</a:t>
            </a:r>
            <a:r>
              <a:rPr lang="et-EE" sz="1800" b="0" i="0" u="none" strike="noStrike" dirty="0">
                <a:solidFill>
                  <a:srgbClr val="000000"/>
                </a:solidFill>
                <a:effectLst/>
                <a:latin typeface="Times New Roman" panose="02020603050405020304" pitchFamily="18" charset="0"/>
              </a:rPr>
              <a:t>as selline ajaplaneerimine on tõhus? </a:t>
            </a:r>
          </a:p>
          <a:p>
            <a:r>
              <a:rPr lang="et-EE" sz="1800" b="0" i="0" u="none" strike="noStrike" dirty="0">
                <a:solidFill>
                  <a:srgbClr val="000000"/>
                </a:solidFill>
                <a:effectLst/>
                <a:latin typeface="Times New Roman" panose="02020603050405020304" pitchFamily="18" charset="0"/>
              </a:rPr>
              <a:t>Mis olid </a:t>
            </a:r>
            <a:r>
              <a:rPr lang="et-EE" sz="1800" b="0" i="0" u="none" strike="noStrike" dirty="0" err="1">
                <a:solidFill>
                  <a:srgbClr val="000000"/>
                </a:solidFill>
                <a:effectLst/>
                <a:latin typeface="Times New Roman" panose="02020603050405020304" pitchFamily="18" charset="0"/>
              </a:rPr>
              <a:t>kõrvaltegevused</a:t>
            </a:r>
            <a:r>
              <a:rPr lang="et-EE" sz="1800" b="0" i="0" u="none" strike="noStrike" dirty="0">
                <a:solidFill>
                  <a:srgbClr val="000000"/>
                </a:solidFill>
                <a:effectLst/>
                <a:latin typeface="Times New Roman" panose="02020603050405020304" pitchFamily="18" charset="0"/>
              </a:rPr>
              <a:t>, mis segasid aega õigesti kasutamast? </a:t>
            </a:r>
          </a:p>
          <a:p>
            <a:r>
              <a:rPr lang="et-EE" sz="1800" b="0" i="0" u="none" strike="noStrike" dirty="0">
                <a:solidFill>
                  <a:srgbClr val="000000"/>
                </a:solidFill>
                <a:effectLst/>
                <a:latin typeface="Times New Roman" panose="02020603050405020304" pitchFamily="18" charset="0"/>
              </a:rPr>
              <a:t>Mis oleks sellises olukorras aidanud aega planeerida?</a:t>
            </a:r>
          </a:p>
          <a:p>
            <a:r>
              <a:rPr lang="et-EE" sz="1800" dirty="0">
                <a:solidFill>
                  <a:srgbClr val="000000"/>
                </a:solidFill>
                <a:latin typeface="Times New Roman" panose="02020603050405020304" pitchFamily="18" charset="0"/>
              </a:rPr>
              <a:t>M</a:t>
            </a:r>
            <a:r>
              <a:rPr lang="et-EE" sz="1800" b="0" i="0" u="none" strike="noStrike" dirty="0">
                <a:solidFill>
                  <a:srgbClr val="000000"/>
                </a:solidFill>
                <a:effectLst/>
                <a:latin typeface="Times New Roman" panose="02020603050405020304" pitchFamily="18" charset="0"/>
              </a:rPr>
              <a:t>illised on Teie </a:t>
            </a:r>
            <a:r>
              <a:rPr lang="et-EE" sz="1800" b="0" i="0" u="none" strike="noStrike" dirty="0" err="1">
                <a:solidFill>
                  <a:srgbClr val="000000"/>
                </a:solidFill>
                <a:effectLst/>
                <a:latin typeface="Times New Roman" panose="02020603050405020304" pitchFamily="18" charset="0"/>
              </a:rPr>
              <a:t>kõrvaltegevused</a:t>
            </a:r>
            <a:r>
              <a:rPr lang="et-EE" sz="1800" b="0" i="0" u="none" strike="noStrike" dirty="0">
                <a:solidFill>
                  <a:srgbClr val="000000"/>
                </a:solidFill>
                <a:effectLst/>
                <a:latin typeface="Times New Roman" panose="02020603050405020304" pitchFamily="18" charset="0"/>
              </a:rPr>
              <a:t>, mis takistavad aja tõhusat kasutamist õppimisel?</a:t>
            </a:r>
            <a:endParaRPr lang="et-EE" dirty="0"/>
          </a:p>
        </p:txBody>
      </p:sp>
    </p:spTree>
    <p:extLst>
      <p:ext uri="{BB962C8B-B14F-4D97-AF65-F5344CB8AC3E}">
        <p14:creationId xmlns:p14="http://schemas.microsoft.com/office/powerpoint/2010/main" val="1605128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1FF6C05-432C-2DF7-EE0B-52E917289145}"/>
              </a:ext>
            </a:extLst>
          </p:cNvPr>
          <p:cNvSpPr>
            <a:spLocks noGrp="1"/>
          </p:cNvSpPr>
          <p:nvPr>
            <p:ph type="title"/>
          </p:nvPr>
        </p:nvSpPr>
        <p:spPr/>
        <p:txBody>
          <a:bodyPr/>
          <a:lstStyle/>
          <a:p>
            <a:r>
              <a:rPr lang="et-EE" dirty="0"/>
              <a:t>Soovitused tõhusaks </a:t>
            </a:r>
            <a:r>
              <a:rPr lang="et-EE" dirty="0" err="1"/>
              <a:t>ajaplaneerimisek</a:t>
            </a:r>
            <a:endParaRPr lang="et-EE" dirty="0"/>
          </a:p>
        </p:txBody>
      </p:sp>
      <p:sp>
        <p:nvSpPr>
          <p:cNvPr id="3" name="Sisu kohatäide 2">
            <a:extLst>
              <a:ext uri="{FF2B5EF4-FFF2-40B4-BE49-F238E27FC236}">
                <a16:creationId xmlns:a16="http://schemas.microsoft.com/office/drawing/2014/main" id="{DE8AD86C-2755-0795-E0AB-E6FAAFD902C4}"/>
              </a:ext>
            </a:extLst>
          </p:cNvPr>
          <p:cNvSpPr>
            <a:spLocks noGrp="1"/>
          </p:cNvSpPr>
          <p:nvPr>
            <p:ph idx="1"/>
          </p:nvPr>
        </p:nvSpPr>
        <p:spPr/>
        <p:txBody>
          <a:bodyPr/>
          <a:lstStyle/>
          <a:p>
            <a:r>
              <a:rPr lang="et-EE" dirty="0">
                <a:hlinkClick r:id="rId2"/>
              </a:rPr>
              <a:t>VIDEO</a:t>
            </a:r>
            <a:endParaRPr lang="et-EE" dirty="0"/>
          </a:p>
          <a:p>
            <a:r>
              <a:rPr lang="et-EE" dirty="0"/>
              <a:t>- Mis on Kaisa Linnamägi soovitused aja juhtimiseks?</a:t>
            </a:r>
          </a:p>
          <a:p>
            <a:r>
              <a:rPr lang="et-EE" dirty="0"/>
              <a:t>- Kas need aitaksid Teid?</a:t>
            </a:r>
          </a:p>
          <a:p>
            <a:endParaRPr lang="et-EE" dirty="0"/>
          </a:p>
        </p:txBody>
      </p:sp>
    </p:spTree>
    <p:extLst>
      <p:ext uri="{BB962C8B-B14F-4D97-AF65-F5344CB8AC3E}">
        <p14:creationId xmlns:p14="http://schemas.microsoft.com/office/powerpoint/2010/main" val="3999286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C8A3E0F-9D8B-89B0-ACBC-2F6702E78396}"/>
              </a:ext>
            </a:extLst>
          </p:cNvPr>
          <p:cNvSpPr>
            <a:spLocks noGrp="1"/>
          </p:cNvSpPr>
          <p:nvPr>
            <p:ph type="title"/>
          </p:nvPr>
        </p:nvSpPr>
        <p:spPr/>
        <p:txBody>
          <a:bodyPr>
            <a:normAutofit fontScale="90000"/>
          </a:bodyPr>
          <a:lstStyle/>
          <a:p>
            <a:pPr algn="ctr" rtl="0">
              <a:spcBef>
                <a:spcPts val="1400"/>
              </a:spcBef>
              <a:spcAft>
                <a:spcPts val="1000"/>
              </a:spcAft>
            </a:pPr>
            <a:r>
              <a:rPr lang="et-EE" sz="1800" b="1" u="none" strike="noStrike" dirty="0">
                <a:solidFill>
                  <a:srgbClr val="000000"/>
                </a:solidFill>
                <a:effectLst/>
                <a:latin typeface="Times New Roman" panose="02020603050405020304" pitchFamily="18" charset="0"/>
              </a:rPr>
              <a:t>Ajaplaneerimine </a:t>
            </a:r>
            <a:br>
              <a:rPr lang="et-EE" b="1" dirty="0">
                <a:effectLst/>
              </a:rPr>
            </a:br>
            <a:r>
              <a:rPr lang="et-EE" sz="1800" b="0" u="none" strike="noStrike" dirty="0">
                <a:solidFill>
                  <a:srgbClr val="000000"/>
                </a:solidFill>
                <a:effectLst/>
                <a:latin typeface="Times New Roman" panose="02020603050405020304" pitchFamily="18" charset="0"/>
              </a:rPr>
              <a:t>Õppimisel on aega planeerides hulk nippe, mis teevad ajakasutuse efektiivsemaks:</a:t>
            </a:r>
            <a:br>
              <a:rPr lang="et-EE" b="0" dirty="0">
                <a:effectLst/>
              </a:rPr>
            </a:br>
            <a:r>
              <a:rPr lang="et-EE" sz="1800" b="0" i="0" u="none" strike="noStrike" dirty="0">
                <a:solidFill>
                  <a:srgbClr val="000000"/>
                </a:solidFill>
                <a:effectLst/>
                <a:latin typeface="Times New Roman" panose="02020603050405020304" pitchFamily="18" charset="0"/>
              </a:rPr>
              <a:t>Punktidest 1-3 </a:t>
            </a:r>
            <a:r>
              <a:rPr lang="et-EE" sz="1800" b="0" i="0" u="none" strike="noStrike" dirty="0" err="1">
                <a:solidFill>
                  <a:srgbClr val="000000"/>
                </a:solidFill>
                <a:effectLst/>
                <a:latin typeface="Times New Roman" panose="02020603050405020304" pitchFamily="18" charset="0"/>
              </a:rPr>
              <a:t>teHKE</a:t>
            </a:r>
            <a:r>
              <a:rPr lang="et-EE" sz="1800" b="0" i="0" u="none" strike="noStrike" dirty="0">
                <a:solidFill>
                  <a:srgbClr val="000000"/>
                </a:solidFill>
                <a:effectLst/>
                <a:latin typeface="Times New Roman" panose="02020603050405020304" pitchFamily="18" charset="0"/>
              </a:rPr>
              <a:t> lehe peale </a:t>
            </a:r>
            <a:r>
              <a:rPr lang="et-EE" sz="1800" b="1" i="0" u="none" strike="noStrike" dirty="0">
                <a:solidFill>
                  <a:srgbClr val="000000"/>
                </a:solidFill>
                <a:effectLst/>
                <a:latin typeface="Times New Roman" panose="02020603050405020304" pitchFamily="18" charset="0"/>
              </a:rPr>
              <a:t>oma sõnadega ühe- või </a:t>
            </a:r>
            <a:r>
              <a:rPr lang="et-EE" sz="1800" b="1" i="0" u="none" strike="noStrike" dirty="0" err="1">
                <a:solidFill>
                  <a:srgbClr val="000000"/>
                </a:solidFill>
                <a:effectLst/>
                <a:latin typeface="Times New Roman" panose="02020603050405020304" pitchFamily="18" charset="0"/>
              </a:rPr>
              <a:t>kahelauseline</a:t>
            </a:r>
            <a:r>
              <a:rPr lang="et-EE" sz="1800" b="1" i="0" u="none" strike="noStrike" dirty="0">
                <a:solidFill>
                  <a:srgbClr val="000000"/>
                </a:solidFill>
                <a:effectLst/>
                <a:latin typeface="Times New Roman" panose="02020603050405020304" pitchFamily="18" charset="0"/>
              </a:rPr>
              <a:t> kokkuvõtte</a:t>
            </a:r>
            <a:r>
              <a:rPr lang="et-EE" sz="1800" b="0" i="0" u="none" strike="noStrike" dirty="0">
                <a:solidFill>
                  <a:srgbClr val="000000"/>
                </a:solidFill>
                <a:effectLst/>
                <a:latin typeface="Times New Roman" panose="02020603050405020304" pitchFamily="18" charset="0"/>
              </a:rPr>
              <a:t> </a:t>
            </a:r>
            <a:br>
              <a:rPr lang="et-EE" dirty="0"/>
            </a:br>
            <a:endParaRPr lang="et-EE" dirty="0"/>
          </a:p>
        </p:txBody>
      </p:sp>
      <p:sp>
        <p:nvSpPr>
          <p:cNvPr id="3" name="Sisu kohatäide 2">
            <a:extLst>
              <a:ext uri="{FF2B5EF4-FFF2-40B4-BE49-F238E27FC236}">
                <a16:creationId xmlns:a16="http://schemas.microsoft.com/office/drawing/2014/main" id="{B41D6490-5FE1-EA99-5B62-FE040EB3DFF4}"/>
              </a:ext>
            </a:extLst>
          </p:cNvPr>
          <p:cNvSpPr>
            <a:spLocks noGrp="1"/>
          </p:cNvSpPr>
          <p:nvPr>
            <p:ph idx="1"/>
          </p:nvPr>
        </p:nvSpPr>
        <p:spPr/>
        <p:txBody>
          <a:bodyPr>
            <a:normAutofit fontScale="92500" lnSpcReduction="10000"/>
          </a:bodyPr>
          <a:lstStyle/>
          <a:p>
            <a:pPr algn="just" rtl="0" fontAlgn="base">
              <a:spcBef>
                <a:spcPts val="300"/>
              </a:spcBef>
              <a:spcAft>
                <a:spcPts val="1000"/>
              </a:spcAft>
              <a:buFont typeface="+mj-lt"/>
              <a:buAutoNum type="arabicPeriod"/>
            </a:pPr>
            <a:r>
              <a:rPr lang="et-EE" sz="1800" b="0" u="none" strike="noStrike" dirty="0">
                <a:solidFill>
                  <a:srgbClr val="000000"/>
                </a:solidFill>
                <a:effectLst/>
                <a:latin typeface="Times New Roman" panose="02020603050405020304" pitchFamily="18" charset="0"/>
              </a:rPr>
              <a:t>Väiksemate ajaühikute kaupa õppimine. Kui tegevusi planeerida, siis umbes 60 minuti pikkusteks ühikuteks. Enamiku õpiülesannetest saab tükkideks teha. Sellest tunnist ajast kasutage konkreetselt õppimiseks viitkümmet minutit.</a:t>
            </a:r>
          </a:p>
          <a:p>
            <a:pPr algn="just" rtl="0" fontAlgn="base">
              <a:spcBef>
                <a:spcPts val="0"/>
              </a:spcBef>
              <a:spcAft>
                <a:spcPts val="1000"/>
              </a:spcAft>
              <a:buFont typeface="+mj-lt"/>
              <a:buAutoNum type="arabicPeriod"/>
            </a:pPr>
            <a:r>
              <a:rPr lang="et-EE" sz="1800" b="0" u="none" strike="noStrike" dirty="0">
                <a:solidFill>
                  <a:srgbClr val="000000"/>
                </a:solidFill>
                <a:effectLst/>
                <a:latin typeface="Times New Roman" panose="02020603050405020304" pitchFamily="18" charset="0"/>
              </a:rPr>
              <a:t>Puhkepauside tegemine. Väga optimaalne on tunnist ajast kümme minutit pead tuulutada. Pea tuulutamisega tuleb muidugi ette vaadata. Magada selle ajaga näiteks ei jõua ning inimesed kipuvad ka tee pause pooletunniseks venitama. Aga selle ajaga jõuab midagi ampsata, tuba korrastada või ennast sirutada ning mõned harjutused teha.</a:t>
            </a:r>
          </a:p>
          <a:p>
            <a:pPr algn="just" rtl="0" fontAlgn="base">
              <a:spcBef>
                <a:spcPts val="0"/>
              </a:spcBef>
              <a:spcAft>
                <a:spcPts val="1000"/>
              </a:spcAft>
              <a:buFont typeface="+mj-lt"/>
              <a:buAutoNum type="arabicPeriod"/>
            </a:pPr>
            <a:r>
              <a:rPr lang="et-EE" sz="1800" b="0" u="none" strike="noStrike" dirty="0">
                <a:solidFill>
                  <a:srgbClr val="000000"/>
                </a:solidFill>
                <a:effectLst/>
                <a:latin typeface="Times New Roman" panose="02020603050405020304" pitchFamily="18" charset="0"/>
              </a:rPr>
              <a:t>Keerulisemate ülesannete lahendamine kõigepealt. Eriti need, mis on antud teile mitte nii sümpaatsetes ainetes. Kergemaid ja endale enam huvipakkuvaid ülesandeid saate te teha ka hiljem, ka siis kui te ennast natuke väsinuna tunnete. Lisaks on präänikute edasilükkamine hea motivaator – teil on, mida oodata.</a:t>
            </a:r>
          </a:p>
          <a:p>
            <a:endParaRPr lang="et-EE" dirty="0"/>
          </a:p>
        </p:txBody>
      </p:sp>
    </p:spTree>
    <p:extLst>
      <p:ext uri="{BB962C8B-B14F-4D97-AF65-F5344CB8AC3E}">
        <p14:creationId xmlns:p14="http://schemas.microsoft.com/office/powerpoint/2010/main" val="1554182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BBF044F-D436-66B7-8FCD-CE74D1039D3F}"/>
              </a:ext>
            </a:extLst>
          </p:cNvPr>
          <p:cNvSpPr>
            <a:spLocks noGrp="1"/>
          </p:cNvSpPr>
          <p:nvPr>
            <p:ph type="title"/>
          </p:nvPr>
        </p:nvSpPr>
        <p:spPr/>
        <p:txBody>
          <a:bodyPr/>
          <a:lstStyle/>
          <a:p>
            <a:r>
              <a:rPr lang="fi-FI" sz="1800" b="0" i="0" u="none" strike="noStrike" dirty="0" err="1">
                <a:solidFill>
                  <a:srgbClr val="000000"/>
                </a:solidFill>
                <a:effectLst/>
                <a:latin typeface="Times New Roman" panose="02020603050405020304" pitchFamily="18" charset="0"/>
              </a:rPr>
              <a:t>Punktides</a:t>
            </a:r>
            <a:r>
              <a:rPr lang="fi-FI" sz="1800" b="0" i="0" u="none" strike="noStrike" dirty="0">
                <a:solidFill>
                  <a:srgbClr val="000000"/>
                </a:solidFill>
                <a:effectLst/>
                <a:latin typeface="Times New Roman" panose="02020603050405020304" pitchFamily="18" charset="0"/>
              </a:rPr>
              <a:t> </a:t>
            </a:r>
            <a:r>
              <a:rPr lang="et-EE" sz="1800" b="0" i="0" u="none" strike="noStrike" dirty="0">
                <a:solidFill>
                  <a:srgbClr val="000000"/>
                </a:solidFill>
                <a:effectLst/>
                <a:latin typeface="Times New Roman" panose="02020603050405020304" pitchFamily="18" charset="0"/>
              </a:rPr>
              <a:t>1</a:t>
            </a:r>
            <a:r>
              <a:rPr lang="fi-FI" sz="1800" b="0" i="0" u="none" strike="noStrike" dirty="0">
                <a:solidFill>
                  <a:srgbClr val="000000"/>
                </a:solidFill>
                <a:effectLst/>
                <a:latin typeface="Times New Roman" panose="02020603050405020304" pitchFamily="18" charset="0"/>
              </a:rPr>
              <a:t>-</a:t>
            </a:r>
            <a:r>
              <a:rPr lang="et-EE" sz="1800" b="0" i="0" u="none" strike="noStrike" dirty="0">
                <a:solidFill>
                  <a:srgbClr val="000000"/>
                </a:solidFill>
                <a:effectLst/>
                <a:latin typeface="Times New Roman" panose="02020603050405020304" pitchFamily="18" charset="0"/>
              </a:rPr>
              <a:t>5</a:t>
            </a:r>
            <a:r>
              <a:rPr lang="fi-FI" sz="1800" b="0" i="0" u="none" strike="noStrike" dirty="0">
                <a:solidFill>
                  <a:srgbClr val="000000"/>
                </a:solidFill>
                <a:effectLst/>
                <a:latin typeface="Times New Roman" panose="02020603050405020304" pitchFamily="18" charset="0"/>
              </a:rPr>
              <a:t> </a:t>
            </a:r>
            <a:r>
              <a:rPr lang="fi-FI" sz="1800" b="1" i="0" u="sng" dirty="0" err="1">
                <a:solidFill>
                  <a:srgbClr val="000000"/>
                </a:solidFill>
                <a:effectLst/>
                <a:latin typeface="Times New Roman" panose="02020603050405020304" pitchFamily="18" charset="0"/>
              </a:rPr>
              <a:t>jooni</a:t>
            </a:r>
            <a:r>
              <a:rPr lang="et-EE" sz="1800" b="1" i="0" u="sng" dirty="0" err="1">
                <a:solidFill>
                  <a:srgbClr val="000000"/>
                </a:solidFill>
                <a:effectLst/>
                <a:latin typeface="Times New Roman" panose="02020603050405020304" pitchFamily="18" charset="0"/>
              </a:rPr>
              <a:t>ge</a:t>
            </a:r>
            <a:r>
              <a:rPr lang="fi-FI" sz="1800" b="1" i="0" u="sng" dirty="0">
                <a:solidFill>
                  <a:srgbClr val="000000"/>
                </a:solidFill>
                <a:effectLst/>
                <a:latin typeface="Times New Roman" panose="02020603050405020304" pitchFamily="18" charset="0"/>
              </a:rPr>
              <a:t> alla</a:t>
            </a:r>
            <a:r>
              <a:rPr lang="fi-FI" sz="1800" b="0" i="0" u="none" strike="noStrike" dirty="0">
                <a:solidFill>
                  <a:srgbClr val="000000"/>
                </a:solidFill>
                <a:effectLst/>
                <a:latin typeface="Times New Roman" panose="02020603050405020304" pitchFamily="18" charset="0"/>
              </a:rPr>
              <a:t> </a:t>
            </a:r>
            <a:r>
              <a:rPr lang="fi-FI" sz="1800" b="0" i="0" u="none" strike="noStrike" dirty="0" err="1">
                <a:solidFill>
                  <a:srgbClr val="000000"/>
                </a:solidFill>
                <a:effectLst/>
                <a:latin typeface="Times New Roman" panose="02020603050405020304" pitchFamily="18" charset="0"/>
              </a:rPr>
              <a:t>kõige</a:t>
            </a:r>
            <a:r>
              <a:rPr lang="fi-FI" sz="1800" b="0" i="0" u="none" strike="noStrike" dirty="0">
                <a:solidFill>
                  <a:srgbClr val="000000"/>
                </a:solidFill>
                <a:effectLst/>
                <a:latin typeface="Times New Roman" panose="02020603050405020304" pitchFamily="18" charset="0"/>
              </a:rPr>
              <a:t> </a:t>
            </a:r>
            <a:r>
              <a:rPr lang="fi-FI" sz="1800" b="0" i="0" u="none" strike="noStrike" dirty="0" err="1">
                <a:solidFill>
                  <a:srgbClr val="000000"/>
                </a:solidFill>
                <a:effectLst/>
                <a:latin typeface="Times New Roman" panose="02020603050405020304" pitchFamily="18" charset="0"/>
              </a:rPr>
              <a:t>olulisem</a:t>
            </a:r>
            <a:r>
              <a:rPr lang="et-EE" sz="1800" b="0" i="0" u="none" strike="noStrike" dirty="0">
                <a:solidFill>
                  <a:srgbClr val="000000"/>
                </a:solidFill>
                <a:effectLst/>
                <a:latin typeface="Times New Roman" panose="02020603050405020304" pitchFamily="18" charset="0"/>
              </a:rPr>
              <a:t>:</a:t>
            </a:r>
            <a:endParaRPr lang="et-EE" dirty="0"/>
          </a:p>
        </p:txBody>
      </p:sp>
      <p:sp>
        <p:nvSpPr>
          <p:cNvPr id="3" name="Sisu kohatäide 2">
            <a:extLst>
              <a:ext uri="{FF2B5EF4-FFF2-40B4-BE49-F238E27FC236}">
                <a16:creationId xmlns:a16="http://schemas.microsoft.com/office/drawing/2014/main" id="{F9EFE532-B3EB-DEED-B72B-F1C15FE1D884}"/>
              </a:ext>
            </a:extLst>
          </p:cNvPr>
          <p:cNvSpPr>
            <a:spLocks noGrp="1"/>
          </p:cNvSpPr>
          <p:nvPr>
            <p:ph idx="1"/>
          </p:nvPr>
        </p:nvSpPr>
        <p:spPr/>
        <p:txBody>
          <a:bodyPr>
            <a:normAutofit fontScale="85000" lnSpcReduction="20000"/>
          </a:bodyPr>
          <a:lstStyle/>
          <a:p>
            <a:pPr algn="just" fontAlgn="base">
              <a:spcBef>
                <a:spcPts val="0"/>
              </a:spcBef>
              <a:spcAft>
                <a:spcPts val="1000"/>
              </a:spcAft>
              <a:buFont typeface="+mj-lt"/>
              <a:buAutoNum type="arabicPeriod"/>
            </a:pPr>
            <a:r>
              <a:rPr lang="et-EE" sz="2000" b="0" u="none" strike="noStrike" dirty="0">
                <a:solidFill>
                  <a:srgbClr val="000000"/>
                </a:solidFill>
                <a:effectLst/>
                <a:latin typeface="Times New Roman" panose="02020603050405020304" pitchFamily="18" charset="0"/>
              </a:rPr>
              <a:t>Õpiülesannete vaheldamine nt </a:t>
            </a:r>
            <a:r>
              <a:rPr lang="et-EE" sz="2000" b="0" u="none" strike="noStrike" dirty="0" err="1">
                <a:solidFill>
                  <a:srgbClr val="000000"/>
                </a:solidFill>
                <a:effectLst/>
                <a:latin typeface="Times New Roman" panose="02020603050405020304" pitchFamily="18" charset="0"/>
              </a:rPr>
              <a:t>aineti</a:t>
            </a:r>
            <a:r>
              <a:rPr lang="et-EE" sz="2000" b="0" u="none" strike="noStrike" dirty="0">
                <a:solidFill>
                  <a:srgbClr val="000000"/>
                </a:solidFill>
                <a:effectLst/>
                <a:latin typeface="Times New Roman" panose="02020603050405020304" pitchFamily="18" charset="0"/>
              </a:rPr>
              <a:t> või </a:t>
            </a:r>
            <a:r>
              <a:rPr lang="et-EE" sz="2000" b="0" u="none" strike="noStrike" dirty="0" err="1">
                <a:solidFill>
                  <a:srgbClr val="000000"/>
                </a:solidFill>
                <a:effectLst/>
                <a:latin typeface="Times New Roman" panose="02020603050405020304" pitchFamily="18" charset="0"/>
              </a:rPr>
              <a:t>tegevuseti</a:t>
            </a:r>
            <a:r>
              <a:rPr lang="et-EE" sz="2000" b="0" u="none" strike="noStrike" dirty="0">
                <a:solidFill>
                  <a:srgbClr val="000000"/>
                </a:solidFill>
                <a:effectLst/>
                <a:latin typeface="Times New Roman" panose="02020603050405020304" pitchFamily="18" charset="0"/>
              </a:rPr>
              <a:t> (kirjutamine, lugemine, arvutamine). Mitte iga 20 minuti tagant, aga näiteks iga tunni tagant. Nii ei tüdine te ühest ainest ära.</a:t>
            </a:r>
          </a:p>
          <a:p>
            <a:pPr algn="just" rtl="0" fontAlgn="base">
              <a:spcBef>
                <a:spcPts val="0"/>
              </a:spcBef>
              <a:spcAft>
                <a:spcPts val="1000"/>
              </a:spcAft>
              <a:buFont typeface="+mj-lt"/>
              <a:buAutoNum type="arabicPeriod"/>
            </a:pPr>
            <a:r>
              <a:rPr lang="et-EE" sz="2000" u="none" strike="noStrike" dirty="0">
                <a:solidFill>
                  <a:srgbClr val="000000"/>
                </a:solidFill>
                <a:effectLst/>
                <a:latin typeface="Times New Roman" panose="02020603050405020304" pitchFamily="18" charset="0"/>
              </a:rPr>
              <a:t>Õpiülesannete tegemine väiksemaks. Kui teil on vaja lugeda viiskümmend lehekülge, mõelge et teil on vaja lugeda viis asja, iga kümme lehekülge. Kui te olete esimesed kümme läbi saanud, olete te juba midagi ära teinud ning see tähendab rahulolu endaga.</a:t>
            </a:r>
          </a:p>
          <a:p>
            <a:pPr algn="just" rtl="0" fontAlgn="base">
              <a:spcBef>
                <a:spcPts val="0"/>
              </a:spcBef>
              <a:spcAft>
                <a:spcPts val="1000"/>
              </a:spcAft>
              <a:buFont typeface="+mj-lt"/>
              <a:buAutoNum type="arabicPeriod"/>
            </a:pPr>
            <a:r>
              <a:rPr lang="et-EE" sz="2000" u="none" strike="noStrike" dirty="0">
                <a:solidFill>
                  <a:srgbClr val="000000"/>
                </a:solidFill>
                <a:effectLst/>
                <a:latin typeface="Times New Roman" panose="02020603050405020304" pitchFamily="18" charset="0"/>
              </a:rPr>
              <a:t>Õppimise planeerimine ajale, kui ollakse ergas. Üldiselt vastab üks tund õppimist päeval pooleteisele tunnile öösel. Öösel on inimesed väsinud ning väsinult on raske motiveerida end ükskõik kui huvitava asjaga tegelema.</a:t>
            </a:r>
          </a:p>
          <a:p>
            <a:pPr algn="just" rtl="0" fontAlgn="base">
              <a:spcBef>
                <a:spcPts val="0"/>
              </a:spcBef>
              <a:spcAft>
                <a:spcPts val="1000"/>
              </a:spcAft>
              <a:buFont typeface="+mj-lt"/>
              <a:buAutoNum type="arabicPeriod"/>
            </a:pPr>
            <a:r>
              <a:rPr lang="et-EE" sz="2000" u="none" strike="noStrike" dirty="0">
                <a:solidFill>
                  <a:srgbClr val="000000"/>
                </a:solidFill>
                <a:effectLst/>
                <a:latin typeface="Times New Roman" panose="02020603050405020304" pitchFamily="18" charset="0"/>
              </a:rPr>
              <a:t>Õppimise plaani täitmist tuleb jälgida, kuid sellest ei tohi saada õppimise põhitegevus.</a:t>
            </a:r>
          </a:p>
          <a:p>
            <a:pPr algn="just" rtl="0" fontAlgn="base">
              <a:spcBef>
                <a:spcPts val="300"/>
              </a:spcBef>
              <a:spcAft>
                <a:spcPts val="1000"/>
              </a:spcAft>
              <a:buFont typeface="+mj-lt"/>
              <a:buAutoNum type="arabicPeriod"/>
            </a:pPr>
            <a:r>
              <a:rPr lang="et-EE" sz="2000" u="none" strike="noStrike" dirty="0">
                <a:solidFill>
                  <a:srgbClr val="000000"/>
                </a:solidFill>
                <a:effectLst/>
                <a:latin typeface="Times New Roman" panose="02020603050405020304" pitchFamily="18" charset="0"/>
              </a:rPr>
              <a:t>Ajaplaneerimisse tuleb suhtuda mõõduka paindlikkusega.</a:t>
            </a:r>
          </a:p>
          <a:p>
            <a:endParaRPr lang="et-EE" dirty="0"/>
          </a:p>
        </p:txBody>
      </p:sp>
    </p:spTree>
    <p:extLst>
      <p:ext uri="{BB962C8B-B14F-4D97-AF65-F5344CB8AC3E}">
        <p14:creationId xmlns:p14="http://schemas.microsoft.com/office/powerpoint/2010/main" val="1543232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55FD360-85F1-FD88-48AF-C4506D97071E}"/>
              </a:ext>
            </a:extLst>
          </p:cNvPr>
          <p:cNvSpPr>
            <a:spLocks noGrp="1"/>
          </p:cNvSpPr>
          <p:nvPr>
            <p:ph type="title"/>
          </p:nvPr>
        </p:nvSpPr>
        <p:spPr/>
        <p:txBody>
          <a:bodyPr/>
          <a:lstStyle/>
          <a:p>
            <a:r>
              <a:rPr lang="et-EE" dirty="0"/>
              <a:t>aruteluks</a:t>
            </a:r>
          </a:p>
        </p:txBody>
      </p:sp>
      <p:sp>
        <p:nvSpPr>
          <p:cNvPr id="3" name="Sisu kohatäide 2">
            <a:extLst>
              <a:ext uri="{FF2B5EF4-FFF2-40B4-BE49-F238E27FC236}">
                <a16:creationId xmlns:a16="http://schemas.microsoft.com/office/drawing/2014/main" id="{A002DD66-DC69-CE9E-6027-6A31299C4626}"/>
              </a:ext>
            </a:extLst>
          </p:cNvPr>
          <p:cNvSpPr>
            <a:spLocks noGrp="1"/>
          </p:cNvSpPr>
          <p:nvPr>
            <p:ph idx="1"/>
          </p:nvPr>
        </p:nvSpPr>
        <p:spPr/>
        <p:txBody>
          <a:bodyPr/>
          <a:lstStyle/>
          <a:p>
            <a:r>
              <a:rPr lang="et-EE" sz="1800" b="0" i="0" u="none" strike="noStrike" dirty="0">
                <a:solidFill>
                  <a:srgbClr val="000000"/>
                </a:solidFill>
                <a:effectLst/>
                <a:latin typeface="Times New Roman" panose="02020603050405020304" pitchFamily="18" charset="0"/>
              </a:rPr>
              <a:t>Milline tegevus ja miks tundus tõhusam, kas oma sõnadega kokkuvõtte kirjutamine või tekstis sõnade alla joonimine?</a:t>
            </a:r>
          </a:p>
          <a:p>
            <a:r>
              <a:rPr lang="et-EE" sz="1800" dirty="0">
                <a:solidFill>
                  <a:srgbClr val="000000"/>
                </a:solidFill>
                <a:latin typeface="Times New Roman" panose="02020603050405020304" pitchFamily="18" charset="0"/>
              </a:rPr>
              <a:t>Täitke ära </a:t>
            </a:r>
            <a:r>
              <a:rPr lang="et-EE" sz="1800">
                <a:solidFill>
                  <a:srgbClr val="000000"/>
                </a:solidFill>
                <a:latin typeface="Times New Roman" panose="02020603050405020304" pitchFamily="18" charset="0"/>
              </a:rPr>
              <a:t>ajaplaneerimise tabel.</a:t>
            </a:r>
            <a:endParaRPr lang="et-EE" dirty="0"/>
          </a:p>
        </p:txBody>
      </p:sp>
    </p:spTree>
    <p:extLst>
      <p:ext uri="{BB962C8B-B14F-4D97-AF65-F5344CB8AC3E}">
        <p14:creationId xmlns:p14="http://schemas.microsoft.com/office/powerpoint/2010/main" val="663606170"/>
      </p:ext>
    </p:extLst>
  </p:cSld>
  <p:clrMapOvr>
    <a:masterClrMapping/>
  </p:clrMapOvr>
</p:sld>
</file>

<file path=ppt/theme/theme1.xml><?xml version="1.0" encoding="utf-8"?>
<a:theme xmlns:a="http://schemas.openxmlformats.org/drawingml/2006/main" name="Galerii">
  <a:themeElements>
    <a:clrScheme name="Galeri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29</TotalTime>
  <Words>396</Words>
  <Application>Microsoft Office PowerPoint</Application>
  <PresentationFormat>Laiekraan</PresentationFormat>
  <Paragraphs>25</Paragraphs>
  <Slides>6</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6</vt:i4>
      </vt:variant>
    </vt:vector>
  </HeadingPairs>
  <TitlesOfParts>
    <vt:vector size="10" baseType="lpstr">
      <vt:lpstr>Arial</vt:lpstr>
      <vt:lpstr>Gill Sans MT</vt:lpstr>
      <vt:lpstr>Times New Roman</vt:lpstr>
      <vt:lpstr>Galerii</vt:lpstr>
      <vt:lpstr>Ajaplaneerimine</vt:lpstr>
      <vt:lpstr>Kas selline on tõhus ajaplaneerimine või mitte?</vt:lpstr>
      <vt:lpstr>Soovitused tõhusaks ajaplaneerimisek</vt:lpstr>
      <vt:lpstr>Ajaplaneerimine  Õppimisel on aega planeerides hulk nippe, mis teevad ajakasutuse efektiivsemaks: Punktidest 1-3 teHKE lehe peale oma sõnadega ühe- või kahelauseline kokkuvõtte  </vt:lpstr>
      <vt:lpstr>Punktides 1-5 joonige alla kõige olulisem:</vt:lpstr>
      <vt:lpstr>aruteluks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Sixten Hinnov</dc:creator>
  <cp:lastModifiedBy>Sixten Hinnov</cp:lastModifiedBy>
  <cp:revision>1</cp:revision>
  <dcterms:created xsi:type="dcterms:W3CDTF">2024-10-05T13:15:16Z</dcterms:created>
  <dcterms:modified xsi:type="dcterms:W3CDTF">2024-10-05T13:45:15Z</dcterms:modified>
</cp:coreProperties>
</file>