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2401394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1764930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ite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0711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55378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2059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28534511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369641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3813701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3924040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3A166CD8-0D19-4072-B6CD-BB7161B35611}" type="datetimeFigureOut">
              <a:rPr lang="et-EE" smtClean="0"/>
              <a:t>05.10.2024</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337603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3A166CD8-0D19-4072-B6CD-BB7161B35611}" type="datetimeFigureOut">
              <a:rPr lang="et-EE" smtClean="0"/>
              <a:t>05.10.2024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1853071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3A166CD8-0D19-4072-B6CD-BB7161B35611}" type="datetimeFigureOut">
              <a:rPr lang="et-EE" smtClean="0"/>
              <a:t>05.10.2024</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113891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3A166CD8-0D19-4072-B6CD-BB7161B35611}" type="datetimeFigureOut">
              <a:rPr lang="et-EE" smtClean="0"/>
              <a:t>05.10.2024</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1341823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166CD8-0D19-4072-B6CD-BB7161B35611}" type="datetimeFigureOut">
              <a:rPr lang="et-EE" smtClean="0"/>
              <a:t>05.10.2024</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1035213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t-EE"/>
              <a:t>Klõpsake juhteksemplari pealkirja laadi redigeerimiseks</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3A166CD8-0D19-4072-B6CD-BB7161B35611}" type="datetimeFigureOut">
              <a:rPr lang="et-EE" smtClean="0"/>
              <a:t>05.10.2024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950580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a:t>Pildi lisamiseks klõpsake ikooni</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3A166CD8-0D19-4072-B6CD-BB7161B35611}" type="datetimeFigureOut">
              <a:rPr lang="et-EE" smtClean="0"/>
              <a:t>05.10.2024</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FFA746FA-514B-4AB7-B33D-D6AAE3B60230}" type="slidenum">
              <a:rPr lang="et-EE" smtClean="0"/>
              <a:t>‹#›</a:t>
            </a:fld>
            <a:endParaRPr lang="et-EE"/>
          </a:p>
        </p:txBody>
      </p:sp>
    </p:spTree>
    <p:extLst>
      <p:ext uri="{BB962C8B-B14F-4D97-AF65-F5344CB8AC3E}">
        <p14:creationId xmlns:p14="http://schemas.microsoft.com/office/powerpoint/2010/main" val="1160804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A166CD8-0D19-4072-B6CD-BB7161B35611}" type="datetimeFigureOut">
              <a:rPr lang="et-EE" smtClean="0"/>
              <a:t>05.10.2024</a:t>
            </a:fld>
            <a:endParaRPr lang="et-E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A746FA-514B-4AB7-B33D-D6AAE3B60230}" type="slidenum">
              <a:rPr lang="et-EE" smtClean="0"/>
              <a:t>‹#›</a:t>
            </a:fld>
            <a:endParaRPr lang="et-EE"/>
          </a:p>
        </p:txBody>
      </p:sp>
    </p:spTree>
    <p:extLst>
      <p:ext uri="{BB962C8B-B14F-4D97-AF65-F5344CB8AC3E}">
        <p14:creationId xmlns:p14="http://schemas.microsoft.com/office/powerpoint/2010/main" val="10810578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06ED0C-0880-0676-1DB4-5ACF9671FA72}"/>
              </a:ext>
            </a:extLst>
          </p:cNvPr>
          <p:cNvSpPr>
            <a:spLocks noGrp="1"/>
          </p:cNvSpPr>
          <p:nvPr>
            <p:ph type="ctrTitle"/>
          </p:nvPr>
        </p:nvSpPr>
        <p:spPr/>
        <p:txBody>
          <a:bodyPr/>
          <a:lstStyle/>
          <a:p>
            <a:pPr algn="l"/>
            <a:r>
              <a:rPr lang="et-EE" dirty="0"/>
              <a:t>Referaadi koostamine ja meilietikett</a:t>
            </a:r>
          </a:p>
        </p:txBody>
      </p:sp>
      <p:sp>
        <p:nvSpPr>
          <p:cNvPr id="3" name="Alapealkiri 2">
            <a:extLst>
              <a:ext uri="{FF2B5EF4-FFF2-40B4-BE49-F238E27FC236}">
                <a16:creationId xmlns:a16="http://schemas.microsoft.com/office/drawing/2014/main" id="{D0FEFBE7-5AEE-B7EC-4458-DEEB94790942}"/>
              </a:ext>
            </a:extLst>
          </p:cNvPr>
          <p:cNvSpPr>
            <a:spLocks noGrp="1"/>
          </p:cNvSpPr>
          <p:nvPr>
            <p:ph type="subTitle" idx="1"/>
          </p:nvPr>
        </p:nvSpPr>
        <p:spPr/>
        <p:txBody>
          <a:bodyPr/>
          <a:lstStyle/>
          <a:p>
            <a:r>
              <a:rPr lang="et-EE" dirty="0"/>
              <a:t>Autor: Sixten Hinnov</a:t>
            </a:r>
          </a:p>
        </p:txBody>
      </p:sp>
    </p:spTree>
    <p:extLst>
      <p:ext uri="{BB962C8B-B14F-4D97-AF65-F5344CB8AC3E}">
        <p14:creationId xmlns:p14="http://schemas.microsoft.com/office/powerpoint/2010/main" val="3206633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9E2DE9F-418E-9C40-A829-AEE6E725732C}"/>
              </a:ext>
            </a:extLst>
          </p:cNvPr>
          <p:cNvSpPr>
            <a:spLocks noGrp="1"/>
          </p:cNvSpPr>
          <p:nvPr>
            <p:ph type="title"/>
          </p:nvPr>
        </p:nvSpPr>
        <p:spPr/>
        <p:txBody>
          <a:bodyPr/>
          <a:lstStyle/>
          <a:p>
            <a:r>
              <a:rPr lang="et-EE" dirty="0"/>
              <a:t>Refereerimine</a:t>
            </a:r>
          </a:p>
        </p:txBody>
      </p:sp>
      <p:sp>
        <p:nvSpPr>
          <p:cNvPr id="3" name="Sisu kohatäide 2">
            <a:extLst>
              <a:ext uri="{FF2B5EF4-FFF2-40B4-BE49-F238E27FC236}">
                <a16:creationId xmlns:a16="http://schemas.microsoft.com/office/drawing/2014/main" id="{408639E1-603B-EEA1-400B-F62CB0590C2C}"/>
              </a:ext>
            </a:extLst>
          </p:cNvPr>
          <p:cNvSpPr>
            <a:spLocks noGrp="1"/>
          </p:cNvSpPr>
          <p:nvPr>
            <p:ph idx="1"/>
          </p:nvPr>
        </p:nvSpPr>
        <p:spPr/>
        <p:txBody>
          <a:bodyPr>
            <a:normAutofit/>
          </a:bodyPr>
          <a:lstStyle/>
          <a:p>
            <a:r>
              <a:rPr lang="et-EE" sz="2400" b="0" i="0" dirty="0">
                <a:solidFill>
                  <a:srgbClr val="212529"/>
                </a:solidFill>
                <a:effectLst/>
                <a:latin typeface="Source Sans Pro" panose="020B0503030403020204" pitchFamily="34" charset="0"/>
              </a:rPr>
              <a:t>Refereerimine on teise autori teose sisu ja vormi autorilähedane edasiandmine. See on alustekstist lähtuva informatsiooni töötlemise viis, mis eeldab objektiivsust. Referaadi koostamisel antakse edasi teiste mõtteid ning lugeda peab teadma, kelle mõtted need on. Seetõttu tuleb juba referaadi alguses viidata autori(te)</a:t>
            </a:r>
            <a:r>
              <a:rPr lang="et-EE" sz="2400" b="0" i="0" dirty="0" err="1">
                <a:solidFill>
                  <a:srgbClr val="212529"/>
                </a:solidFill>
                <a:effectLst/>
                <a:latin typeface="Source Sans Pro" panose="020B0503030403020204" pitchFamily="34" charset="0"/>
              </a:rPr>
              <a:t>le</a:t>
            </a:r>
            <a:r>
              <a:rPr lang="et-EE" sz="2400" b="0" i="0" dirty="0">
                <a:solidFill>
                  <a:srgbClr val="212529"/>
                </a:solidFill>
                <a:effectLst/>
                <a:latin typeface="Source Sans Pro" panose="020B0503030403020204" pitchFamily="34" charset="0"/>
              </a:rPr>
              <a:t>. Hea referaat vahendab mõtteid lühidalt, täpselt ja arusaadavalt. Referaat on parim võimalus, et sundida end loetust aru saama, seega üks vajalik õpioskus ehk õpivõte. Ilma teksti mõistmata pole võimalik refereerida.</a:t>
            </a:r>
            <a:endParaRPr lang="et-EE" sz="2400" dirty="0"/>
          </a:p>
        </p:txBody>
      </p:sp>
    </p:spTree>
    <p:extLst>
      <p:ext uri="{BB962C8B-B14F-4D97-AF65-F5344CB8AC3E}">
        <p14:creationId xmlns:p14="http://schemas.microsoft.com/office/powerpoint/2010/main" val="3205345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93A8E4B-114A-EFFD-F606-656CB7864242}"/>
              </a:ext>
            </a:extLst>
          </p:cNvPr>
          <p:cNvSpPr>
            <a:spLocks noGrp="1"/>
          </p:cNvSpPr>
          <p:nvPr>
            <p:ph type="title"/>
          </p:nvPr>
        </p:nvSpPr>
        <p:spPr/>
        <p:txBody>
          <a:bodyPr/>
          <a:lstStyle/>
          <a:p>
            <a:r>
              <a:rPr lang="et-EE" dirty="0"/>
              <a:t>Referaat</a:t>
            </a:r>
          </a:p>
        </p:txBody>
      </p:sp>
      <p:sp>
        <p:nvSpPr>
          <p:cNvPr id="3" name="Sisu kohatäide 2">
            <a:extLst>
              <a:ext uri="{FF2B5EF4-FFF2-40B4-BE49-F238E27FC236}">
                <a16:creationId xmlns:a16="http://schemas.microsoft.com/office/drawing/2014/main" id="{945F8602-991C-682F-2D45-DF9253999A8B}"/>
              </a:ext>
            </a:extLst>
          </p:cNvPr>
          <p:cNvSpPr>
            <a:spLocks noGrp="1"/>
          </p:cNvSpPr>
          <p:nvPr>
            <p:ph idx="1"/>
          </p:nvPr>
        </p:nvSpPr>
        <p:spPr/>
        <p:txBody>
          <a:bodyPr/>
          <a:lstStyle/>
          <a:p>
            <a:pPr algn="l">
              <a:buFont typeface="Arial" panose="020B0604020202020204" pitchFamily="34" charset="0"/>
              <a:buChar char="•"/>
            </a:pPr>
            <a:r>
              <a:rPr lang="et-EE" b="0" i="0" dirty="0">
                <a:solidFill>
                  <a:srgbClr val="212529"/>
                </a:solidFill>
                <a:effectLst/>
                <a:latin typeface="Source Sans Pro" panose="020B0503030403020204" pitchFamily="34" charset="0"/>
              </a:rPr>
              <a:t>Põhineb olemasolevatel alustekstidel</a:t>
            </a:r>
          </a:p>
          <a:p>
            <a:pPr algn="l">
              <a:buFont typeface="Arial" panose="020B0604020202020204" pitchFamily="34" charset="0"/>
              <a:buChar char="•"/>
            </a:pPr>
            <a:r>
              <a:rPr lang="et-EE" b="0" i="0" dirty="0">
                <a:solidFill>
                  <a:srgbClr val="212529"/>
                </a:solidFill>
                <a:effectLst/>
                <a:latin typeface="Source Sans Pro" panose="020B0503030403020204" pitchFamily="34" charset="0"/>
              </a:rPr>
              <a:t>Annab lühidalt edasi alustekstide sisu</a:t>
            </a:r>
          </a:p>
          <a:p>
            <a:pPr algn="l">
              <a:buFont typeface="Arial" panose="020B0604020202020204" pitchFamily="34" charset="0"/>
              <a:buChar char="•"/>
            </a:pPr>
            <a:r>
              <a:rPr lang="et-EE" b="0" i="0" dirty="0">
                <a:solidFill>
                  <a:srgbClr val="212529"/>
                </a:solidFill>
                <a:effectLst/>
                <a:latin typeface="Source Sans Pro" panose="020B0503030403020204" pitchFamily="34" charset="0"/>
              </a:rPr>
              <a:t>Tekstid antakse edasi </a:t>
            </a:r>
            <a:r>
              <a:rPr lang="et-EE" b="1" i="0" dirty="0">
                <a:solidFill>
                  <a:srgbClr val="212529"/>
                </a:solidFill>
                <a:effectLst/>
                <a:latin typeface="Source Sans Pro" panose="020B0503030403020204" pitchFamily="34" charset="0"/>
              </a:rPr>
              <a:t>oma sõnadega</a:t>
            </a:r>
            <a:r>
              <a:rPr lang="et-EE" b="0" i="0" dirty="0">
                <a:solidFill>
                  <a:srgbClr val="212529"/>
                </a:solidFill>
                <a:effectLst/>
                <a:latin typeface="Source Sans Pro" panose="020B0503030403020204" pitchFamily="34" charset="0"/>
              </a:rPr>
              <a:t>, ainult olulisemad mõisted esitatakse definitsioonina</a:t>
            </a:r>
          </a:p>
          <a:p>
            <a:pPr algn="l">
              <a:buFont typeface="Arial" panose="020B0604020202020204" pitchFamily="34" charset="0"/>
              <a:buChar char="•"/>
            </a:pPr>
            <a:r>
              <a:rPr lang="et-EE" b="0" i="0" dirty="0">
                <a:solidFill>
                  <a:srgbClr val="212529"/>
                </a:solidFill>
                <a:effectLst/>
                <a:latin typeface="Source Sans Pro" panose="020B0503030403020204" pitchFamily="34" charset="0"/>
              </a:rPr>
              <a:t>Kasutatud materjali loendisse tuleb kirjutada alustekstide autorid, teoste pealkirjad</a:t>
            </a:r>
          </a:p>
          <a:p>
            <a:endParaRPr lang="et-EE" dirty="0"/>
          </a:p>
        </p:txBody>
      </p:sp>
    </p:spTree>
    <p:extLst>
      <p:ext uri="{BB962C8B-B14F-4D97-AF65-F5344CB8AC3E}">
        <p14:creationId xmlns:p14="http://schemas.microsoft.com/office/powerpoint/2010/main" val="92722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6E2E845-7E5E-829D-3E70-0CD99D06CA23}"/>
              </a:ext>
            </a:extLst>
          </p:cNvPr>
          <p:cNvSpPr>
            <a:spLocks noGrp="1"/>
          </p:cNvSpPr>
          <p:nvPr>
            <p:ph type="title"/>
          </p:nvPr>
        </p:nvSpPr>
        <p:spPr/>
        <p:txBody>
          <a:bodyPr/>
          <a:lstStyle/>
          <a:p>
            <a:r>
              <a:rPr lang="et-EE" dirty="0"/>
              <a:t>Vormistusnõuded (referaadi ülesehitus):</a:t>
            </a:r>
          </a:p>
        </p:txBody>
      </p:sp>
      <p:sp>
        <p:nvSpPr>
          <p:cNvPr id="3" name="Sisu kohatäide 2">
            <a:extLst>
              <a:ext uri="{FF2B5EF4-FFF2-40B4-BE49-F238E27FC236}">
                <a16:creationId xmlns:a16="http://schemas.microsoft.com/office/drawing/2014/main" id="{353761F1-5D0A-D031-F7F5-17B773017FD9}"/>
              </a:ext>
            </a:extLst>
          </p:cNvPr>
          <p:cNvSpPr>
            <a:spLocks noGrp="1"/>
          </p:cNvSpPr>
          <p:nvPr>
            <p:ph idx="1"/>
          </p:nvPr>
        </p:nvSpPr>
        <p:spPr/>
        <p:txBody>
          <a:bodyPr/>
          <a:lstStyle/>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Tiitelleht</a:t>
            </a:r>
          </a:p>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Sisukord</a:t>
            </a:r>
          </a:p>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Sissejuhatus</a:t>
            </a:r>
          </a:p>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Põhiosa</a:t>
            </a:r>
          </a:p>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Kokkuvõte</a:t>
            </a:r>
          </a:p>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Kasutatud allikate loetelu</a:t>
            </a:r>
          </a:p>
          <a:p>
            <a:pPr algn="l">
              <a:buFont typeface="Arial" panose="020B0604020202020204" pitchFamily="34" charset="0"/>
              <a:buChar char="•"/>
            </a:pPr>
            <a:r>
              <a:rPr lang="et-EE" sz="2800" b="0" i="0" dirty="0">
                <a:solidFill>
                  <a:srgbClr val="212529"/>
                </a:solidFill>
                <a:effectLst/>
                <a:latin typeface="Source Sans Pro" panose="020B0503030403020204" pitchFamily="34" charset="0"/>
              </a:rPr>
              <a:t>Lisad(fotod, skeemid, tabelid, graafikud, joonised)</a:t>
            </a:r>
          </a:p>
          <a:p>
            <a:endParaRPr lang="et-EE" dirty="0"/>
          </a:p>
        </p:txBody>
      </p:sp>
    </p:spTree>
    <p:extLst>
      <p:ext uri="{BB962C8B-B14F-4D97-AF65-F5344CB8AC3E}">
        <p14:creationId xmlns:p14="http://schemas.microsoft.com/office/powerpoint/2010/main" val="1926497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3DD4B3B-4935-6287-0D24-3053B351A8C8}"/>
              </a:ext>
            </a:extLst>
          </p:cNvPr>
          <p:cNvSpPr>
            <a:spLocks noGrp="1"/>
          </p:cNvSpPr>
          <p:nvPr>
            <p:ph type="title"/>
          </p:nvPr>
        </p:nvSpPr>
        <p:spPr/>
        <p:txBody>
          <a:bodyPr/>
          <a:lstStyle/>
          <a:p>
            <a:r>
              <a:rPr lang="et-EE" dirty="0"/>
              <a:t>Nõuded Teie referaadile</a:t>
            </a:r>
          </a:p>
        </p:txBody>
      </p:sp>
      <p:sp>
        <p:nvSpPr>
          <p:cNvPr id="3" name="Sisu kohatäide 2">
            <a:extLst>
              <a:ext uri="{FF2B5EF4-FFF2-40B4-BE49-F238E27FC236}">
                <a16:creationId xmlns:a16="http://schemas.microsoft.com/office/drawing/2014/main" id="{3A64D78F-2925-8A76-FCA7-2CBC3785DBF2}"/>
              </a:ext>
            </a:extLst>
          </p:cNvPr>
          <p:cNvSpPr>
            <a:spLocks noGrp="1"/>
          </p:cNvSpPr>
          <p:nvPr>
            <p:ph idx="1"/>
          </p:nvPr>
        </p:nvSpPr>
        <p:spPr/>
        <p:txBody>
          <a:bodyPr>
            <a:normAutofit fontScale="92500" lnSpcReduction="20000"/>
          </a:bodyPr>
          <a:lstStyle/>
          <a:p>
            <a:pPr algn="l"/>
            <a:r>
              <a:rPr lang="et-EE" b="1" i="0" dirty="0">
                <a:solidFill>
                  <a:srgbClr val="212529"/>
                </a:solidFill>
                <a:effectLst/>
                <a:latin typeface="Source Sans Pro" panose="020B0503030403020204" pitchFamily="34" charset="0"/>
              </a:rPr>
              <a:t>Referaadi maht</a:t>
            </a:r>
            <a:r>
              <a:rPr lang="et-EE" b="0" i="0" dirty="0">
                <a:solidFill>
                  <a:srgbClr val="212529"/>
                </a:solidFill>
                <a:effectLst/>
                <a:latin typeface="Source Sans Pro" panose="020B0503030403020204" pitchFamily="34" charset="0"/>
              </a:rPr>
              <a:t> on min 8-10 lk, millest 3-5 sisulisi peatükke ja 5 tiitelleht, sisukord, sissejuhatus, kokkuvõte ja materjalide loend. Lisasid mahu sisse ei arvestata.</a:t>
            </a:r>
          </a:p>
          <a:p>
            <a:pPr algn="l"/>
            <a:r>
              <a:rPr lang="et-EE" b="1" i="0" dirty="0">
                <a:solidFill>
                  <a:srgbClr val="212529"/>
                </a:solidFill>
                <a:effectLst/>
                <a:latin typeface="Source Sans Pro" panose="020B0503030403020204" pitchFamily="34" charset="0"/>
              </a:rPr>
              <a:t>Kirjastiil </a:t>
            </a:r>
            <a:r>
              <a:rPr lang="et-EE" b="0" i="1" dirty="0">
                <a:solidFill>
                  <a:srgbClr val="212529"/>
                </a:solidFill>
                <a:effectLst/>
                <a:latin typeface="Source Sans Pro" panose="020B0503030403020204" pitchFamily="34" charset="0"/>
              </a:rPr>
              <a:t> Times New Roman</a:t>
            </a:r>
            <a:r>
              <a:rPr lang="et-EE" b="0" i="0" dirty="0">
                <a:solidFill>
                  <a:srgbClr val="212529"/>
                </a:solidFill>
                <a:effectLst/>
                <a:latin typeface="Source Sans Pro" panose="020B0503030403020204" pitchFamily="34" charset="0"/>
              </a:rPr>
              <a:t>, peatükkide pealkirjad peavad olema tekstist eristatavad ja korrektselt välja toodud. Pealkirja lõppu ei panda punkti. Pealkiri algab joondamisega vasakult. Iga peatükk algab uuelt lehelt, alapeatükk samalt lehelt. Enne ja peale pealkirja on tühi rida. Tekst jaotatakse lõikudeks, iga lõik moodustab sisulise terviku. Lõigu algust tähistab laiem reavahe, taandridu ei kasutata.</a:t>
            </a:r>
          </a:p>
          <a:p>
            <a:pPr algn="l"/>
            <a:r>
              <a:rPr lang="et-EE" b="1" i="0" dirty="0">
                <a:solidFill>
                  <a:srgbClr val="212529"/>
                </a:solidFill>
                <a:effectLst/>
                <a:latin typeface="Source Sans Pro" panose="020B0503030403020204" pitchFamily="34" charset="0"/>
              </a:rPr>
              <a:t>Viitamisel allikale </a:t>
            </a:r>
            <a:r>
              <a:rPr lang="et-EE" b="0" i="0" dirty="0">
                <a:solidFill>
                  <a:srgbClr val="212529"/>
                </a:solidFill>
                <a:effectLst/>
                <a:latin typeface="Source Sans Pro" panose="020B0503030403020204" pitchFamily="34" charset="0"/>
              </a:rPr>
              <a:t>märgitakse teksti juure sulgudesse autori perenimi ja raamatu lk, millelt info on võetud. Tiitellehte, sisukorda ja kasutatud kirjanduse loetelu ja lisasid ei nummerdata. Ülejäänud leheküljed on nummerdatud.</a:t>
            </a:r>
          </a:p>
          <a:p>
            <a:pPr algn="l"/>
            <a:r>
              <a:rPr lang="et-EE" b="1" i="0" dirty="0">
                <a:solidFill>
                  <a:srgbClr val="212529"/>
                </a:solidFill>
                <a:effectLst/>
                <a:latin typeface="Source Sans Pro" panose="020B0503030403020204" pitchFamily="34" charset="0"/>
              </a:rPr>
              <a:t>Tabelid ja joonised. </a:t>
            </a:r>
            <a:r>
              <a:rPr lang="et-EE" b="0" i="0" dirty="0">
                <a:solidFill>
                  <a:srgbClr val="212529"/>
                </a:solidFill>
                <a:effectLst/>
                <a:latin typeface="Source Sans Pro" panose="020B0503030403020204" pitchFamily="34" charset="0"/>
              </a:rPr>
              <a:t>Tabeli pealkiri pannakase tabeli kohale ja joonise pealkiri joonise alla. Kõik tabelid ja joonised on nummerdatud. NB! </a:t>
            </a:r>
            <a:r>
              <a:rPr lang="et-EE" dirty="0">
                <a:solidFill>
                  <a:srgbClr val="212529"/>
                </a:solidFill>
                <a:latin typeface="Source Sans Pro" panose="020B0503030403020204" pitchFamily="34" charset="0"/>
              </a:rPr>
              <a:t>Teksti sees tuleb neile viidata.</a:t>
            </a:r>
            <a:endParaRPr lang="et-EE" b="0" i="0" dirty="0">
              <a:solidFill>
                <a:srgbClr val="212529"/>
              </a:solidFill>
              <a:effectLst/>
              <a:latin typeface="Source Sans Pro" panose="020B0503030403020204" pitchFamily="34" charset="0"/>
            </a:endParaRPr>
          </a:p>
          <a:p>
            <a:pPr algn="l"/>
            <a:r>
              <a:rPr lang="et-EE" b="1" i="0" dirty="0">
                <a:solidFill>
                  <a:srgbClr val="212529"/>
                </a:solidFill>
                <a:effectLst/>
                <a:latin typeface="Source Sans Pro" panose="020B0503030403020204" pitchFamily="34" charset="0"/>
              </a:rPr>
              <a:t>Hindamisel</a:t>
            </a:r>
            <a:r>
              <a:rPr lang="et-EE" b="0" i="0" dirty="0">
                <a:solidFill>
                  <a:srgbClr val="212529"/>
                </a:solidFill>
                <a:effectLst/>
                <a:latin typeface="Source Sans Pro" panose="020B0503030403020204" pitchFamily="34" charset="0"/>
              </a:rPr>
              <a:t> arvestatakse materjali analüüsimise oskust, materjali seostamise oskust ja eriline rõhk on asetatud omasõnaliste osade – sissejuhatus ning kokkuvõte – terviklikkusele.</a:t>
            </a:r>
          </a:p>
          <a:p>
            <a:pPr algn="l"/>
            <a:endParaRPr lang="et-EE" b="0" i="0" dirty="0">
              <a:solidFill>
                <a:srgbClr val="212529"/>
              </a:solidFill>
              <a:effectLst/>
              <a:latin typeface="Source Sans Pro" panose="020B0503030403020204" pitchFamily="34" charset="0"/>
            </a:endParaRPr>
          </a:p>
          <a:p>
            <a:endParaRPr lang="et-EE" dirty="0"/>
          </a:p>
        </p:txBody>
      </p:sp>
    </p:spTree>
    <p:extLst>
      <p:ext uri="{BB962C8B-B14F-4D97-AF65-F5344CB8AC3E}">
        <p14:creationId xmlns:p14="http://schemas.microsoft.com/office/powerpoint/2010/main" val="876459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1F9F805-A3A0-D91D-82A9-2A34AB2D24DE}"/>
              </a:ext>
            </a:extLst>
          </p:cNvPr>
          <p:cNvSpPr>
            <a:spLocks noGrp="1"/>
          </p:cNvSpPr>
          <p:nvPr>
            <p:ph type="title"/>
          </p:nvPr>
        </p:nvSpPr>
        <p:spPr/>
        <p:txBody>
          <a:bodyPr/>
          <a:lstStyle/>
          <a:p>
            <a:r>
              <a:rPr lang="et-EE" dirty="0"/>
              <a:t>Meilimise põhitõed (1): </a:t>
            </a:r>
            <a:br>
              <a:rPr lang="et-EE" dirty="0"/>
            </a:br>
            <a:endParaRPr lang="et-EE" dirty="0"/>
          </a:p>
        </p:txBody>
      </p:sp>
      <p:sp>
        <p:nvSpPr>
          <p:cNvPr id="3" name="Sisu kohatäide 2">
            <a:extLst>
              <a:ext uri="{FF2B5EF4-FFF2-40B4-BE49-F238E27FC236}">
                <a16:creationId xmlns:a16="http://schemas.microsoft.com/office/drawing/2014/main" id="{4C0152CB-1659-13B1-33D6-37725901A8BC}"/>
              </a:ext>
            </a:extLst>
          </p:cNvPr>
          <p:cNvSpPr>
            <a:spLocks noGrp="1"/>
          </p:cNvSpPr>
          <p:nvPr>
            <p:ph idx="1"/>
          </p:nvPr>
        </p:nvSpPr>
        <p:spPr/>
        <p:txBody>
          <a:bodyPr>
            <a:normAutofit/>
          </a:bodyPr>
          <a:lstStyle/>
          <a:p>
            <a:r>
              <a:rPr lang="et-EE" dirty="0"/>
              <a:t>1. Kui saadad kirja mitmele, pane teiste aadressid pimekoopiasse. </a:t>
            </a:r>
          </a:p>
          <a:p>
            <a:r>
              <a:rPr lang="et-EE" dirty="0"/>
              <a:t>2. Kirja pealkirjas kirjelda lühidalt teemat. </a:t>
            </a:r>
          </a:p>
          <a:p>
            <a:r>
              <a:rPr lang="et-EE" dirty="0"/>
              <a:t>3. Alusta meili pöördumisega ja lõpeta viisakalt. </a:t>
            </a:r>
          </a:p>
          <a:p>
            <a:r>
              <a:rPr lang="et-EE" dirty="0"/>
              <a:t>4. Eralda lõigud (üks teema, üks lõik, vahe) </a:t>
            </a:r>
          </a:p>
          <a:p>
            <a:r>
              <a:rPr lang="et-EE" dirty="0"/>
              <a:t>5. Ametlikule kirjale lisa kontaktandmed. </a:t>
            </a:r>
          </a:p>
          <a:p>
            <a:r>
              <a:rPr lang="et-EE" dirty="0"/>
              <a:t>6. Vasta kirjale 24 tunni jooksul. </a:t>
            </a:r>
          </a:p>
          <a:p>
            <a:r>
              <a:rPr lang="et-EE" dirty="0"/>
              <a:t>7. Väldi kirjavigu ja suurtähtedega kirjutamist. </a:t>
            </a:r>
          </a:p>
          <a:p>
            <a:r>
              <a:rPr lang="et-EE" dirty="0"/>
              <a:t>8. Meili kirjuta ainult põhiline teave. Mahukas info lisa failidena. </a:t>
            </a:r>
          </a:p>
        </p:txBody>
      </p:sp>
    </p:spTree>
    <p:extLst>
      <p:ext uri="{BB962C8B-B14F-4D97-AF65-F5344CB8AC3E}">
        <p14:creationId xmlns:p14="http://schemas.microsoft.com/office/powerpoint/2010/main" val="2668203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42F9AE-5146-8EDF-2877-00EFCC39C46B}"/>
              </a:ext>
            </a:extLst>
          </p:cNvPr>
          <p:cNvSpPr>
            <a:spLocks noGrp="1"/>
          </p:cNvSpPr>
          <p:nvPr>
            <p:ph type="title"/>
          </p:nvPr>
        </p:nvSpPr>
        <p:spPr/>
        <p:txBody>
          <a:bodyPr/>
          <a:lstStyle/>
          <a:p>
            <a:r>
              <a:rPr lang="et-EE" dirty="0"/>
              <a:t>Meilimise põhitõed (2): </a:t>
            </a:r>
            <a:br>
              <a:rPr lang="et-EE" dirty="0"/>
            </a:br>
            <a:endParaRPr lang="et-EE" dirty="0"/>
          </a:p>
        </p:txBody>
      </p:sp>
      <p:sp>
        <p:nvSpPr>
          <p:cNvPr id="3" name="Sisu kohatäide 2">
            <a:extLst>
              <a:ext uri="{FF2B5EF4-FFF2-40B4-BE49-F238E27FC236}">
                <a16:creationId xmlns:a16="http://schemas.microsoft.com/office/drawing/2014/main" id="{1EB92241-2DBB-86BF-F2E2-854DC5072EE4}"/>
              </a:ext>
            </a:extLst>
          </p:cNvPr>
          <p:cNvSpPr>
            <a:spLocks noGrp="1"/>
          </p:cNvSpPr>
          <p:nvPr>
            <p:ph idx="1"/>
          </p:nvPr>
        </p:nvSpPr>
        <p:spPr/>
        <p:txBody>
          <a:bodyPr/>
          <a:lstStyle/>
          <a:p>
            <a:r>
              <a:rPr lang="et-EE" dirty="0"/>
              <a:t>9. Väldi pikkade kirjade ja mahukate failide saatmist. </a:t>
            </a:r>
          </a:p>
          <a:p>
            <a:r>
              <a:rPr lang="et-EE" dirty="0"/>
              <a:t>10. Ole ettevaatlik lühendite ja slängi kasutamisega. </a:t>
            </a:r>
          </a:p>
          <a:p>
            <a:r>
              <a:rPr lang="et-EE" dirty="0"/>
              <a:t>11. Pane kirjavahemärgi järele alati tühik. </a:t>
            </a:r>
          </a:p>
          <a:p>
            <a:r>
              <a:rPr lang="et-EE" dirty="0"/>
              <a:t>12. Emotikone kasuta kirjavahetuses sõpradega. </a:t>
            </a:r>
          </a:p>
          <a:p>
            <a:r>
              <a:rPr lang="et-EE" dirty="0"/>
              <a:t>13. Kui teema on sama, jäta alles eelmised kirjad ja alusta vastuse kirjutamist lehe ülaservast. </a:t>
            </a:r>
          </a:p>
          <a:p>
            <a:r>
              <a:rPr lang="et-EE" dirty="0"/>
              <a:t>14. Kui muudad teemat, kustuta eelmised kirjad. </a:t>
            </a:r>
          </a:p>
          <a:p>
            <a:r>
              <a:rPr lang="et-EE" dirty="0"/>
              <a:t>15. Muuda pealkiri, kui vestluse käigus on teema muutunud. </a:t>
            </a:r>
          </a:p>
          <a:p>
            <a:r>
              <a:rPr lang="et-EE" dirty="0"/>
              <a:t>16. Ole isiksus ja jää viisakaks!</a:t>
            </a:r>
          </a:p>
          <a:p>
            <a:endParaRPr lang="et-EE" dirty="0"/>
          </a:p>
        </p:txBody>
      </p:sp>
    </p:spTree>
    <p:extLst>
      <p:ext uri="{BB962C8B-B14F-4D97-AF65-F5344CB8AC3E}">
        <p14:creationId xmlns:p14="http://schemas.microsoft.com/office/powerpoint/2010/main" val="2647638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5826D1A-FA77-0085-B339-7075E9030618}"/>
              </a:ext>
            </a:extLst>
          </p:cNvPr>
          <p:cNvSpPr>
            <a:spLocks noGrp="1"/>
          </p:cNvSpPr>
          <p:nvPr>
            <p:ph type="title"/>
          </p:nvPr>
        </p:nvSpPr>
        <p:spPr/>
        <p:txBody>
          <a:bodyPr/>
          <a:lstStyle/>
          <a:p>
            <a:r>
              <a:rPr lang="et-EE" dirty="0"/>
              <a:t>Hea kiri on: </a:t>
            </a:r>
            <a:br>
              <a:rPr lang="et-EE" dirty="0"/>
            </a:br>
            <a:endParaRPr lang="et-EE" dirty="0"/>
          </a:p>
        </p:txBody>
      </p:sp>
      <p:sp>
        <p:nvSpPr>
          <p:cNvPr id="3" name="Sisu kohatäide 2">
            <a:extLst>
              <a:ext uri="{FF2B5EF4-FFF2-40B4-BE49-F238E27FC236}">
                <a16:creationId xmlns:a16="http://schemas.microsoft.com/office/drawing/2014/main" id="{950C261D-C8F9-17F2-CDF6-727BCA6AFA1E}"/>
              </a:ext>
            </a:extLst>
          </p:cNvPr>
          <p:cNvSpPr>
            <a:spLocks noGrp="1"/>
          </p:cNvSpPr>
          <p:nvPr>
            <p:ph idx="1"/>
          </p:nvPr>
        </p:nvSpPr>
        <p:spPr/>
        <p:txBody>
          <a:bodyPr/>
          <a:lstStyle/>
          <a:p>
            <a:r>
              <a:rPr lang="et-EE" dirty="0"/>
              <a:t>saajakeskne </a:t>
            </a:r>
          </a:p>
          <a:p>
            <a:r>
              <a:rPr lang="et-EE" dirty="0"/>
              <a:t>selge ja arusaadav – vältige võõrsõnu, lühendeid, vähetuntud termineid </a:t>
            </a:r>
          </a:p>
          <a:p>
            <a:r>
              <a:rPr lang="et-EE" dirty="0"/>
              <a:t>silmaga haaratav – kirja välimus; tekst plokkidena </a:t>
            </a:r>
          </a:p>
          <a:p>
            <a:r>
              <a:rPr lang="et-EE" dirty="0"/>
              <a:t>positiivse tooniga </a:t>
            </a:r>
          </a:p>
          <a:p>
            <a:r>
              <a:rPr lang="et-EE" dirty="0"/>
              <a:t>õige stiiliga – kasutatud sõnavara on kõigile mõistetav, kirjas öeldu on üheselt arusaadav ning selge ja mõistetav</a:t>
            </a:r>
          </a:p>
        </p:txBody>
      </p:sp>
    </p:spTree>
    <p:extLst>
      <p:ext uri="{BB962C8B-B14F-4D97-AF65-F5344CB8AC3E}">
        <p14:creationId xmlns:p14="http://schemas.microsoft.com/office/powerpoint/2010/main" val="3994245058"/>
      </p:ext>
    </p:extLst>
  </p:cSld>
  <p:clrMapOvr>
    <a:masterClrMapping/>
  </p:clrMapOvr>
</p:sld>
</file>

<file path=ppt/theme/theme1.xml><?xml version="1.0" encoding="utf-8"?>
<a:theme xmlns:a="http://schemas.openxmlformats.org/drawingml/2006/main" name="Fassett">
  <a:themeElements>
    <a:clrScheme name="Fas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553</Words>
  <Application>Microsoft Office PowerPoint</Application>
  <PresentationFormat>Laiekraan</PresentationFormat>
  <Paragraphs>47</Paragraphs>
  <Slides>8</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8</vt:i4>
      </vt:variant>
    </vt:vector>
  </HeadingPairs>
  <TitlesOfParts>
    <vt:vector size="13" baseType="lpstr">
      <vt:lpstr>Arial</vt:lpstr>
      <vt:lpstr>Source Sans Pro</vt:lpstr>
      <vt:lpstr>Trebuchet MS</vt:lpstr>
      <vt:lpstr>Wingdings 3</vt:lpstr>
      <vt:lpstr>Fassett</vt:lpstr>
      <vt:lpstr>Referaadi koostamine ja meilietikett</vt:lpstr>
      <vt:lpstr>Refereerimine</vt:lpstr>
      <vt:lpstr>Referaat</vt:lpstr>
      <vt:lpstr>Vormistusnõuded (referaadi ülesehitus):</vt:lpstr>
      <vt:lpstr>Nõuded Teie referaadile</vt:lpstr>
      <vt:lpstr>Meilimise põhitõed (1):  </vt:lpstr>
      <vt:lpstr>Meilimise põhitõed (2):  </vt:lpstr>
      <vt:lpstr>Hea kiri 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Sixten Hinnov</dc:creator>
  <cp:lastModifiedBy>Sixten Hinnov</cp:lastModifiedBy>
  <cp:revision>3</cp:revision>
  <dcterms:created xsi:type="dcterms:W3CDTF">2024-09-28T07:59:13Z</dcterms:created>
  <dcterms:modified xsi:type="dcterms:W3CDTF">2024-10-05T12:49:30Z</dcterms:modified>
</cp:coreProperties>
</file>