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77" r:id="rId4"/>
    <p:sldId id="258" r:id="rId5"/>
    <p:sldId id="257" r:id="rId6"/>
    <p:sldId id="259" r:id="rId7"/>
    <p:sldId id="271" r:id="rId8"/>
    <p:sldId id="272" r:id="rId9"/>
    <p:sldId id="273" r:id="rId10"/>
    <p:sldId id="262" r:id="rId11"/>
    <p:sldId id="263" r:id="rId12"/>
    <p:sldId id="264" r:id="rId13"/>
    <p:sldId id="265" r:id="rId14"/>
    <p:sldId id="266" r:id="rId15"/>
    <p:sldId id="267" r:id="rId16"/>
    <p:sldId id="276" r:id="rId17"/>
    <p:sldId id="268" r:id="rId18"/>
    <p:sldId id="269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2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t-EE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71830E1-3FA1-4CD8-FF6B-8075BA6F0F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ÕPIME JA ÕPETAME TÕHUSALT!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35B2D9BA-F90B-6E3C-D898-3941AF935A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/>
              <a:t>Sixten </a:t>
            </a:r>
            <a:r>
              <a:rPr lang="et-EE" dirty="0" err="1"/>
              <a:t>hinnov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37011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0F549F7-89B3-194E-F9B3-A980743C5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t-EE" dirty="0"/>
              <a:t>Otsesed õpistrateegiad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F3B857D1-A770-9D59-2D54-07BFA2D934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Otsesed õpistrateegiad aitavad õpitavat hankida, töödelda, meelde jätta, meenutada, reprodutseerida.</a:t>
            </a:r>
          </a:p>
          <a:p>
            <a:r>
              <a:rPr lang="et-EE" b="1" dirty="0"/>
              <a:t>Mälustrateegiad</a:t>
            </a:r>
            <a:r>
              <a:rPr lang="et-EE" dirty="0"/>
              <a:t> – abstraktsete või visuaalsete kujundite/kujutiste tekitamine, kordamine, tegevuste kasutamine.</a:t>
            </a:r>
          </a:p>
          <a:p>
            <a:r>
              <a:rPr lang="et-EE" b="1" dirty="0"/>
              <a:t>Kognitiivsed strateegiad </a:t>
            </a:r>
            <a:r>
              <a:rPr lang="et-EE" dirty="0"/>
              <a:t>– erinevate allikate kasutamine, </a:t>
            </a:r>
            <a:r>
              <a:rPr lang="et-EE" dirty="0" err="1"/>
              <a:t>heliline</a:t>
            </a:r>
            <a:r>
              <a:rPr lang="et-EE" dirty="0"/>
              <a:t> esitamine, rühmitamine, konspekteerimine, ümberkombineerimine.</a:t>
            </a:r>
          </a:p>
          <a:p>
            <a:r>
              <a:rPr lang="et-EE" b="1" dirty="0"/>
              <a:t>Kompensatsioonistrateegiad</a:t>
            </a:r>
            <a:r>
              <a:rPr lang="et-EE" dirty="0"/>
              <a:t> – sõna asemel kehakeel.</a:t>
            </a:r>
          </a:p>
        </p:txBody>
      </p:sp>
    </p:spTree>
    <p:extLst>
      <p:ext uri="{BB962C8B-B14F-4D97-AF65-F5344CB8AC3E}">
        <p14:creationId xmlns:p14="http://schemas.microsoft.com/office/powerpoint/2010/main" val="414135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BC156DF-C1D0-A3AF-8CBB-87CE9668F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Otsesed õpistrateegiad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AC605486-3B1D-CF38-042B-650D9F2A0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t-EE" dirty="0"/>
              <a:t>Meenutamine, enesetestimine</a:t>
            </a:r>
          </a:p>
          <a:p>
            <a:r>
              <a:rPr lang="et-EE" dirty="0"/>
              <a:t>Mis-miks-kuidas küsimuste esitamine</a:t>
            </a:r>
          </a:p>
          <a:p>
            <a:r>
              <a:rPr lang="et-EE" dirty="0"/>
              <a:t>Küsimustele vastamine</a:t>
            </a:r>
          </a:p>
          <a:p>
            <a:r>
              <a:rPr lang="et-EE" dirty="0"/>
              <a:t>Oma sõnadega kokkuvõtte tegemine</a:t>
            </a:r>
          </a:p>
          <a:p>
            <a:r>
              <a:rPr lang="et-EE" dirty="0"/>
              <a:t>Mõistekaardi loomine, jooniste kasutamine, skeemid</a:t>
            </a:r>
          </a:p>
          <a:p>
            <a:r>
              <a:rPr lang="et-EE" dirty="0"/>
              <a:t>Seoste loomine </a:t>
            </a:r>
            <a:r>
              <a:rPr lang="et-EE" dirty="0" err="1"/>
              <a:t>varemõpituga</a:t>
            </a:r>
            <a:endParaRPr lang="et-EE" dirty="0"/>
          </a:p>
          <a:p>
            <a:r>
              <a:rPr lang="et-EE" dirty="0"/>
              <a:t>Info grupeerimine</a:t>
            </a:r>
          </a:p>
          <a:p>
            <a:r>
              <a:rPr lang="et-EE" dirty="0"/>
              <a:t>Ettekande tegemine, õpikaardid, spikrid</a:t>
            </a:r>
          </a:p>
          <a:p>
            <a:r>
              <a:rPr lang="et-EE" dirty="0"/>
              <a:t>Ülesannete lahendamine + vastuste analüüsimine (NB! Erinevad kontekstid)</a:t>
            </a:r>
          </a:p>
        </p:txBody>
      </p:sp>
    </p:spTree>
    <p:extLst>
      <p:ext uri="{BB962C8B-B14F-4D97-AF65-F5344CB8AC3E}">
        <p14:creationId xmlns:p14="http://schemas.microsoft.com/office/powerpoint/2010/main" val="2419287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B4CCDB6-5B0D-9647-AA22-3ECB973BE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Kaudsed õpistrateegiad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91BBFFF1-710F-90B7-B1E6-3EFC71C34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Kaudsed õpistrateegiad tegelevad protsessidega õppimise ümber – annavad võimaluse õppeprotsessi planeerida, jälgida, koordineerida ja hinnata.</a:t>
            </a:r>
          </a:p>
          <a:p>
            <a:r>
              <a:rPr lang="et-EE" dirty="0"/>
              <a:t>Metakognitiivsed strateegiad: keskendumine, korraldamine, hindamine</a:t>
            </a:r>
          </a:p>
          <a:p>
            <a:r>
              <a:rPr lang="et-EE" dirty="0"/>
              <a:t>Afektiivsed strateegiad: erutuse vähendamine, enesejulgustamine, emotsioonide juhtimine.</a:t>
            </a:r>
          </a:p>
          <a:p>
            <a:r>
              <a:rPr lang="et-EE" dirty="0"/>
              <a:t>Sotsiaalsed strateegiad: ülekanne, koos töötamine.</a:t>
            </a:r>
          </a:p>
        </p:txBody>
      </p:sp>
    </p:spTree>
    <p:extLst>
      <p:ext uri="{BB962C8B-B14F-4D97-AF65-F5344CB8AC3E}">
        <p14:creationId xmlns:p14="http://schemas.microsoft.com/office/powerpoint/2010/main" val="1471970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735451D-BDFE-1226-EA5C-B7F1CAF19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Kaudsed õpistrateegiad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1C1722A-75E8-9CC0-9CE3-02A5F17C5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t-EE" dirty="0"/>
              <a:t>Hajutamine: õppida erinevaid ülesandeid ning teemasid ja õppida erinevatelel aegadel/perioodidel.</a:t>
            </a:r>
          </a:p>
          <a:p>
            <a:r>
              <a:rPr lang="et-EE" dirty="0"/>
              <a:t>Õpitav materjal jagada väiksemateks osadeks.</a:t>
            </a:r>
          </a:p>
          <a:p>
            <a:r>
              <a:rPr lang="et-EE" dirty="0"/>
              <a:t>Õppimise ajal pausid.</a:t>
            </a:r>
          </a:p>
          <a:p>
            <a:r>
              <a:rPr lang="et-EE" dirty="0"/>
              <a:t>Vahetada õpikeskkonda.</a:t>
            </a:r>
          </a:p>
          <a:p>
            <a:r>
              <a:rPr lang="et-EE" dirty="0"/>
              <a:t>Planeerida õppimise aeg (taimer, kokkulepitud aeg)</a:t>
            </a:r>
          </a:p>
          <a:p>
            <a:r>
              <a:rPr lang="et-EE" dirty="0"/>
              <a:t>Koostöö – lasta kellelgi enda käest küsida, selgitada teemat kellelegi teisele.</a:t>
            </a:r>
          </a:p>
          <a:p>
            <a:r>
              <a:rPr lang="et-EE" dirty="0"/>
              <a:t>Lahendada raskemad ülesanded enne ja kergemad hiljem.</a:t>
            </a:r>
          </a:p>
          <a:p>
            <a:r>
              <a:rPr lang="et-EE" dirty="0"/>
              <a:t>Enda jaoks õppimise kasu teadvustamine (kasu vs pingutus!)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7869486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0DB028E-A613-8C3B-493D-9007F2F60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Ebaefektiivsed õpistrateegiad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651082E0-0966-7913-D092-80E61D1B0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Need on strateegiad, mis võivad tunduda kasulikud lühikeses perspektiivis. </a:t>
            </a:r>
          </a:p>
          <a:p>
            <a:r>
              <a:rPr lang="et-EE" dirty="0"/>
              <a:t>Pikaajaliselt ei tööta ja nad on ebaefektiivsed üksinda kasutades.</a:t>
            </a:r>
          </a:p>
          <a:p>
            <a:r>
              <a:rPr lang="et-EE" dirty="0"/>
              <a:t>Kombineerides efektiivsete strateegiatega võivad olla kasulikumad.</a:t>
            </a:r>
          </a:p>
        </p:txBody>
      </p:sp>
    </p:spTree>
    <p:extLst>
      <p:ext uri="{BB962C8B-B14F-4D97-AF65-F5344CB8AC3E}">
        <p14:creationId xmlns:p14="http://schemas.microsoft.com/office/powerpoint/2010/main" val="29159062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622AB94-0558-277F-1AC6-4F15DDCB0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Ebaefektiivsed õpistrateegiad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0E17CCAA-8CA3-BD99-1597-068DFA6DC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Märgistamine/</a:t>
            </a:r>
            <a:r>
              <a:rPr lang="et-EE" dirty="0" err="1"/>
              <a:t>allajoonimine</a:t>
            </a:r>
            <a:r>
              <a:rPr lang="et-EE" dirty="0"/>
              <a:t>. </a:t>
            </a:r>
          </a:p>
          <a:p>
            <a:r>
              <a:rPr lang="et-EE" dirty="0"/>
              <a:t>Mitmekordne ehk </a:t>
            </a:r>
            <a:r>
              <a:rPr lang="et-EE" dirty="0" err="1"/>
              <a:t>ülelugemine</a:t>
            </a:r>
            <a:r>
              <a:rPr lang="et-EE" dirty="0"/>
              <a:t>.</a:t>
            </a:r>
          </a:p>
          <a:p>
            <a:r>
              <a:rPr lang="et-EE" dirty="0"/>
              <a:t>Valikvastustega testid.</a:t>
            </a:r>
          </a:p>
          <a:p>
            <a:r>
              <a:rPr lang="et-EE" dirty="0"/>
              <a:t>Lihtsalt läbi kirjutamine.</a:t>
            </a:r>
          </a:p>
          <a:p>
            <a:r>
              <a:rPr lang="et-EE" dirty="0"/>
              <a:t>Massharjutamine.</a:t>
            </a:r>
          </a:p>
          <a:p>
            <a:r>
              <a:rPr lang="et-EE" dirty="0"/>
              <a:t>Lugemine, kuulamine, vaatamine ilma sisendita.</a:t>
            </a:r>
          </a:p>
          <a:p>
            <a:r>
              <a:rPr lang="et-EE" dirty="0"/>
              <a:t>Ülesannete lahendamine ilma kontrollimiseta.</a:t>
            </a:r>
          </a:p>
        </p:txBody>
      </p:sp>
    </p:spTree>
    <p:extLst>
      <p:ext uri="{BB962C8B-B14F-4D97-AF65-F5344CB8AC3E}">
        <p14:creationId xmlns:p14="http://schemas.microsoft.com/office/powerpoint/2010/main" val="12271018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EE1DB06-8733-D435-2C4C-78C868995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Tõhusa vea disain vs otsene õpetamine</a:t>
            </a:r>
            <a:br>
              <a:rPr lang="et-EE" dirty="0"/>
            </a:br>
            <a:r>
              <a:rPr lang="et-EE" dirty="0"/>
              <a:t>(</a:t>
            </a:r>
            <a:r>
              <a:rPr lang="et-EE" dirty="0" err="1"/>
              <a:t>grete</a:t>
            </a:r>
            <a:r>
              <a:rPr lang="et-EE" dirty="0"/>
              <a:t> </a:t>
            </a:r>
            <a:r>
              <a:rPr lang="et-EE" dirty="0" err="1"/>
              <a:t>arro</a:t>
            </a:r>
            <a:r>
              <a:rPr lang="et-EE" dirty="0"/>
              <a:t> slaididelt!)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C4AB12A1-B796-5F55-E587-2F42FF29115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t-E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Õpetaja X annab õpilastele esmalt keeruka probleemülesande lahendada.</a:t>
            </a:r>
            <a:endParaRPr lang="et-EE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t-E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Õppijate ülesanne on väikestes gruppides sellele probleemile ise erinevaid lahendusi pakkuda.</a:t>
            </a:r>
            <a:endParaRPr lang="et-EE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t-E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Pärast </a:t>
            </a:r>
            <a:r>
              <a:rPr lang="et-EE" sz="18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õppijatepoolset</a:t>
            </a:r>
            <a:r>
              <a:rPr lang="et-E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põhjalikku ise pusimist ning koos pakutud lahenduste samm-</a:t>
            </a:r>
            <a:r>
              <a:rPr lang="et-EE" sz="18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sammulise</a:t>
            </a:r>
            <a:r>
              <a:rPr lang="et-E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arutamisega räägib õpetaja ära teemakohase teooria ja süsteemse teadmise ning kuidas seda probleemi ekspert võiks lahendada.</a:t>
            </a:r>
            <a:endParaRPr lang="et-EE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t-EE" dirty="0"/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D2727E2C-5051-3DB4-0946-69796D8C003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t-E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Õpetaja Y õpetab esmalt asja kohta ära teemakohase teooria ja süsteemse teadmise ning selgitab, kuidas ülesandeid lahendada.</a:t>
            </a:r>
            <a:endParaRPr lang="et-EE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t-E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Seejärel saavad õpilased ise keeruka probleemülesande ning proovivad seda lahendada. </a:t>
            </a:r>
            <a:endParaRPr lang="et-EE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0759282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13618DA-95D9-3A80-4EA0-6690047BD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ülesanne </a:t>
            </a:r>
            <a:r>
              <a:rPr lang="et-EE" dirty="0" err="1"/>
              <a:t>iIi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929A718-F229-6C5F-2E03-3BB1E163F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Valige üks tõhusatest õpistrateegiatest ja tooge näide, kuidas kasutate seda ise õppimisel.</a:t>
            </a:r>
          </a:p>
          <a:p>
            <a:r>
              <a:rPr lang="et-EE" dirty="0"/>
              <a:t>Miks see strateegia on tõhus?</a:t>
            </a:r>
          </a:p>
        </p:txBody>
      </p:sp>
    </p:spTree>
    <p:extLst>
      <p:ext uri="{BB962C8B-B14F-4D97-AF65-F5344CB8AC3E}">
        <p14:creationId xmlns:p14="http://schemas.microsoft.com/office/powerpoint/2010/main" val="41363134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586FA6C-C538-B808-70AE-700FBFAFC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Kokkuvõte</a:t>
            </a:r>
            <a:br>
              <a:rPr lang="et-EE" dirty="0"/>
            </a:br>
            <a:r>
              <a:rPr lang="et-EE" dirty="0"/>
              <a:t>(Grete </a:t>
            </a:r>
            <a:r>
              <a:rPr lang="et-EE" dirty="0" err="1"/>
              <a:t>arro</a:t>
            </a:r>
            <a:r>
              <a:rPr lang="et-EE" dirty="0"/>
              <a:t> slaididelt!)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1240ECF5-52F9-4166-AFEA-A0EDCD752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t-E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Õppija on </a:t>
            </a:r>
            <a:r>
              <a:rPr lang="et-EE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kognitiivselt kaasatud.</a:t>
            </a:r>
            <a:endParaRPr lang="et-EE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t-E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Õppija </a:t>
            </a:r>
            <a:r>
              <a:rPr lang="et-EE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konstrueerib</a:t>
            </a:r>
            <a:r>
              <a:rPr lang="et-E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uue teadmise </a:t>
            </a:r>
            <a:r>
              <a:rPr lang="et-EE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oma peas.</a:t>
            </a:r>
            <a:endParaRPr lang="et-EE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t-E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Õppija </a:t>
            </a:r>
            <a:r>
              <a:rPr lang="et-EE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mõtlemine </a:t>
            </a:r>
            <a:r>
              <a:rPr lang="et-E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on </a:t>
            </a:r>
            <a:r>
              <a:rPr lang="et-EE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tehtud nähtavaks </a:t>
            </a:r>
            <a:r>
              <a:rPr lang="et-E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– toimub pidev mõtete </a:t>
            </a:r>
            <a:r>
              <a:rPr lang="et-EE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sõnastamine, suhtlemine, arutelu, vaidlus.</a:t>
            </a:r>
            <a:endParaRPr lang="et-EE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t-E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Õppijal on ülesanded, mis </a:t>
            </a:r>
            <a:r>
              <a:rPr lang="et-EE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võimaldavad teha vigu, </a:t>
            </a:r>
            <a:r>
              <a:rPr lang="et-E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et ta saaks neid vigu </a:t>
            </a:r>
            <a:r>
              <a:rPr lang="et-EE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analüüsida.</a:t>
            </a:r>
            <a:endParaRPr lang="et-EE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t-E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Ülesanded on mõtlemisele pigem </a:t>
            </a:r>
            <a:r>
              <a:rPr lang="et-EE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väljakutsuvad-keerukad</a:t>
            </a:r>
            <a:r>
              <a:rPr lang="et-E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kui lihtsad.</a:t>
            </a:r>
            <a:endParaRPr lang="et-EE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t-E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Õppija </a:t>
            </a:r>
            <a:r>
              <a:rPr lang="et-EE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teadvustab, </a:t>
            </a:r>
            <a:r>
              <a:rPr lang="et-E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et ta peaks oma intuitiivseid arusaamu ja ideid </a:t>
            </a:r>
            <a:r>
              <a:rPr lang="et-EE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pidurdama.</a:t>
            </a:r>
            <a:endParaRPr lang="et-EE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et-E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Õpisituatsioonis </a:t>
            </a:r>
            <a:r>
              <a:rPr lang="et-EE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puudub</a:t>
            </a:r>
            <a:r>
              <a:rPr lang="et-E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igasugune </a:t>
            </a:r>
            <a:r>
              <a:rPr lang="et-EE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stress</a:t>
            </a:r>
            <a:r>
              <a:rPr lang="et-E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hirm, pinge või ärevus.</a:t>
            </a:r>
          </a:p>
          <a:p>
            <a:r>
              <a:rPr lang="et-EE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EMOTSIONAALNE PINGE 0, KOGNITIIVNE PINGE LAES!</a:t>
            </a:r>
            <a:endParaRPr lang="et-EE" b="1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931403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6225DFA-7699-495A-C07D-500F6C795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Tänane tegevuskava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C1DC8AA1-299F-3789-8698-9725947A2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1) Sissejuhatus</a:t>
            </a:r>
          </a:p>
          <a:p>
            <a:r>
              <a:rPr lang="et-EE" dirty="0"/>
              <a:t>2) Tõhusad ja ebatõhusad õpistrateegiad</a:t>
            </a:r>
          </a:p>
          <a:p>
            <a:r>
              <a:rPr lang="et-EE" dirty="0"/>
              <a:t>3) Miks need strateegiad on tõhusad?</a:t>
            </a:r>
          </a:p>
          <a:p>
            <a:r>
              <a:rPr lang="et-EE" dirty="0"/>
              <a:t>4) Grupiülesanded</a:t>
            </a:r>
          </a:p>
          <a:p>
            <a:r>
              <a:rPr lang="et-EE" dirty="0"/>
              <a:t>5) Kokkuvõte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614277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ACD831E-C80C-765B-852C-9B43C46A1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Mis on aju ülesanne olnud ajalooliselt?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1FEB1AB3-FEC9-1FA7-3AD1-C7CB1F711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Kõik, mis on seotud ellujäämisega: toidu hankimine ja ohu vältimine.</a:t>
            </a:r>
          </a:p>
          <a:p>
            <a:r>
              <a:rPr lang="et-EE" dirty="0"/>
              <a:t>Kiirete, pinnapealsete ja intuitiivsete järelduste tegemine.</a:t>
            </a:r>
          </a:p>
        </p:txBody>
      </p:sp>
    </p:spTree>
    <p:extLst>
      <p:ext uri="{BB962C8B-B14F-4D97-AF65-F5344CB8AC3E}">
        <p14:creationId xmlns:p14="http://schemas.microsoft.com/office/powerpoint/2010/main" val="3854946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D75B6406-9096-B32E-F7A0-BADE90EF4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Eesmärgid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67ACE87-4F43-1A72-7491-28ADC651D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Õpilase ennast juhtivuse toetamine.</a:t>
            </a:r>
          </a:p>
          <a:p>
            <a:r>
              <a:rPr lang="et-EE" dirty="0"/>
              <a:t>Õpistrateegiate sihipärane õpetamine ainetundides.</a:t>
            </a:r>
          </a:p>
        </p:txBody>
      </p:sp>
    </p:spTree>
    <p:extLst>
      <p:ext uri="{BB962C8B-B14F-4D97-AF65-F5344CB8AC3E}">
        <p14:creationId xmlns:p14="http://schemas.microsoft.com/office/powerpoint/2010/main" val="1394310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F05C8FF-F1EF-2482-F3C3-96D9E15CD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Mis on õpistrateegia? Mis on õpioskus?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A88BA15B-0366-093E-54C7-D9B7B580B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Õpiuskumus ehk avatus üldse õppimisele.  Vigadest saame õppida!</a:t>
            </a:r>
          </a:p>
          <a:p>
            <a:r>
              <a:rPr lang="et-EE" dirty="0"/>
              <a:t>Õpistrateegiateks nimetatakse erinevaid viise, kuidas õppija hangib, säilitab ja süstematiseerib teadmisi ning oskuseid.</a:t>
            </a:r>
          </a:p>
          <a:p>
            <a:r>
              <a:rPr lang="et-EE" dirty="0"/>
              <a:t>Õpioskus tähendab oskust oma õppimist ise juhtida: seada eesmärke, kavandada õppimist, valida õppimiseks sobivaim stiil ja meetod, analüüsida oma õpitulemusi ning vajadusel oma tegevust muuta.</a:t>
            </a:r>
          </a:p>
        </p:txBody>
      </p:sp>
    </p:spTree>
    <p:extLst>
      <p:ext uri="{BB962C8B-B14F-4D97-AF65-F5344CB8AC3E}">
        <p14:creationId xmlns:p14="http://schemas.microsoft.com/office/powerpoint/2010/main" val="2596312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2DBD5A8-519F-D66C-054C-64EAACFC9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ülesanne 1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0BB4B0C9-F3E8-0AFB-0403-AAEE48747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3200" dirty="0"/>
              <a:t>Nimetage grupisiseselt tõhusaid õpistrateegiaid.</a:t>
            </a:r>
          </a:p>
        </p:txBody>
      </p:sp>
    </p:spTree>
    <p:extLst>
      <p:ext uri="{BB962C8B-B14F-4D97-AF65-F5344CB8AC3E}">
        <p14:creationId xmlns:p14="http://schemas.microsoft.com/office/powerpoint/2010/main" val="3876192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DDE5CDF-1512-4CDA-B956-23D223F8DE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t-EE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029D7D8-5A6B-4C76-94C8-15798C6C5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5C9319C-E20D-4884-952F-60B6A58C3E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176DA6-4BBF-42A4-9C94-E6613CCD6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9AAB0AE-172B-4FB4-80C2-86CD6B824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 w="22225">
            <a:solidFill>
              <a:srgbClr val="D6A8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isu kohatäide 4" descr="Pilt, millel on kujutatud tekst, kirjatarbed, menüü, kiri&#10;&#10;Kirjeldus on genereeritud automaatselt">
            <a:extLst>
              <a:ext uri="{FF2B5EF4-FFF2-40B4-BE49-F238E27FC236}">
                <a16:creationId xmlns:a16="http://schemas.microsoft.com/office/drawing/2014/main" id="{CC4E113A-AF69-228A-3BE0-4A3D752F14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381956" y="643467"/>
            <a:ext cx="7428088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347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DDE5CDF-1512-4CDA-B956-23D223F8DE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t-EE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029D7D8-5A6B-4C76-94C8-15798C6C5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5C9319C-E20D-4884-952F-60B6A58C3E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176DA6-4BBF-42A4-9C94-E6613CCD6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9AAB0AE-172B-4FB4-80C2-86CD6B824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 w="22225">
            <a:solidFill>
              <a:srgbClr val="C683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isu kohatäide 4" descr="Pilt, millel on kujutatud tekst, kiri, paber, menüü">
            <a:extLst>
              <a:ext uri="{FF2B5EF4-FFF2-40B4-BE49-F238E27FC236}">
                <a16:creationId xmlns:a16="http://schemas.microsoft.com/office/drawing/2014/main" id="{43917FF4-93EE-1EA3-DD5F-5C5665CF42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416007" y="554883"/>
            <a:ext cx="5066811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360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DDE5CDF-1512-4CDA-B956-23D223F8DE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t-EE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029D7D8-5A6B-4C76-94C8-15798C6C5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5C9319C-E20D-4884-952F-60B6A58C3E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176DA6-4BBF-42A4-9C94-E6613CCD6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9AAB0AE-172B-4FB4-80C2-86CD6B824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 w="22225">
            <a:solidFill>
              <a:srgbClr val="B477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isu kohatäide 4" descr="Pilt, millel on kujutatud tekst, kiri, Font, ümbrik">
            <a:extLst>
              <a:ext uri="{FF2B5EF4-FFF2-40B4-BE49-F238E27FC236}">
                <a16:creationId xmlns:a16="http://schemas.microsoft.com/office/drawing/2014/main" id="{72506B4B-F38E-4393-A8E0-02DD407773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634018" y="643467"/>
            <a:ext cx="6414448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9543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TM10001114[[fn=Galerii]]</Template>
  <TotalTime>314</TotalTime>
  <Words>621</Words>
  <Application>Microsoft Office PowerPoint</Application>
  <PresentationFormat>Laiekraan</PresentationFormat>
  <Paragraphs>79</Paragraphs>
  <Slides>18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18</vt:i4>
      </vt:variant>
    </vt:vector>
  </HeadingPairs>
  <TitlesOfParts>
    <vt:vector size="22" baseType="lpstr">
      <vt:lpstr>Arial</vt:lpstr>
      <vt:lpstr>Calibri</vt:lpstr>
      <vt:lpstr>Gill Sans MT</vt:lpstr>
      <vt:lpstr>Galerii</vt:lpstr>
      <vt:lpstr>ÕPIME JA ÕPETAME TÕHUSALT!</vt:lpstr>
      <vt:lpstr>Tänane tegevuskava</vt:lpstr>
      <vt:lpstr>Mis on aju ülesanne olnud ajalooliselt?</vt:lpstr>
      <vt:lpstr>Eesmärgid</vt:lpstr>
      <vt:lpstr>Mis on õpistrateegia? Mis on õpioskus?</vt:lpstr>
      <vt:lpstr>ülesanne 1</vt:lpstr>
      <vt:lpstr>PowerPointi esitlus</vt:lpstr>
      <vt:lpstr>PowerPointi esitlus</vt:lpstr>
      <vt:lpstr>PowerPointi esitlus</vt:lpstr>
      <vt:lpstr>Otsesed õpistrateegiad</vt:lpstr>
      <vt:lpstr>Otsesed õpistrateegiad</vt:lpstr>
      <vt:lpstr>Kaudsed õpistrateegiad</vt:lpstr>
      <vt:lpstr>Kaudsed õpistrateegiad</vt:lpstr>
      <vt:lpstr>Ebaefektiivsed õpistrateegiad</vt:lpstr>
      <vt:lpstr>Ebaefektiivsed õpistrateegiad</vt:lpstr>
      <vt:lpstr>Tõhusa vea disain vs otsene õpetamine (grete arro slaididelt!)</vt:lpstr>
      <vt:lpstr>ülesanne iIi</vt:lpstr>
      <vt:lpstr>Kokkuvõte (Grete arro slaididelt!)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ÕPIME JA ÕPETAME TÕHUSALT!</dc:title>
  <dc:creator>Sixten Hinnov</dc:creator>
  <cp:lastModifiedBy>Sixten Hinnov</cp:lastModifiedBy>
  <cp:revision>27</cp:revision>
  <dcterms:created xsi:type="dcterms:W3CDTF">2023-06-04T08:33:51Z</dcterms:created>
  <dcterms:modified xsi:type="dcterms:W3CDTF">2023-09-02T06:55:19Z</dcterms:modified>
</cp:coreProperties>
</file>