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i_t__leh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müeliniseerumine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Leht1!$A$2:$A$7</c:f>
              <c:strCache>
                <c:ptCount val="6"/>
                <c:pt idx="0">
                  <c:v>0 aastane</c:v>
                </c:pt>
                <c:pt idx="1">
                  <c:v>5. aastane</c:v>
                </c:pt>
                <c:pt idx="2">
                  <c:v>10. aastane</c:v>
                </c:pt>
                <c:pt idx="3">
                  <c:v>15. aastane</c:v>
                </c:pt>
                <c:pt idx="4">
                  <c:v>20. aastane</c:v>
                </c:pt>
                <c:pt idx="5">
                  <c:v>25. aastane</c:v>
                </c:pt>
              </c:strCache>
            </c:strRef>
          </c:cat>
          <c:val>
            <c:numRef>
              <c:f>Leht1!$B$2:$B$7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5.5</c:v>
                </c:pt>
                <c:pt idx="4">
                  <c:v>5.5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4-4C8E-9BAA-F172E12A7362}"/>
            </c:ext>
          </c:extLst>
        </c:ser>
        <c:ser>
          <c:idx val="1"/>
          <c:order val="1"/>
          <c:tx>
            <c:strRef>
              <c:f>Leht1!$C$1</c:f>
              <c:strCache>
                <c:ptCount val="1"/>
                <c:pt idx="0">
                  <c:v>erutussünapsite areng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Leht1!$A$2:$A$7</c:f>
              <c:strCache>
                <c:ptCount val="6"/>
                <c:pt idx="0">
                  <c:v>0 aastane</c:v>
                </c:pt>
                <c:pt idx="1">
                  <c:v>5. aastane</c:v>
                </c:pt>
                <c:pt idx="2">
                  <c:v>10. aastane</c:v>
                </c:pt>
                <c:pt idx="3">
                  <c:v>15. aastane</c:v>
                </c:pt>
                <c:pt idx="4">
                  <c:v>20. aastane</c:v>
                </c:pt>
                <c:pt idx="5">
                  <c:v>25. aastane</c:v>
                </c:pt>
              </c:strCache>
            </c:strRef>
          </c:cat>
          <c:val>
            <c:numRef>
              <c:f>Leht1!$C$2:$C$7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4-4C8E-9BAA-F172E12A7362}"/>
            </c:ext>
          </c:extLst>
        </c:ser>
        <c:ser>
          <c:idx val="2"/>
          <c:order val="2"/>
          <c:tx>
            <c:strRef>
              <c:f>Leht1!$D$1</c:f>
              <c:strCache>
                <c:ptCount val="1"/>
                <c:pt idx="0">
                  <c:v>pidurdussünapsite areng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Leht1!$A$2:$A$7</c:f>
              <c:strCache>
                <c:ptCount val="6"/>
                <c:pt idx="0">
                  <c:v>0 aastane</c:v>
                </c:pt>
                <c:pt idx="1">
                  <c:v>5. aastane</c:v>
                </c:pt>
                <c:pt idx="2">
                  <c:v>10. aastane</c:v>
                </c:pt>
                <c:pt idx="3">
                  <c:v>15. aastane</c:v>
                </c:pt>
                <c:pt idx="4">
                  <c:v>20. aastane</c:v>
                </c:pt>
                <c:pt idx="5">
                  <c:v>25. aastane</c:v>
                </c:pt>
              </c:strCache>
            </c:strRef>
          </c:cat>
          <c:val>
            <c:numRef>
              <c:f>Leht1!$D$2:$D$7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D4-4C8E-9BAA-F172E12A7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683808"/>
        <c:axId val="231686760"/>
      </c:lineChart>
      <c:catAx>
        <c:axId val="2316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1686760"/>
        <c:crosses val="autoZero"/>
        <c:auto val="1"/>
        <c:lblAlgn val="ctr"/>
        <c:lblOffset val="100"/>
        <c:noMultiLvlLbl val="0"/>
      </c:catAx>
      <c:valAx>
        <c:axId val="23168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168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Aju töö ja selle mõjutamine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Ülle Irdt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5364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4" descr="img005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84083"/>
            <a:ext cx="9758855" cy="6653048"/>
          </a:xfrm>
        </p:spPr>
      </p:pic>
    </p:spTree>
    <p:extLst>
      <p:ext uri="{BB962C8B-B14F-4D97-AF65-F5344CB8AC3E}">
        <p14:creationId xmlns:p14="http://schemas.microsoft.com/office/powerpoint/2010/main" val="58976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4" descr="img006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6455" y="168167"/>
            <a:ext cx="8082455" cy="6689834"/>
          </a:xfrm>
        </p:spPr>
      </p:pic>
    </p:spTree>
    <p:extLst>
      <p:ext uri="{BB962C8B-B14F-4D97-AF65-F5344CB8AC3E}">
        <p14:creationId xmlns:p14="http://schemas.microsoft.com/office/powerpoint/2010/main" val="283129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Eva Palk, Esitlus: Psühholoogia Gümnaasiumile, Närvisüsteem 2.osa. Närvirakk, närvid. Närviülekanne. koolipsyh.weebly.com/</a:t>
            </a:r>
            <a:r>
              <a:rPr lang="et-EE" dirty="0" err="1"/>
              <a:t>uploads</a:t>
            </a:r>
            <a:r>
              <a:rPr lang="et-EE" dirty="0"/>
              <a:t>/3/6/0/0/3600985/aju_nrvissteem2.ppt  külastatud: 28.märts, </a:t>
            </a:r>
            <a:r>
              <a:rPr lang="et-EE" dirty="0" smtClean="0"/>
              <a:t>2019 </a:t>
            </a:r>
            <a:endParaRPr lang="et-EE" dirty="0"/>
          </a:p>
          <a:p>
            <a:r>
              <a:rPr lang="et-EE" dirty="0"/>
              <a:t>Koolitus Biomeedikumis 11.dets </a:t>
            </a:r>
            <a:r>
              <a:rPr lang="et-EE" dirty="0" smtClean="0"/>
              <a:t>1018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5390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Aju areng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371600" y="1555531"/>
            <a:ext cx="4608786" cy="4311869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Sündides olemas kõik närvirakud, kuid puuduvad seosed (seetõtu me ka ei mäleta seda aega)</a:t>
            </a:r>
          </a:p>
          <a:p>
            <a:r>
              <a:rPr lang="et-EE" dirty="0" smtClean="0"/>
              <a:t>Vastsündinul närvirakkude seoseid vähe ja need alles hakkavad arenema</a:t>
            </a:r>
          </a:p>
          <a:p>
            <a:r>
              <a:rPr lang="et-EE" dirty="0" smtClean="0"/>
              <a:t>Rakud, mis seoseid luua ei suuda, hävivad</a:t>
            </a:r>
          </a:p>
          <a:p>
            <a:r>
              <a:rPr lang="et-EE" dirty="0" smtClean="0"/>
              <a:t>Samuti hävivad hiljem ka seosed, mida me oleme vähe kasutanud ja mida enam ei kasuta</a:t>
            </a:r>
          </a:p>
          <a:p>
            <a:pPr lvl="1"/>
            <a:r>
              <a:rPr lang="et-EE" dirty="0" smtClean="0"/>
              <a:t>Aju vajab pidevalt kasutamist, </a:t>
            </a:r>
            <a:r>
              <a:rPr lang="et-EE" dirty="0" err="1" smtClean="0"/>
              <a:t>meeldetuletamist</a:t>
            </a:r>
            <a:r>
              <a:rPr lang="et-EE" dirty="0" smtClean="0"/>
              <a:t>!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03" y="840828"/>
            <a:ext cx="5839337" cy="52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3EC10DC-7BEE-41AF-8072-8FB7ADFF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3" y="323778"/>
            <a:ext cx="9241870" cy="895422"/>
          </a:xfrm>
        </p:spPr>
        <p:txBody>
          <a:bodyPr/>
          <a:lstStyle/>
          <a:p>
            <a:r>
              <a:rPr lang="et-EE" dirty="0"/>
              <a:t>Erutus- ja pidurdussüsteemide areng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437FB90-038E-42E5-A058-D9B55189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97495"/>
            <a:ext cx="10058400" cy="5141843"/>
          </a:xfrm>
        </p:spPr>
        <p:txBody>
          <a:bodyPr>
            <a:normAutofit/>
          </a:bodyPr>
          <a:lstStyle/>
          <a:p>
            <a:r>
              <a:rPr lang="et-EE" sz="3200" dirty="0"/>
              <a:t>Inimesel ajus närvirakkude vahel kahesugused protsessid:</a:t>
            </a:r>
          </a:p>
          <a:p>
            <a:pPr lvl="1"/>
            <a:r>
              <a:rPr lang="et-EE" sz="2400" b="1" dirty="0"/>
              <a:t>Erutusprotsessid</a:t>
            </a:r>
          </a:p>
          <a:p>
            <a:pPr lvl="2"/>
            <a:r>
              <a:rPr lang="et-EE" sz="2400" dirty="0"/>
              <a:t>Teatud </a:t>
            </a:r>
            <a:r>
              <a:rPr lang="et-EE" sz="2400" dirty="0" err="1"/>
              <a:t>mediaatorainete</a:t>
            </a:r>
            <a:r>
              <a:rPr lang="et-EE" sz="2400" dirty="0"/>
              <a:t> abil tekib ärksus, huvi, tegutsemisvalmidus, impulsiivsus (</a:t>
            </a:r>
            <a:r>
              <a:rPr lang="et-EE" sz="2400" dirty="0" err="1"/>
              <a:t>noradrenaliin</a:t>
            </a:r>
            <a:r>
              <a:rPr lang="et-EE" sz="2400" dirty="0"/>
              <a:t>, serotoniin, </a:t>
            </a:r>
            <a:r>
              <a:rPr lang="et-EE" sz="2400" dirty="0" err="1"/>
              <a:t>dopamiin</a:t>
            </a:r>
            <a:r>
              <a:rPr lang="et-EE" sz="2400" dirty="0"/>
              <a:t>)</a:t>
            </a:r>
          </a:p>
          <a:p>
            <a:pPr lvl="1"/>
            <a:r>
              <a:rPr lang="et-EE" sz="2800" b="1" dirty="0"/>
              <a:t>Pidurdusprotsessid</a:t>
            </a:r>
          </a:p>
          <a:p>
            <a:pPr lvl="2"/>
            <a:r>
              <a:rPr lang="et-EE" sz="2400" dirty="0"/>
              <a:t>Teatud </a:t>
            </a:r>
            <a:r>
              <a:rPr lang="et-EE" sz="2400" dirty="0" err="1"/>
              <a:t>mediaatorainete</a:t>
            </a:r>
            <a:r>
              <a:rPr lang="et-EE" sz="2400" dirty="0"/>
              <a:t> toimel toimub rahunemine, lõõgastumine, enesekontroll</a:t>
            </a:r>
          </a:p>
          <a:p>
            <a:pPr lvl="1"/>
            <a:endParaRPr lang="et-EE" sz="3200" dirty="0"/>
          </a:p>
          <a:p>
            <a:pPr lvl="1"/>
            <a:endParaRPr lang="et-EE" sz="3200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43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Erutus- ja pidurdussüsteemide areng</a:t>
            </a:r>
            <a:endParaRPr lang="et-EE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40435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82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Psühhoaktiivsed</a:t>
            </a:r>
            <a:r>
              <a:rPr lang="et-EE" dirty="0" smtClean="0"/>
              <a:t> ained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smtClean="0"/>
              <a:t>Ained, mis mõjutavad aju tööd. </a:t>
            </a:r>
          </a:p>
          <a:p>
            <a:r>
              <a:rPr lang="et-EE" sz="2400" dirty="0" smtClean="0"/>
              <a:t>Elanike hulgas enam tarvitatavad </a:t>
            </a:r>
            <a:r>
              <a:rPr lang="et-EE" sz="2400" dirty="0" err="1" smtClean="0"/>
              <a:t>psühhoaktiivsed</a:t>
            </a:r>
            <a:r>
              <a:rPr lang="et-EE" sz="2400" dirty="0" smtClean="0"/>
              <a:t> ained on: </a:t>
            </a:r>
          </a:p>
          <a:p>
            <a:pPr lvl="1"/>
            <a:r>
              <a:rPr lang="et-EE" sz="2400" dirty="0" smtClean="0"/>
              <a:t>Kohv</a:t>
            </a:r>
          </a:p>
          <a:p>
            <a:pPr lvl="1"/>
            <a:r>
              <a:rPr lang="et-EE" sz="2400" dirty="0" smtClean="0"/>
              <a:t>Alkohol</a:t>
            </a:r>
          </a:p>
          <a:p>
            <a:pPr lvl="1"/>
            <a:r>
              <a:rPr lang="et-EE" sz="2400" dirty="0" smtClean="0"/>
              <a:t>Suits</a:t>
            </a:r>
          </a:p>
          <a:p>
            <a:pPr lvl="1"/>
            <a:r>
              <a:rPr lang="et-EE" sz="2400" dirty="0" smtClean="0"/>
              <a:t>Kanep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58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3BCB045-C013-4660-8C8A-BF739A86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5855"/>
          </a:xfrm>
        </p:spPr>
        <p:txBody>
          <a:bodyPr/>
          <a:lstStyle/>
          <a:p>
            <a:r>
              <a:rPr lang="et-EE" dirty="0"/>
              <a:t>Virgatsained vs. narkootilised ained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75C71D2-4F88-4C35-A1FF-E133F4624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20207"/>
          </a:xfrm>
        </p:spPr>
        <p:txBody>
          <a:bodyPr>
            <a:normAutofit/>
          </a:bodyPr>
          <a:lstStyle/>
          <a:p>
            <a:r>
              <a:rPr lang="et-EE" sz="2400" dirty="0"/>
              <a:t>Tuntumad virgatsained ja nende toime:</a:t>
            </a:r>
          </a:p>
          <a:p>
            <a:pPr lvl="1"/>
            <a:r>
              <a:rPr lang="et-EE" sz="2400" b="1" dirty="0" err="1"/>
              <a:t>Atsetüülkoliin</a:t>
            </a:r>
            <a:r>
              <a:rPr lang="et-EE" sz="2400" b="1" dirty="0"/>
              <a:t> (</a:t>
            </a:r>
            <a:r>
              <a:rPr lang="et-EE" sz="2400" b="1" dirty="0" err="1"/>
              <a:t>Ach</a:t>
            </a:r>
            <a:r>
              <a:rPr lang="et-EE" sz="2400" b="1" dirty="0"/>
              <a:t>): </a:t>
            </a:r>
            <a:r>
              <a:rPr lang="et-EE" sz="2400" dirty="0"/>
              <a:t>lihaste </a:t>
            </a:r>
            <a:r>
              <a:rPr lang="et-EE" sz="2400" dirty="0" err="1"/>
              <a:t>kokkutõmme</a:t>
            </a:r>
            <a:r>
              <a:rPr lang="et-EE" sz="2400" dirty="0"/>
              <a:t>, liigutused, mälu (</a:t>
            </a:r>
            <a:r>
              <a:rPr lang="et-EE" sz="2400" u="sng" dirty="0" err="1"/>
              <a:t>Alzheimeri</a:t>
            </a:r>
            <a:r>
              <a:rPr lang="et-EE" sz="2400" u="sng" dirty="0"/>
              <a:t> tõvega </a:t>
            </a:r>
            <a:r>
              <a:rPr lang="et-EE" sz="2400" dirty="0"/>
              <a:t>inimestel mäluhäired – </a:t>
            </a:r>
            <a:r>
              <a:rPr lang="et-EE" sz="2400" dirty="0" err="1"/>
              <a:t>Ach</a:t>
            </a:r>
            <a:r>
              <a:rPr lang="et-EE" sz="2400" dirty="0"/>
              <a:t> hulk vähenenud. ~50% üle 85-a. inimestel!)</a:t>
            </a:r>
          </a:p>
          <a:p>
            <a:pPr lvl="1"/>
            <a:r>
              <a:rPr lang="et-EE" sz="2400" b="1" dirty="0" err="1"/>
              <a:t>Dopamiin</a:t>
            </a:r>
            <a:r>
              <a:rPr lang="et-EE" sz="2400" b="1" dirty="0"/>
              <a:t> (DA): </a:t>
            </a:r>
            <a:r>
              <a:rPr lang="et-EE" sz="2400" dirty="0"/>
              <a:t>liigutused, tähelepanu, </a:t>
            </a:r>
            <a:r>
              <a:rPr lang="et-EE" sz="2400" dirty="0" smtClean="0"/>
              <a:t>õppimine, uudishimu </a:t>
            </a:r>
            <a:r>
              <a:rPr lang="et-EE" sz="2400" dirty="0"/>
              <a:t>(puudus – </a:t>
            </a:r>
            <a:r>
              <a:rPr lang="et-EE" sz="2400" u="sng" dirty="0" err="1"/>
              <a:t>Parkinsoni</a:t>
            </a:r>
            <a:r>
              <a:rPr lang="et-EE" sz="2400" u="sng" dirty="0"/>
              <a:t> tõbi</a:t>
            </a:r>
            <a:r>
              <a:rPr lang="et-EE" sz="2400" dirty="0"/>
              <a:t>, liig – </a:t>
            </a:r>
            <a:r>
              <a:rPr lang="et-EE" sz="2400" u="sng" dirty="0"/>
              <a:t>skisofreenia</a:t>
            </a:r>
            <a:r>
              <a:rPr lang="et-EE" sz="2400" dirty="0"/>
              <a:t>)- </a:t>
            </a:r>
            <a:r>
              <a:rPr lang="et-EE" sz="2400" u="sng" dirty="0"/>
              <a:t>amfetamiin</a:t>
            </a:r>
            <a:r>
              <a:rPr lang="et-EE" sz="2400" dirty="0"/>
              <a:t>: eufooria, üldine aktiivsuse tõus, paranoiline psühhoos, vererõhu tõus ja </a:t>
            </a:r>
            <a:r>
              <a:rPr lang="et-EE" sz="2400" dirty="0" err="1"/>
              <a:t>hüpertermia</a:t>
            </a:r>
            <a:r>
              <a:rPr lang="et-EE" sz="2400" dirty="0"/>
              <a:t> – mõjutab </a:t>
            </a:r>
            <a:r>
              <a:rPr lang="et-EE" sz="2400" dirty="0" err="1"/>
              <a:t>dopamiini</a:t>
            </a:r>
            <a:r>
              <a:rPr lang="et-EE" sz="2400" dirty="0"/>
              <a:t> ja </a:t>
            </a:r>
            <a:r>
              <a:rPr lang="et-EE" sz="2400" dirty="0" err="1"/>
              <a:t>noradrenaliini</a:t>
            </a:r>
            <a:r>
              <a:rPr lang="et-EE" sz="2400" dirty="0"/>
              <a:t> vabanemist, aitab kaasa </a:t>
            </a:r>
            <a:r>
              <a:rPr lang="et-EE" sz="2400" dirty="0" err="1"/>
              <a:t>Parkinsoni</a:t>
            </a:r>
            <a:r>
              <a:rPr lang="et-EE" sz="2400" dirty="0"/>
              <a:t> tõve kujunemisele!</a:t>
            </a:r>
          </a:p>
          <a:p>
            <a:pPr lvl="1">
              <a:buNone/>
            </a:pPr>
            <a:r>
              <a:rPr lang="et-EE" sz="2400" dirty="0"/>
              <a:t>	</a:t>
            </a:r>
            <a:r>
              <a:rPr lang="et-EE" sz="2400" u="sng" dirty="0"/>
              <a:t>Kokaiin</a:t>
            </a:r>
            <a:r>
              <a:rPr lang="et-EE" sz="2400" dirty="0"/>
              <a:t> – pidev </a:t>
            </a:r>
            <a:r>
              <a:rPr lang="et-EE" sz="2400" dirty="0" err="1"/>
              <a:t>dopamiini</a:t>
            </a:r>
            <a:r>
              <a:rPr lang="et-EE" sz="2400" dirty="0"/>
              <a:t> tootmine!</a:t>
            </a:r>
            <a:endParaRPr lang="et-EE" sz="2400" u="sng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67595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8407"/>
          </a:xfrm>
        </p:spPr>
        <p:txBody>
          <a:bodyPr/>
          <a:lstStyle/>
          <a:p>
            <a:r>
              <a:rPr lang="et-EE" dirty="0"/>
              <a:t>Virgatsained vs. narkootilised ained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/>
            <a:r>
              <a:rPr lang="et-EE" sz="7000" b="1" dirty="0" err="1"/>
              <a:t>Serotoniin</a:t>
            </a:r>
            <a:r>
              <a:rPr lang="et-EE" sz="7000" b="1" dirty="0"/>
              <a:t> (5-HT): </a:t>
            </a:r>
            <a:r>
              <a:rPr lang="et-EE" sz="7000" dirty="0"/>
              <a:t>une ja ärkveloleku regulatsioon, meeleolu ja isu kontrollimine, pärsib kujutluspilte </a:t>
            </a:r>
          </a:p>
          <a:p>
            <a:pPr lvl="2"/>
            <a:r>
              <a:rPr lang="et-EE" sz="6600" dirty="0"/>
              <a:t> </a:t>
            </a:r>
            <a:r>
              <a:rPr lang="et-EE" sz="6600" i="1" u="sng" dirty="0"/>
              <a:t>LSD</a:t>
            </a:r>
            <a:r>
              <a:rPr lang="et-EE" sz="6600" dirty="0"/>
              <a:t> pidurdab </a:t>
            </a:r>
            <a:r>
              <a:rPr lang="et-EE" sz="6600" dirty="0" err="1"/>
              <a:t>serotoniini</a:t>
            </a:r>
            <a:r>
              <a:rPr lang="et-EE" sz="6600" dirty="0"/>
              <a:t> mõju – taju moondumine, hallutsinatsioonide teke, negatiivne korduv hirmukogemus (</a:t>
            </a:r>
            <a:r>
              <a:rPr lang="et-EE" sz="6600" dirty="0" err="1"/>
              <a:t>bad</a:t>
            </a:r>
            <a:r>
              <a:rPr lang="et-EE" sz="6600" dirty="0"/>
              <a:t> </a:t>
            </a:r>
            <a:r>
              <a:rPr lang="et-EE" sz="6600" dirty="0" err="1"/>
              <a:t>trip</a:t>
            </a:r>
            <a:r>
              <a:rPr lang="et-EE" sz="6600" dirty="0"/>
              <a:t>)</a:t>
            </a:r>
          </a:p>
          <a:p>
            <a:pPr lvl="2"/>
            <a:r>
              <a:rPr lang="et-EE" sz="7000" i="1" u="sng" dirty="0" err="1"/>
              <a:t>Ecsatsy</a:t>
            </a:r>
            <a:r>
              <a:rPr lang="et-EE" sz="7000" dirty="0"/>
              <a:t> põhjustab </a:t>
            </a:r>
            <a:r>
              <a:rPr lang="et-EE" sz="7000" dirty="0" err="1"/>
              <a:t>serotoniini</a:t>
            </a:r>
            <a:r>
              <a:rPr lang="et-EE" sz="7000" dirty="0"/>
              <a:t> tootvate rakkude taandarengut – meeleolu kõikumised, mäluhäired, impulsiivsus. </a:t>
            </a:r>
          </a:p>
          <a:p>
            <a:pPr lvl="2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8266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Virgatsained vs. narkootilised ained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 err="1"/>
              <a:t>Opiaatide</a:t>
            </a:r>
            <a:r>
              <a:rPr lang="et-EE" sz="2400" dirty="0"/>
              <a:t> toime: rahustav, lõõgastav, unisus (Võib kaasa tuua hingamise lakkamise)</a:t>
            </a:r>
          </a:p>
          <a:p>
            <a:pPr lvl="1"/>
            <a:r>
              <a:rPr lang="et-EE" sz="2400" dirty="0"/>
              <a:t>Heroiin ja morfiin on sarnase ehitusega, heroiini toime tugevam</a:t>
            </a:r>
          </a:p>
          <a:p>
            <a:pPr lvl="1"/>
            <a:r>
              <a:rPr lang="et-EE" sz="2400" dirty="0"/>
              <a:t>Sõltuvuses inimene tarbib seetõttu, et ära hoida võõrutusnähte</a:t>
            </a:r>
          </a:p>
          <a:p>
            <a:pPr lvl="1"/>
            <a:r>
              <a:rPr lang="et-EE" sz="2400" dirty="0"/>
              <a:t>Piklikajus endogeensed </a:t>
            </a:r>
            <a:r>
              <a:rPr lang="et-EE" sz="2400" dirty="0" err="1"/>
              <a:t>opioidid</a:t>
            </a:r>
            <a:r>
              <a:rPr lang="et-EE" sz="2400" dirty="0"/>
              <a:t>, nende töö katkestatakse</a:t>
            </a:r>
          </a:p>
          <a:p>
            <a:pPr lvl="1"/>
            <a:r>
              <a:rPr lang="et-EE" sz="2400" dirty="0"/>
              <a:t>Otsajus toodetakse </a:t>
            </a:r>
            <a:r>
              <a:rPr lang="et-EE" sz="2400" dirty="0" err="1"/>
              <a:t>endokannabinoide</a:t>
            </a:r>
            <a:r>
              <a:rPr lang="et-EE" sz="2400" dirty="0"/>
              <a:t> (</a:t>
            </a:r>
            <a:r>
              <a:rPr lang="et-EE" sz="2400" dirty="0" err="1"/>
              <a:t>anandamiid</a:t>
            </a:r>
            <a:r>
              <a:rPr lang="et-EE" sz="2400" dirty="0"/>
              <a:t>), kanepisaadustega katkestatakse nende tootmine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4088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7978A970-CF39-489E-9A0C-222130D50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41" y="0"/>
            <a:ext cx="9017876" cy="67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403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TM10001105[[fn=Saak]]</Template>
  <TotalTime>178</TotalTime>
  <Words>361</Words>
  <Application>Microsoft Office PowerPoint</Application>
  <PresentationFormat>Laiekraan</PresentationFormat>
  <Paragraphs>42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1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Aju töö ja selle mõjutamine</vt:lpstr>
      <vt:lpstr>Aju areng</vt:lpstr>
      <vt:lpstr>Erutus- ja pidurdussüsteemide areng</vt:lpstr>
      <vt:lpstr>Erutus- ja pidurdussüsteemide areng</vt:lpstr>
      <vt:lpstr>Psühhoaktiivsed ained</vt:lpstr>
      <vt:lpstr>Virgatsained vs. narkootilised ained</vt:lpstr>
      <vt:lpstr>Virgatsained vs. narkootilised ained</vt:lpstr>
      <vt:lpstr>Virgatsained vs. narkootilised ained</vt:lpstr>
      <vt:lpstr>PowerPointi esitlus</vt:lpstr>
      <vt:lpstr>PowerPointi esitlus</vt:lpstr>
      <vt:lpstr>PowerPointi esitlus</vt:lpstr>
      <vt:lpstr>Kasutatud kirjandus</vt:lpstr>
    </vt:vector>
  </TitlesOfParts>
  <Company>TTG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 töö ja selle mõjutamine</dc:title>
  <dc:creator>Ülle Irdt</dc:creator>
  <cp:lastModifiedBy>Ülle Irdt</cp:lastModifiedBy>
  <cp:revision>10</cp:revision>
  <dcterms:created xsi:type="dcterms:W3CDTF">2019-02-25T09:17:24Z</dcterms:created>
  <dcterms:modified xsi:type="dcterms:W3CDTF">2019-06-18T10:42:29Z</dcterms:modified>
</cp:coreProperties>
</file>