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2" r:id="rId5"/>
    <p:sldId id="264" r:id="rId6"/>
    <p:sldId id="263" r:id="rId7"/>
    <p:sldId id="265" r:id="rId8"/>
    <p:sldId id="266" r:id="rId9"/>
    <p:sldId id="267" r:id="rId10"/>
    <p:sldId id="269" r:id="rId11"/>
    <p:sldId id="268" r:id="rId12"/>
    <p:sldId id="270" r:id="rId13"/>
    <p:sldId id="259" r:id="rId14"/>
    <p:sldId id="258" r:id="rId1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3817DC6-71E2-4638-8565-6E31C4BA096A}"/>
              </a:ext>
            </a:extLst>
          </p:cNvPr>
          <p:cNvSpPr>
            <a:spLocks noGrp="1"/>
          </p:cNvSpPr>
          <p:nvPr>
            <p:ph type="ctrTitle"/>
          </p:nvPr>
        </p:nvSpPr>
        <p:spPr>
          <a:xfrm>
            <a:off x="1524000" y="1122363"/>
            <a:ext cx="9144000" cy="2387600"/>
          </a:xfrm>
        </p:spPr>
        <p:txBody>
          <a:bodyPr anchor="b"/>
          <a:lstStyle>
            <a:lvl1pPr algn="ctr">
              <a:defRPr sz="6000"/>
            </a:lvl1pPr>
          </a:lstStyle>
          <a:p>
            <a:r>
              <a:rPr lang="et-EE"/>
              <a:t>Klõpsake juhteksemplari pealkirja laadi redigeerimiseks</a:t>
            </a:r>
          </a:p>
        </p:txBody>
      </p:sp>
      <p:sp>
        <p:nvSpPr>
          <p:cNvPr id="3" name="Alapealkiri 2">
            <a:extLst>
              <a:ext uri="{FF2B5EF4-FFF2-40B4-BE49-F238E27FC236}">
                <a16:creationId xmlns:a16="http://schemas.microsoft.com/office/drawing/2014/main" id="{55F1C011-FE24-4ACB-8991-563C568B7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juhteksemplari alapealkirja laadi redigeerimiseks</a:t>
            </a:r>
          </a:p>
        </p:txBody>
      </p:sp>
      <p:sp>
        <p:nvSpPr>
          <p:cNvPr id="4" name="Kuupäeva kohatäide 3">
            <a:extLst>
              <a:ext uri="{FF2B5EF4-FFF2-40B4-BE49-F238E27FC236}">
                <a16:creationId xmlns:a16="http://schemas.microsoft.com/office/drawing/2014/main" id="{8FACBD09-A303-4599-8B03-E48BBF63A759}"/>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F2070FC0-AAFA-40C2-9AD4-6C811A706987}"/>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5EB5F19D-E5BB-4F07-A311-2AFCDBBD0859}"/>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169962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F8F6B3A-AA03-4AF4-935B-026BC91345FF}"/>
              </a:ext>
            </a:extLst>
          </p:cNvPr>
          <p:cNvSpPr>
            <a:spLocks noGrp="1"/>
          </p:cNvSpPr>
          <p:nvPr>
            <p:ph type="title"/>
          </p:nvPr>
        </p:nvSpPr>
        <p:spPr/>
        <p:txBody>
          <a:bodyPr/>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AFEA149B-273A-4A22-9DB6-71688538A818}"/>
              </a:ext>
            </a:extLst>
          </p:cNvPr>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C7EDFB39-B95F-44B1-A862-8946770726D5}"/>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2585EFF6-F906-421B-B56B-3E925871BFF0}"/>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E09536A0-D3D4-4EE6-929B-DFFD691B26D7}"/>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80208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a:extLst>
              <a:ext uri="{FF2B5EF4-FFF2-40B4-BE49-F238E27FC236}">
                <a16:creationId xmlns:a16="http://schemas.microsoft.com/office/drawing/2014/main" id="{1D191A6C-8993-4DCD-88BC-A64ACD9E4005}"/>
              </a:ext>
            </a:extLst>
          </p:cNvPr>
          <p:cNvSpPr>
            <a:spLocks noGrp="1"/>
          </p:cNvSpPr>
          <p:nvPr>
            <p:ph type="title" orient="vert"/>
          </p:nvPr>
        </p:nvSpPr>
        <p:spPr>
          <a:xfrm>
            <a:off x="8724900" y="365125"/>
            <a:ext cx="2628900" cy="5811838"/>
          </a:xfrm>
        </p:spPr>
        <p:txBody>
          <a:bodyPr vert="eaVert"/>
          <a:lstStyle/>
          <a:p>
            <a:r>
              <a:rPr lang="et-EE"/>
              <a:t>Klõpsake juhteksemplari pealkirja laadi redigeerimiseks</a:t>
            </a:r>
          </a:p>
        </p:txBody>
      </p:sp>
      <p:sp>
        <p:nvSpPr>
          <p:cNvPr id="3" name="Vertikaalteksti kohatäide 2">
            <a:extLst>
              <a:ext uri="{FF2B5EF4-FFF2-40B4-BE49-F238E27FC236}">
                <a16:creationId xmlns:a16="http://schemas.microsoft.com/office/drawing/2014/main" id="{30902C41-FDFF-48EE-A0B9-D32CB2F44F22}"/>
              </a:ext>
            </a:extLst>
          </p:cNvPr>
          <p:cNvSpPr>
            <a:spLocks noGrp="1"/>
          </p:cNvSpPr>
          <p:nvPr>
            <p:ph type="body" orient="vert" idx="1"/>
          </p:nvPr>
        </p:nvSpPr>
        <p:spPr>
          <a:xfrm>
            <a:off x="838200" y="365125"/>
            <a:ext cx="7734300" cy="5811838"/>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429E4AF9-195E-4E8C-8778-E8EB1183F6CB}"/>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BC2B40BA-4122-4995-B803-A4EAB4E02D7A}"/>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D4E35FF4-BB33-4D56-A937-D0F47D8E6CFB}"/>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2437246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DBC89E4-65C0-409D-9BB5-D3F71B277374}"/>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AD29DFF6-C1FE-4A0F-8A06-515F8AFF8D8F}"/>
              </a:ext>
            </a:extLst>
          </p:cNvPr>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A55FBA2F-C770-42F0-A0AD-1C7740C9771B}"/>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BEFF234E-1058-4D9F-BA27-F35446DDFD53}"/>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DFE24F3C-1162-4F64-A8D8-210C9C2F74C4}"/>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6926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4A28D3C-3048-4D32-8B14-BC7847F1513D}"/>
              </a:ext>
            </a:extLst>
          </p:cNvPr>
          <p:cNvSpPr>
            <a:spLocks noGrp="1"/>
          </p:cNvSpPr>
          <p:nvPr>
            <p:ph type="title"/>
          </p:nvPr>
        </p:nvSpPr>
        <p:spPr>
          <a:xfrm>
            <a:off x="831850" y="1709738"/>
            <a:ext cx="10515600" cy="2852737"/>
          </a:xfrm>
        </p:spPr>
        <p:txBody>
          <a:bodyPr anchor="b"/>
          <a:lstStyle>
            <a:lvl1pPr>
              <a:defRPr sz="6000"/>
            </a:lvl1pPr>
          </a:lstStyle>
          <a:p>
            <a:r>
              <a:rPr lang="et-EE"/>
              <a:t>Klõpsake juhteksemplari pealkirja laadi redigeerimiseks</a:t>
            </a:r>
          </a:p>
        </p:txBody>
      </p:sp>
      <p:sp>
        <p:nvSpPr>
          <p:cNvPr id="3" name="Teksti kohatäide 2">
            <a:extLst>
              <a:ext uri="{FF2B5EF4-FFF2-40B4-BE49-F238E27FC236}">
                <a16:creationId xmlns:a16="http://schemas.microsoft.com/office/drawing/2014/main" id="{D04B9FFE-EFEE-48CD-8003-E6A7B86979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Klõpsake juhteksemplari tekstilaadide redigeerimiseks</a:t>
            </a:r>
          </a:p>
        </p:txBody>
      </p:sp>
      <p:sp>
        <p:nvSpPr>
          <p:cNvPr id="4" name="Kuupäeva kohatäide 3">
            <a:extLst>
              <a:ext uri="{FF2B5EF4-FFF2-40B4-BE49-F238E27FC236}">
                <a16:creationId xmlns:a16="http://schemas.microsoft.com/office/drawing/2014/main" id="{F7E3A7B0-6652-4EC4-85A4-AE8C77522264}"/>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CB86075E-1884-457C-96BE-B8CB62F58B70}"/>
              </a:ext>
            </a:extLst>
          </p:cNvPr>
          <p:cNvSpPr>
            <a:spLocks noGrp="1"/>
          </p:cNvSpPr>
          <p:nvPr>
            <p:ph type="ftr" sz="quarter" idx="11"/>
          </p:nvPr>
        </p:nvSpPr>
        <p:spPr/>
        <p:txBody>
          <a:bodyPr/>
          <a:lstStyle/>
          <a:p>
            <a:endParaRPr lang="et-EE"/>
          </a:p>
        </p:txBody>
      </p:sp>
      <p:sp>
        <p:nvSpPr>
          <p:cNvPr id="6" name="Slaidinumbri kohatäide 5">
            <a:extLst>
              <a:ext uri="{FF2B5EF4-FFF2-40B4-BE49-F238E27FC236}">
                <a16:creationId xmlns:a16="http://schemas.microsoft.com/office/drawing/2014/main" id="{11B1ECA1-AA11-4376-BDEB-DBA8E204CE6F}"/>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4204731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28AE210-135B-43C6-B59A-5BED202829FB}"/>
              </a:ext>
            </a:extLst>
          </p:cNvPr>
          <p:cNvSpPr>
            <a:spLocks noGrp="1"/>
          </p:cNvSpPr>
          <p:nvPr>
            <p:ph type="title"/>
          </p:nvPr>
        </p:nvSpPr>
        <p:spPr/>
        <p:txBody>
          <a:bodyPr/>
          <a:lstStyle/>
          <a:p>
            <a:r>
              <a:rPr lang="et-EE"/>
              <a:t>Klõpsake juhteksemplari pealkirja laadi redigeerimiseks</a:t>
            </a:r>
          </a:p>
        </p:txBody>
      </p:sp>
      <p:sp>
        <p:nvSpPr>
          <p:cNvPr id="3" name="Sisu kohatäide 2">
            <a:extLst>
              <a:ext uri="{FF2B5EF4-FFF2-40B4-BE49-F238E27FC236}">
                <a16:creationId xmlns:a16="http://schemas.microsoft.com/office/drawing/2014/main" id="{FECB7FCF-C05D-4029-B845-2C9D4610E723}"/>
              </a:ext>
            </a:extLst>
          </p:cNvPr>
          <p:cNvSpPr>
            <a:spLocks noGrp="1"/>
          </p:cNvSpPr>
          <p:nvPr>
            <p:ph sz="half" idx="1"/>
          </p:nvPr>
        </p:nvSpPr>
        <p:spPr>
          <a:xfrm>
            <a:off x="838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Sisu kohatäide 3">
            <a:extLst>
              <a:ext uri="{FF2B5EF4-FFF2-40B4-BE49-F238E27FC236}">
                <a16:creationId xmlns:a16="http://schemas.microsoft.com/office/drawing/2014/main" id="{A618B10B-1EDC-486B-A211-43608D7C8CEC}"/>
              </a:ext>
            </a:extLst>
          </p:cNvPr>
          <p:cNvSpPr>
            <a:spLocks noGrp="1"/>
          </p:cNvSpPr>
          <p:nvPr>
            <p:ph sz="half" idx="2"/>
          </p:nvPr>
        </p:nvSpPr>
        <p:spPr>
          <a:xfrm>
            <a:off x="6172200" y="1825625"/>
            <a:ext cx="5181600" cy="435133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Kuupäeva kohatäide 4">
            <a:extLst>
              <a:ext uri="{FF2B5EF4-FFF2-40B4-BE49-F238E27FC236}">
                <a16:creationId xmlns:a16="http://schemas.microsoft.com/office/drawing/2014/main" id="{E6E5151D-E729-4286-81F6-35B0075024C6}"/>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6" name="Jaluse kohatäide 5">
            <a:extLst>
              <a:ext uri="{FF2B5EF4-FFF2-40B4-BE49-F238E27FC236}">
                <a16:creationId xmlns:a16="http://schemas.microsoft.com/office/drawing/2014/main" id="{27BDBBBD-3AD5-4AC6-81EE-6BAFF39C936A}"/>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3D04C09E-E7AC-42D6-B99E-6655D8ADDDCF}"/>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90958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68767BD-C3AF-4738-AA40-5918F271F563}"/>
              </a:ext>
            </a:extLst>
          </p:cNvPr>
          <p:cNvSpPr>
            <a:spLocks noGrp="1"/>
          </p:cNvSpPr>
          <p:nvPr>
            <p:ph type="title"/>
          </p:nvPr>
        </p:nvSpPr>
        <p:spPr>
          <a:xfrm>
            <a:off x="839788" y="365125"/>
            <a:ext cx="10515600" cy="1325563"/>
          </a:xfrm>
        </p:spPr>
        <p:txBody>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EF18F0D9-CD0F-4770-A389-BAFEA3C60C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Sisu kohatäide 3">
            <a:extLst>
              <a:ext uri="{FF2B5EF4-FFF2-40B4-BE49-F238E27FC236}">
                <a16:creationId xmlns:a16="http://schemas.microsoft.com/office/drawing/2014/main" id="{F1821A54-5B5E-4D89-B721-812D274B9245}"/>
              </a:ext>
            </a:extLst>
          </p:cNvPr>
          <p:cNvSpPr>
            <a:spLocks noGrp="1"/>
          </p:cNvSpPr>
          <p:nvPr>
            <p:ph sz="half" idx="2"/>
          </p:nvPr>
        </p:nvSpPr>
        <p:spPr>
          <a:xfrm>
            <a:off x="839788" y="2505075"/>
            <a:ext cx="5157787"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5" name="Teksti kohatäide 4">
            <a:extLst>
              <a:ext uri="{FF2B5EF4-FFF2-40B4-BE49-F238E27FC236}">
                <a16:creationId xmlns:a16="http://schemas.microsoft.com/office/drawing/2014/main" id="{3A6F713D-11DC-43EE-9F3F-3C47B4CEB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Sisu kohatäide 5">
            <a:extLst>
              <a:ext uri="{FF2B5EF4-FFF2-40B4-BE49-F238E27FC236}">
                <a16:creationId xmlns:a16="http://schemas.microsoft.com/office/drawing/2014/main" id="{4BD554C4-847F-4EDF-AEFF-35F0D6774801}"/>
              </a:ext>
            </a:extLst>
          </p:cNvPr>
          <p:cNvSpPr>
            <a:spLocks noGrp="1"/>
          </p:cNvSpPr>
          <p:nvPr>
            <p:ph sz="quarter" idx="4"/>
          </p:nvPr>
        </p:nvSpPr>
        <p:spPr>
          <a:xfrm>
            <a:off x="6172200" y="2505075"/>
            <a:ext cx="5183188" cy="3684588"/>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7" name="Kuupäeva kohatäide 6">
            <a:extLst>
              <a:ext uri="{FF2B5EF4-FFF2-40B4-BE49-F238E27FC236}">
                <a16:creationId xmlns:a16="http://schemas.microsoft.com/office/drawing/2014/main" id="{74B852E4-4756-49A6-8531-7D212FAFEFC3}"/>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8" name="Jaluse kohatäide 7">
            <a:extLst>
              <a:ext uri="{FF2B5EF4-FFF2-40B4-BE49-F238E27FC236}">
                <a16:creationId xmlns:a16="http://schemas.microsoft.com/office/drawing/2014/main" id="{F6602821-9349-4A63-871A-A88F5A97D873}"/>
              </a:ext>
            </a:extLst>
          </p:cNvPr>
          <p:cNvSpPr>
            <a:spLocks noGrp="1"/>
          </p:cNvSpPr>
          <p:nvPr>
            <p:ph type="ftr" sz="quarter" idx="11"/>
          </p:nvPr>
        </p:nvSpPr>
        <p:spPr/>
        <p:txBody>
          <a:bodyPr/>
          <a:lstStyle/>
          <a:p>
            <a:endParaRPr lang="et-EE"/>
          </a:p>
        </p:txBody>
      </p:sp>
      <p:sp>
        <p:nvSpPr>
          <p:cNvPr id="9" name="Slaidinumbri kohatäide 8">
            <a:extLst>
              <a:ext uri="{FF2B5EF4-FFF2-40B4-BE49-F238E27FC236}">
                <a16:creationId xmlns:a16="http://schemas.microsoft.com/office/drawing/2014/main" id="{A1DD1178-6971-40BD-931D-F986E744CA7E}"/>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235275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373A394-81B7-47E0-AF82-04626D6AC080}"/>
              </a:ext>
            </a:extLst>
          </p:cNvPr>
          <p:cNvSpPr>
            <a:spLocks noGrp="1"/>
          </p:cNvSpPr>
          <p:nvPr>
            <p:ph type="title"/>
          </p:nvPr>
        </p:nvSpPr>
        <p:spPr/>
        <p:txBody>
          <a:bodyPr/>
          <a:lstStyle/>
          <a:p>
            <a:r>
              <a:rPr lang="et-EE"/>
              <a:t>Klõpsake juhteksemplari pealkirja laadi redigeerimiseks</a:t>
            </a:r>
          </a:p>
        </p:txBody>
      </p:sp>
      <p:sp>
        <p:nvSpPr>
          <p:cNvPr id="3" name="Kuupäeva kohatäide 2">
            <a:extLst>
              <a:ext uri="{FF2B5EF4-FFF2-40B4-BE49-F238E27FC236}">
                <a16:creationId xmlns:a16="http://schemas.microsoft.com/office/drawing/2014/main" id="{BA9EC837-FEA2-477E-9CC7-22863B6941B5}"/>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4" name="Jaluse kohatäide 3">
            <a:extLst>
              <a:ext uri="{FF2B5EF4-FFF2-40B4-BE49-F238E27FC236}">
                <a16:creationId xmlns:a16="http://schemas.microsoft.com/office/drawing/2014/main" id="{D7158CBC-671A-40F7-92E4-9B49A40AE1C1}"/>
              </a:ext>
            </a:extLst>
          </p:cNvPr>
          <p:cNvSpPr>
            <a:spLocks noGrp="1"/>
          </p:cNvSpPr>
          <p:nvPr>
            <p:ph type="ftr" sz="quarter" idx="11"/>
          </p:nvPr>
        </p:nvSpPr>
        <p:spPr/>
        <p:txBody>
          <a:bodyPr/>
          <a:lstStyle/>
          <a:p>
            <a:endParaRPr lang="et-EE"/>
          </a:p>
        </p:txBody>
      </p:sp>
      <p:sp>
        <p:nvSpPr>
          <p:cNvPr id="5" name="Slaidinumbri kohatäide 4">
            <a:extLst>
              <a:ext uri="{FF2B5EF4-FFF2-40B4-BE49-F238E27FC236}">
                <a16:creationId xmlns:a16="http://schemas.microsoft.com/office/drawing/2014/main" id="{6409EF59-DAFC-4B07-A6FC-BCADC816E554}"/>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369389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a:extLst>
              <a:ext uri="{FF2B5EF4-FFF2-40B4-BE49-F238E27FC236}">
                <a16:creationId xmlns:a16="http://schemas.microsoft.com/office/drawing/2014/main" id="{3D6B291E-90D3-444E-912A-1EA840FB9C01}"/>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3" name="Jaluse kohatäide 2">
            <a:extLst>
              <a:ext uri="{FF2B5EF4-FFF2-40B4-BE49-F238E27FC236}">
                <a16:creationId xmlns:a16="http://schemas.microsoft.com/office/drawing/2014/main" id="{D1DA71B9-6A55-46B3-9966-039678882D9A}"/>
              </a:ext>
            </a:extLst>
          </p:cNvPr>
          <p:cNvSpPr>
            <a:spLocks noGrp="1"/>
          </p:cNvSpPr>
          <p:nvPr>
            <p:ph type="ftr" sz="quarter" idx="11"/>
          </p:nvPr>
        </p:nvSpPr>
        <p:spPr/>
        <p:txBody>
          <a:bodyPr/>
          <a:lstStyle/>
          <a:p>
            <a:endParaRPr lang="et-EE"/>
          </a:p>
        </p:txBody>
      </p:sp>
      <p:sp>
        <p:nvSpPr>
          <p:cNvPr id="4" name="Slaidinumbri kohatäide 3">
            <a:extLst>
              <a:ext uri="{FF2B5EF4-FFF2-40B4-BE49-F238E27FC236}">
                <a16:creationId xmlns:a16="http://schemas.microsoft.com/office/drawing/2014/main" id="{7D411999-BAF2-4EEB-ABFC-99830CC33771}"/>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101128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94F0C6A-F254-4FB1-A7CB-ACCF602DD4A0}"/>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Sisu kohatäide 2">
            <a:extLst>
              <a:ext uri="{FF2B5EF4-FFF2-40B4-BE49-F238E27FC236}">
                <a16:creationId xmlns:a16="http://schemas.microsoft.com/office/drawing/2014/main" id="{8142E565-8E34-483E-8C4F-CEBCAEBDF2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Teksti kohatäide 3">
            <a:extLst>
              <a:ext uri="{FF2B5EF4-FFF2-40B4-BE49-F238E27FC236}">
                <a16:creationId xmlns:a16="http://schemas.microsoft.com/office/drawing/2014/main" id="{BDEC8D7C-CF86-4C57-8E9D-BCA99A407F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3A1A6CD5-BC1C-41EA-AD82-C0A8FBFFDE83}"/>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6" name="Jaluse kohatäide 5">
            <a:extLst>
              <a:ext uri="{FF2B5EF4-FFF2-40B4-BE49-F238E27FC236}">
                <a16:creationId xmlns:a16="http://schemas.microsoft.com/office/drawing/2014/main" id="{9146B72C-59F5-4172-972B-E3640C8DFD43}"/>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8320989A-A28B-41B0-AD23-23731A1AFD4E}"/>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200109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68B4249-F7B2-459B-A138-2238A187CC83}"/>
              </a:ext>
            </a:extLst>
          </p:cNvPr>
          <p:cNvSpPr>
            <a:spLocks noGrp="1"/>
          </p:cNvSpPr>
          <p:nvPr>
            <p:ph type="title"/>
          </p:nvPr>
        </p:nvSpPr>
        <p:spPr>
          <a:xfrm>
            <a:off x="839788" y="457200"/>
            <a:ext cx="3932237" cy="1600200"/>
          </a:xfrm>
        </p:spPr>
        <p:txBody>
          <a:bodyPr anchor="b"/>
          <a:lstStyle>
            <a:lvl1pPr>
              <a:defRPr sz="3200"/>
            </a:lvl1pPr>
          </a:lstStyle>
          <a:p>
            <a:r>
              <a:rPr lang="et-EE"/>
              <a:t>Klõpsake juhteksemplari pealkirja laadi redigeerimiseks</a:t>
            </a:r>
          </a:p>
        </p:txBody>
      </p:sp>
      <p:sp>
        <p:nvSpPr>
          <p:cNvPr id="3" name="Pildi kohatäide 2">
            <a:extLst>
              <a:ext uri="{FF2B5EF4-FFF2-40B4-BE49-F238E27FC236}">
                <a16:creationId xmlns:a16="http://schemas.microsoft.com/office/drawing/2014/main" id="{0C33D9A3-6148-491C-B0EC-5E82C12F56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a:extLst>
              <a:ext uri="{FF2B5EF4-FFF2-40B4-BE49-F238E27FC236}">
                <a16:creationId xmlns:a16="http://schemas.microsoft.com/office/drawing/2014/main" id="{CF7250CA-B538-438D-A8F6-70D9141FC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Klõpsake juhteksemplari tekstilaadide redigeerimiseks</a:t>
            </a:r>
          </a:p>
        </p:txBody>
      </p:sp>
      <p:sp>
        <p:nvSpPr>
          <p:cNvPr id="5" name="Kuupäeva kohatäide 4">
            <a:extLst>
              <a:ext uri="{FF2B5EF4-FFF2-40B4-BE49-F238E27FC236}">
                <a16:creationId xmlns:a16="http://schemas.microsoft.com/office/drawing/2014/main" id="{9FCC0EDE-B124-49AE-AE2F-5BB6A8603752}"/>
              </a:ext>
            </a:extLst>
          </p:cNvPr>
          <p:cNvSpPr>
            <a:spLocks noGrp="1"/>
          </p:cNvSpPr>
          <p:nvPr>
            <p:ph type="dt" sz="half" idx="10"/>
          </p:nvPr>
        </p:nvSpPr>
        <p:spPr/>
        <p:txBody>
          <a:bodyPr/>
          <a:lstStyle/>
          <a:p>
            <a:fld id="{E842ACCE-3BCF-47C1-AEC4-FF9741A2C286}" type="datetimeFigureOut">
              <a:rPr lang="et-EE" smtClean="0"/>
              <a:t>5.04.2020</a:t>
            </a:fld>
            <a:endParaRPr lang="et-EE"/>
          </a:p>
        </p:txBody>
      </p:sp>
      <p:sp>
        <p:nvSpPr>
          <p:cNvPr id="6" name="Jaluse kohatäide 5">
            <a:extLst>
              <a:ext uri="{FF2B5EF4-FFF2-40B4-BE49-F238E27FC236}">
                <a16:creationId xmlns:a16="http://schemas.microsoft.com/office/drawing/2014/main" id="{E5C15875-5757-461B-89FE-4DDE558F8682}"/>
              </a:ext>
            </a:extLst>
          </p:cNvPr>
          <p:cNvSpPr>
            <a:spLocks noGrp="1"/>
          </p:cNvSpPr>
          <p:nvPr>
            <p:ph type="ftr" sz="quarter" idx="11"/>
          </p:nvPr>
        </p:nvSpPr>
        <p:spPr/>
        <p:txBody>
          <a:bodyPr/>
          <a:lstStyle/>
          <a:p>
            <a:endParaRPr lang="et-EE"/>
          </a:p>
        </p:txBody>
      </p:sp>
      <p:sp>
        <p:nvSpPr>
          <p:cNvPr id="7" name="Slaidinumbri kohatäide 6">
            <a:extLst>
              <a:ext uri="{FF2B5EF4-FFF2-40B4-BE49-F238E27FC236}">
                <a16:creationId xmlns:a16="http://schemas.microsoft.com/office/drawing/2014/main" id="{5947545D-1861-4F0A-BF20-6F47C9F956EF}"/>
              </a:ext>
            </a:extLst>
          </p:cNvPr>
          <p:cNvSpPr>
            <a:spLocks noGrp="1"/>
          </p:cNvSpPr>
          <p:nvPr>
            <p:ph type="sldNum" sz="quarter" idx="12"/>
          </p:nvPr>
        </p:nvSpPr>
        <p:spPr/>
        <p:txBody>
          <a:bodyPr/>
          <a:lstStyle/>
          <a:p>
            <a:fld id="{E05E5C6B-BBD8-4A73-8108-8D9BF0B0087A}" type="slidenum">
              <a:rPr lang="et-EE" smtClean="0"/>
              <a:t>‹#›</a:t>
            </a:fld>
            <a:endParaRPr lang="et-EE"/>
          </a:p>
        </p:txBody>
      </p:sp>
    </p:spTree>
    <p:extLst>
      <p:ext uri="{BB962C8B-B14F-4D97-AF65-F5344CB8AC3E}">
        <p14:creationId xmlns:p14="http://schemas.microsoft.com/office/powerpoint/2010/main" val="256857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a:extLst>
              <a:ext uri="{FF2B5EF4-FFF2-40B4-BE49-F238E27FC236}">
                <a16:creationId xmlns:a16="http://schemas.microsoft.com/office/drawing/2014/main" id="{78089D99-6876-4DEA-9666-A2E48F605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Klõpsake juhteksemplari pealkirja laadi redigeerimiseks</a:t>
            </a:r>
          </a:p>
        </p:txBody>
      </p:sp>
      <p:sp>
        <p:nvSpPr>
          <p:cNvPr id="3" name="Teksti kohatäide 2">
            <a:extLst>
              <a:ext uri="{FF2B5EF4-FFF2-40B4-BE49-F238E27FC236}">
                <a16:creationId xmlns:a16="http://schemas.microsoft.com/office/drawing/2014/main" id="{79B33A4B-12D1-487A-9594-CA9046AE5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4" name="Kuupäeva kohatäide 3">
            <a:extLst>
              <a:ext uri="{FF2B5EF4-FFF2-40B4-BE49-F238E27FC236}">
                <a16:creationId xmlns:a16="http://schemas.microsoft.com/office/drawing/2014/main" id="{9520CF31-2822-4EFC-87D0-FC5E77C791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2ACCE-3BCF-47C1-AEC4-FF9741A2C286}" type="datetimeFigureOut">
              <a:rPr lang="et-EE" smtClean="0"/>
              <a:t>5.04.2020</a:t>
            </a:fld>
            <a:endParaRPr lang="et-EE"/>
          </a:p>
        </p:txBody>
      </p:sp>
      <p:sp>
        <p:nvSpPr>
          <p:cNvPr id="5" name="Jaluse kohatäide 4">
            <a:extLst>
              <a:ext uri="{FF2B5EF4-FFF2-40B4-BE49-F238E27FC236}">
                <a16:creationId xmlns:a16="http://schemas.microsoft.com/office/drawing/2014/main" id="{C789A36D-7ADE-44C7-AEF9-DDBEA23479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a:extLst>
              <a:ext uri="{FF2B5EF4-FFF2-40B4-BE49-F238E27FC236}">
                <a16:creationId xmlns:a16="http://schemas.microsoft.com/office/drawing/2014/main" id="{B99B6888-A14D-4F42-B31F-3DF7727E05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E5C6B-BBD8-4A73-8108-8D9BF0B0087A}" type="slidenum">
              <a:rPr lang="et-EE" smtClean="0"/>
              <a:t>‹#›</a:t>
            </a:fld>
            <a:endParaRPr lang="et-EE"/>
          </a:p>
        </p:txBody>
      </p:sp>
    </p:spTree>
    <p:extLst>
      <p:ext uri="{BB962C8B-B14F-4D97-AF65-F5344CB8AC3E}">
        <p14:creationId xmlns:p14="http://schemas.microsoft.com/office/powerpoint/2010/main" val="729930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glishvanalinnapk.weebly.com/olulist-otildeppimise-kohta.html" TargetMode="External"/><Relationship Id="rId2" Type="http://schemas.openxmlformats.org/officeDocument/2006/relationships/hyperlink" Target="https://erinevadoppijad.weebly.com/otildeppimise-olemus.html" TargetMode="External"/><Relationship Id="rId1" Type="http://schemas.openxmlformats.org/officeDocument/2006/relationships/slideLayout" Target="../slideLayouts/slideLayout2.xml"/><Relationship Id="rId4" Type="http://schemas.openxmlformats.org/officeDocument/2006/relationships/hyperlink" Target="https://www.slideshare.net/jcibewise/jci-bewise-loeng-mlu-ja-ppim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9619EB6-EBE0-4421-B454-26FB62653470}"/>
              </a:ext>
            </a:extLst>
          </p:cNvPr>
          <p:cNvSpPr>
            <a:spLocks noGrp="1"/>
          </p:cNvSpPr>
          <p:nvPr>
            <p:ph type="ctrTitle"/>
          </p:nvPr>
        </p:nvSpPr>
        <p:spPr/>
        <p:txBody>
          <a:bodyPr/>
          <a:lstStyle/>
          <a:p>
            <a:r>
              <a:rPr lang="et-EE"/>
              <a:t>Õppimine kui töö</a:t>
            </a:r>
            <a:endParaRPr lang="et-EE" dirty="0"/>
          </a:p>
        </p:txBody>
      </p:sp>
      <p:sp>
        <p:nvSpPr>
          <p:cNvPr id="3" name="Alapealkiri 2">
            <a:extLst>
              <a:ext uri="{FF2B5EF4-FFF2-40B4-BE49-F238E27FC236}">
                <a16:creationId xmlns:a16="http://schemas.microsoft.com/office/drawing/2014/main" id="{43137055-375C-4A0D-AC22-1B5246F243A5}"/>
              </a:ext>
            </a:extLst>
          </p:cNvPr>
          <p:cNvSpPr>
            <a:spLocks noGrp="1"/>
          </p:cNvSpPr>
          <p:nvPr>
            <p:ph type="subTitle" idx="1"/>
          </p:nvPr>
        </p:nvSpPr>
        <p:spPr>
          <a:xfrm>
            <a:off x="7053942" y="3853542"/>
            <a:ext cx="3614057" cy="1404257"/>
          </a:xfrm>
        </p:spPr>
        <p:txBody>
          <a:bodyPr/>
          <a:lstStyle/>
          <a:p>
            <a:r>
              <a:rPr lang="et-EE"/>
              <a:t>Koostanud: Ülle Irdt</a:t>
            </a:r>
            <a:endParaRPr lang="et-EE" dirty="0"/>
          </a:p>
        </p:txBody>
      </p:sp>
    </p:spTree>
    <p:extLst>
      <p:ext uri="{BB962C8B-B14F-4D97-AF65-F5344CB8AC3E}">
        <p14:creationId xmlns:p14="http://schemas.microsoft.com/office/powerpoint/2010/main" val="185120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EB87496-403E-4DBE-8C02-FC705E3795CF}"/>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t-EE" sz="2200" b="1" dirty="0"/>
              <a:t>Kordamine on oluline.</a:t>
            </a:r>
            <a:r>
              <a:rPr lang="et-EE" sz="2200" dirty="0"/>
              <a:t> Kui õpid ühel õhtul kiiruga midagi pähe, on üle 50% sellest sul 24 tunniga meelest läinud. Kui sa sama infot nüüd veelkord kordad, hakkab unustamisprotsent </a:t>
            </a:r>
            <a:r>
              <a:rPr lang="et-EE" sz="2400" dirty="0"/>
              <a:t>märkimisväärselt vähenema.</a:t>
            </a:r>
            <a:endParaRPr lang="en-US" sz="2400" dirty="0"/>
          </a:p>
        </p:txBody>
      </p:sp>
      <p:pic>
        <p:nvPicPr>
          <p:cNvPr id="4" name="Sisu kohatäide 3">
            <a:extLst>
              <a:ext uri="{FF2B5EF4-FFF2-40B4-BE49-F238E27FC236}">
                <a16:creationId xmlns:a16="http://schemas.microsoft.com/office/drawing/2014/main" id="{E19F2A4A-3A11-49E7-90A8-BED7A0E1AEDA}"/>
              </a:ext>
            </a:extLst>
          </p:cNvPr>
          <p:cNvPicPr>
            <a:picLocks noGrp="1" noChangeAspect="1"/>
          </p:cNvPicPr>
          <p:nvPr>
            <p:ph idx="1"/>
          </p:nvPr>
        </p:nvPicPr>
        <p:blipFill rotWithShape="1">
          <a:blip r:embed="rId2"/>
          <a:srcRect t="1063" r="1" b="1"/>
          <a:stretch/>
        </p:blipFill>
        <p:spPr>
          <a:xfrm>
            <a:off x="1611923" y="1743257"/>
            <a:ext cx="8530883" cy="3526871"/>
          </a:xfrm>
          <a:prstGeom prst="rect">
            <a:avLst/>
          </a:prstGeom>
        </p:spPr>
      </p:pic>
      <p:sp>
        <p:nvSpPr>
          <p:cNvPr id="8" name="Ristkülik 7">
            <a:extLst>
              <a:ext uri="{FF2B5EF4-FFF2-40B4-BE49-F238E27FC236}">
                <a16:creationId xmlns:a16="http://schemas.microsoft.com/office/drawing/2014/main" id="{491B8F19-9667-4A12-A77F-4663BD66FA9E}"/>
              </a:ext>
            </a:extLst>
          </p:cNvPr>
          <p:cNvSpPr/>
          <p:nvPr/>
        </p:nvSpPr>
        <p:spPr>
          <a:xfrm>
            <a:off x="679352" y="5481143"/>
            <a:ext cx="11362593" cy="1200329"/>
          </a:xfrm>
          <a:prstGeom prst="rect">
            <a:avLst/>
          </a:prstGeom>
        </p:spPr>
        <p:txBody>
          <a:bodyPr wrap="square">
            <a:spAutoFit/>
          </a:bodyPr>
          <a:lstStyle/>
          <a:p>
            <a:r>
              <a:rPr lang="et-EE" b="1" dirty="0">
                <a:solidFill>
                  <a:srgbClr val="2A2A2A"/>
                </a:solidFill>
                <a:latin typeface="Arial" panose="020B0604020202020204" pitchFamily="34" charset="0"/>
              </a:rPr>
              <a:t> Õppimise eesmärk ei ole näidata veatuid sooritusi kohe ja praegu,</a:t>
            </a:r>
            <a:r>
              <a:rPr lang="et-EE" dirty="0">
                <a:solidFill>
                  <a:srgbClr val="2A2A2A"/>
                </a:solidFill>
                <a:latin typeface="Arial" panose="020B0604020202020204" pitchFamily="34" charset="0"/>
              </a:rPr>
              <a:t> vaid süvendada oma teadmisi ja oskusi samm-sammult. Igat asja saab õppida eri viisidel ja kasutada erinevaid õpistrateegiaid. Õpistrateegiaid on nii efektiivseid, kui ka vähem efektiivseid. Üks väga efektiivne õpistrateegia on kindlasti see, kui julged tekkinud küsimust küsida ja öelda, et sa hetkel millestki aru ei saanud.</a:t>
            </a:r>
            <a:endParaRPr lang="et-EE" dirty="0"/>
          </a:p>
        </p:txBody>
      </p:sp>
    </p:spTree>
    <p:extLst>
      <p:ext uri="{BB962C8B-B14F-4D97-AF65-F5344CB8AC3E}">
        <p14:creationId xmlns:p14="http://schemas.microsoft.com/office/powerpoint/2010/main" val="319152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9283770-69AB-4B2D-8A91-259F87A0EB00}"/>
              </a:ext>
            </a:extLst>
          </p:cNvPr>
          <p:cNvSpPr>
            <a:spLocks noGrp="1"/>
          </p:cNvSpPr>
          <p:nvPr>
            <p:ph type="title"/>
          </p:nvPr>
        </p:nvSpPr>
        <p:spPr/>
        <p:txBody>
          <a:bodyPr/>
          <a:lstStyle/>
          <a:p>
            <a:r>
              <a:rPr lang="et-EE" b="1" dirty="0"/>
              <a:t>Rööprähklemine</a:t>
            </a:r>
            <a:endParaRPr lang="et-EE" dirty="0"/>
          </a:p>
        </p:txBody>
      </p:sp>
      <p:sp>
        <p:nvSpPr>
          <p:cNvPr id="3" name="Sisu kohatäide 2">
            <a:extLst>
              <a:ext uri="{FF2B5EF4-FFF2-40B4-BE49-F238E27FC236}">
                <a16:creationId xmlns:a16="http://schemas.microsoft.com/office/drawing/2014/main" id="{BACDE6DE-2157-4B3A-B670-EEC3CE42BF48}"/>
              </a:ext>
            </a:extLst>
          </p:cNvPr>
          <p:cNvSpPr>
            <a:spLocks noGrp="1"/>
          </p:cNvSpPr>
          <p:nvPr>
            <p:ph idx="1"/>
          </p:nvPr>
        </p:nvSpPr>
        <p:spPr/>
        <p:txBody>
          <a:bodyPr/>
          <a:lstStyle/>
          <a:p>
            <a:pPr marL="0" indent="0">
              <a:buNone/>
            </a:pPr>
            <a:r>
              <a:rPr lang="et-EE" dirty="0"/>
              <a:t>… on mitme asjaga korraga tegelemine: Mõistet kasutatakse, kui: </a:t>
            </a:r>
          </a:p>
          <a:p>
            <a:pPr marL="0" indent="0">
              <a:buNone/>
            </a:pPr>
            <a:r>
              <a:rPr lang="et-EE" dirty="0"/>
              <a:t>	a) aju teeb korraga mitut asja</a:t>
            </a:r>
          </a:p>
          <a:p>
            <a:pPr marL="0" indent="0">
              <a:buNone/>
            </a:pPr>
            <a:r>
              <a:rPr lang="et-EE" dirty="0"/>
              <a:t>	b) täidetakse teatud ajaperioodi jooksul korraga mitut ülesannet, 	kord tehes üht, siis jälle teist</a:t>
            </a:r>
          </a:p>
          <a:p>
            <a:pPr marL="0" indent="0">
              <a:buNone/>
            </a:pPr>
            <a:r>
              <a:rPr lang="et-EE" dirty="0"/>
              <a:t>	c) jagatakse oma aeg teadlikult mitme vähemnõudliku ülesande 	vahel (e-kirjade saabumise jälgimine, ahju kütmine ja raadiosaate 	kuulamine)</a:t>
            </a:r>
          </a:p>
        </p:txBody>
      </p:sp>
    </p:spTree>
    <p:extLst>
      <p:ext uri="{BB962C8B-B14F-4D97-AF65-F5344CB8AC3E}">
        <p14:creationId xmlns:p14="http://schemas.microsoft.com/office/powerpoint/2010/main" val="2985030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EC9982-4E8F-4818-8D42-AA3EF948989C}"/>
              </a:ext>
            </a:extLst>
          </p:cNvPr>
          <p:cNvSpPr>
            <a:spLocks noGrp="1"/>
          </p:cNvSpPr>
          <p:nvPr>
            <p:ph type="title"/>
          </p:nvPr>
        </p:nvSpPr>
        <p:spPr/>
        <p:txBody>
          <a:bodyPr/>
          <a:lstStyle/>
          <a:p>
            <a:r>
              <a:rPr lang="et-EE" b="1" dirty="0"/>
              <a:t>Rööprähklemine</a:t>
            </a:r>
          </a:p>
        </p:txBody>
      </p:sp>
      <p:sp>
        <p:nvSpPr>
          <p:cNvPr id="3" name="Sisu kohatäide 2">
            <a:extLst>
              <a:ext uri="{FF2B5EF4-FFF2-40B4-BE49-F238E27FC236}">
                <a16:creationId xmlns:a16="http://schemas.microsoft.com/office/drawing/2014/main" id="{D4DB6F38-F43B-4AE6-9C37-0AACE2A0A632}"/>
              </a:ext>
            </a:extLst>
          </p:cNvPr>
          <p:cNvSpPr>
            <a:spLocks noGrp="1"/>
          </p:cNvSpPr>
          <p:nvPr>
            <p:ph idx="1"/>
          </p:nvPr>
        </p:nvSpPr>
        <p:spPr/>
        <p:txBody>
          <a:bodyPr/>
          <a:lstStyle/>
          <a:p>
            <a:pPr marL="0" indent="0">
              <a:buNone/>
            </a:pPr>
            <a:r>
              <a:rPr lang="et-EE" dirty="0"/>
              <a:t>Aju ei saa teha korraga mitut asja!</a:t>
            </a:r>
          </a:p>
          <a:p>
            <a:r>
              <a:rPr lang="et-EE" dirty="0"/>
              <a:t>Kui 2 erinevat signaali saabuvad korraga, siis tõmbab üks neist tähelepanu endale!</a:t>
            </a:r>
          </a:p>
          <a:p>
            <a:pPr lvl="1"/>
            <a:r>
              <a:rPr lang="et-EE" dirty="0"/>
              <a:t>Inimene võib suuta tõhusalt ühelt asjalt teisele end </a:t>
            </a:r>
            <a:r>
              <a:rPr lang="et-EE" dirty="0" err="1"/>
              <a:t>ümberlülitada</a:t>
            </a:r>
            <a:r>
              <a:rPr lang="et-EE" dirty="0"/>
              <a:t>, kuid korraga saab mõelda ühest asjast</a:t>
            </a:r>
          </a:p>
          <a:p>
            <a:pPr lvl="1"/>
            <a:r>
              <a:rPr lang="et-EE" dirty="0"/>
              <a:t>Kui me tahame midagi õppida ja omandada, siis õpiolukorras pole rööprähklemist olemas.</a:t>
            </a:r>
          </a:p>
          <a:p>
            <a:pPr lvl="1"/>
            <a:r>
              <a:rPr lang="et-EE" dirty="0"/>
              <a:t>Kui tähelepanu on jagatud mitme asja vahel, siis õppimist ei toimu.</a:t>
            </a:r>
          </a:p>
          <a:p>
            <a:pPr lvl="1"/>
            <a:r>
              <a:rPr lang="et-EE" dirty="0"/>
              <a:t>Igasugune pidev ümberlülitumine toob kaasa mistahes soorituse nõrgema tulemuse!</a:t>
            </a:r>
          </a:p>
        </p:txBody>
      </p:sp>
    </p:spTree>
    <p:extLst>
      <p:ext uri="{BB962C8B-B14F-4D97-AF65-F5344CB8AC3E}">
        <p14:creationId xmlns:p14="http://schemas.microsoft.com/office/powerpoint/2010/main" val="4287556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AC3B8F3-907A-40C9-8138-40E1C6125949}"/>
              </a:ext>
            </a:extLst>
          </p:cNvPr>
          <p:cNvSpPr>
            <a:spLocks noGrp="1"/>
          </p:cNvSpPr>
          <p:nvPr>
            <p:ph type="title"/>
          </p:nvPr>
        </p:nvSpPr>
        <p:spPr/>
        <p:txBody>
          <a:bodyPr/>
          <a:lstStyle/>
          <a:p>
            <a:r>
              <a:rPr lang="et-EE" b="1" dirty="0"/>
              <a:t>Õppimine</a:t>
            </a:r>
            <a:endParaRPr lang="et-EE" dirty="0"/>
          </a:p>
        </p:txBody>
      </p:sp>
      <p:sp>
        <p:nvSpPr>
          <p:cNvPr id="3" name="Sisu kohatäide 2">
            <a:extLst>
              <a:ext uri="{FF2B5EF4-FFF2-40B4-BE49-F238E27FC236}">
                <a16:creationId xmlns:a16="http://schemas.microsoft.com/office/drawing/2014/main" id="{7299BFE1-0832-4FDB-810E-5A02B4022670}"/>
              </a:ext>
            </a:extLst>
          </p:cNvPr>
          <p:cNvSpPr>
            <a:spLocks noGrp="1"/>
          </p:cNvSpPr>
          <p:nvPr>
            <p:ph idx="1"/>
          </p:nvPr>
        </p:nvSpPr>
        <p:spPr/>
        <p:txBody>
          <a:bodyPr/>
          <a:lstStyle/>
          <a:p>
            <a:r>
              <a:rPr lang="et-EE" dirty="0"/>
              <a:t>Rühmatöö:</a:t>
            </a:r>
          </a:p>
          <a:p>
            <a:pPr lvl="1"/>
            <a:r>
              <a:rPr lang="et-EE" dirty="0"/>
              <a:t>Lugege läbi etteantud tekst</a:t>
            </a:r>
          </a:p>
          <a:p>
            <a:pPr lvl="1"/>
            <a:r>
              <a:rPr lang="et-EE" dirty="0"/>
              <a:t>Kirjutage endale 3 olulisemat märksõna</a:t>
            </a:r>
          </a:p>
          <a:p>
            <a:pPr lvl="1"/>
            <a:r>
              <a:rPr lang="et-EE" dirty="0"/>
              <a:t>Kirjutage juurde, mida olulist need teile tähendavad</a:t>
            </a:r>
          </a:p>
          <a:p>
            <a:pPr lvl="1"/>
            <a:r>
              <a:rPr lang="et-EE" dirty="0"/>
              <a:t>Suhelge naabriga </a:t>
            </a:r>
          </a:p>
          <a:p>
            <a:pPr lvl="1"/>
            <a:r>
              <a:rPr lang="et-EE" dirty="0"/>
              <a:t>Tehke ühine kokkuvõte</a:t>
            </a:r>
          </a:p>
        </p:txBody>
      </p:sp>
    </p:spTree>
    <p:extLst>
      <p:ext uri="{BB962C8B-B14F-4D97-AF65-F5344CB8AC3E}">
        <p14:creationId xmlns:p14="http://schemas.microsoft.com/office/powerpoint/2010/main" val="60396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15EDA2C-E9FE-43BF-A017-563B48080F5D}"/>
              </a:ext>
            </a:extLst>
          </p:cNvPr>
          <p:cNvSpPr>
            <a:spLocks noGrp="1"/>
          </p:cNvSpPr>
          <p:nvPr>
            <p:ph type="title"/>
          </p:nvPr>
        </p:nvSpPr>
        <p:spPr/>
        <p:txBody>
          <a:bodyPr/>
          <a:lstStyle/>
          <a:p>
            <a:r>
              <a:rPr lang="et-EE" dirty="0"/>
              <a:t>Kasutatud kirjandus</a:t>
            </a:r>
          </a:p>
        </p:txBody>
      </p:sp>
      <p:sp>
        <p:nvSpPr>
          <p:cNvPr id="3" name="Sisu kohatäide 2">
            <a:extLst>
              <a:ext uri="{FF2B5EF4-FFF2-40B4-BE49-F238E27FC236}">
                <a16:creationId xmlns:a16="http://schemas.microsoft.com/office/drawing/2014/main" id="{EC07E8DB-9522-48CC-A131-D47208F24E66}"/>
              </a:ext>
            </a:extLst>
          </p:cNvPr>
          <p:cNvSpPr>
            <a:spLocks noGrp="1"/>
          </p:cNvSpPr>
          <p:nvPr>
            <p:ph idx="1"/>
          </p:nvPr>
        </p:nvSpPr>
        <p:spPr/>
        <p:txBody>
          <a:bodyPr/>
          <a:lstStyle/>
          <a:p>
            <a:r>
              <a:rPr lang="et-EE" dirty="0" err="1"/>
              <a:t>Hattie</a:t>
            </a:r>
            <a:r>
              <a:rPr lang="et-EE" dirty="0"/>
              <a:t>, John; </a:t>
            </a:r>
            <a:r>
              <a:rPr lang="et-EE" dirty="0" err="1"/>
              <a:t>Yates,vGregory</a:t>
            </a:r>
            <a:r>
              <a:rPr lang="et-EE" dirty="0"/>
              <a:t> C. R. (2014):  „Nähtav õppimine ja teadmised sellest, kuidas me õpime“, Autoriõigus SA Innove ja autorid (2018): Atlex OÜ</a:t>
            </a:r>
          </a:p>
          <a:p>
            <a:r>
              <a:rPr lang="et-EE" dirty="0">
                <a:hlinkClick r:id="rId2"/>
              </a:rPr>
              <a:t>https://erinevadoppijad.weebly.com/otildeppimise-olemus.html</a:t>
            </a:r>
            <a:r>
              <a:rPr lang="et-EE" dirty="0"/>
              <a:t> </a:t>
            </a:r>
          </a:p>
          <a:p>
            <a:r>
              <a:rPr lang="et-EE" dirty="0">
                <a:hlinkClick r:id="rId3"/>
              </a:rPr>
              <a:t>https://englishvanalinnapk.weebly.com/olulist-otildeppimise-kohta.html</a:t>
            </a:r>
            <a:endParaRPr lang="et-EE" dirty="0"/>
          </a:p>
          <a:p>
            <a:r>
              <a:rPr lang="et-EE" dirty="0">
                <a:hlinkClick r:id="rId4"/>
              </a:rPr>
              <a:t>https://www.slideshare.net/jcibewise/jci-bewise-loeng-mlu-ja-ppimine</a:t>
            </a:r>
            <a:endParaRPr lang="et-EE" dirty="0"/>
          </a:p>
          <a:p>
            <a:endParaRPr lang="et-EE" dirty="0"/>
          </a:p>
        </p:txBody>
      </p:sp>
    </p:spTree>
    <p:extLst>
      <p:ext uri="{BB962C8B-B14F-4D97-AF65-F5344CB8AC3E}">
        <p14:creationId xmlns:p14="http://schemas.microsoft.com/office/powerpoint/2010/main" val="59510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960010C-DBF2-435C-895C-FCFAD6CFA2CF}"/>
              </a:ext>
            </a:extLst>
          </p:cNvPr>
          <p:cNvSpPr>
            <a:spLocks noGrp="1"/>
          </p:cNvSpPr>
          <p:nvPr>
            <p:ph type="title"/>
          </p:nvPr>
        </p:nvSpPr>
        <p:spPr/>
        <p:txBody>
          <a:bodyPr/>
          <a:lstStyle/>
          <a:p>
            <a:r>
              <a:rPr lang="et-EE" b="1" dirty="0"/>
              <a:t>Õppimine</a:t>
            </a:r>
          </a:p>
        </p:txBody>
      </p:sp>
      <p:sp>
        <p:nvSpPr>
          <p:cNvPr id="3" name="Sisu kohatäide 2">
            <a:extLst>
              <a:ext uri="{FF2B5EF4-FFF2-40B4-BE49-F238E27FC236}">
                <a16:creationId xmlns:a16="http://schemas.microsoft.com/office/drawing/2014/main" id="{8081BC0C-D2EA-4C48-8F2E-AB03732E3CB1}"/>
              </a:ext>
            </a:extLst>
          </p:cNvPr>
          <p:cNvSpPr>
            <a:spLocks noGrp="1"/>
          </p:cNvSpPr>
          <p:nvPr>
            <p:ph idx="1"/>
          </p:nvPr>
        </p:nvSpPr>
        <p:spPr/>
        <p:txBody>
          <a:bodyPr/>
          <a:lstStyle/>
          <a:p>
            <a:r>
              <a:rPr lang="et-EE" dirty="0"/>
              <a:t>Õppimine on isiku arenguprotsess, mis hõlmab teadmiste ja kogemuste lisandumist, mis omakorda põhjustab muutusi inimese teadvuses ja tegevuses.</a:t>
            </a:r>
          </a:p>
          <a:p>
            <a:r>
              <a:rPr lang="et-EE" dirty="0"/>
              <a:t>Õppimine hõlmab esiteks piisavate pinnapealsete </a:t>
            </a:r>
            <a:r>
              <a:rPr lang="et-EE" u="sng" dirty="0"/>
              <a:t>teadmiste omandamist </a:t>
            </a:r>
            <a:r>
              <a:rPr lang="et-EE" dirty="0"/>
              <a:t>(1 või mitu mõistet), et moodustuks kontseptuaalne arusaam (seostades ja laiendades mõisteid) Ehk, meil peab olema/tekkima mingi teadmiste, mõistete, faktide kogum, millele toetuda, et oma teadmisi laiendada!</a:t>
            </a:r>
          </a:p>
        </p:txBody>
      </p:sp>
    </p:spTree>
    <p:extLst>
      <p:ext uri="{BB962C8B-B14F-4D97-AF65-F5344CB8AC3E}">
        <p14:creationId xmlns:p14="http://schemas.microsoft.com/office/powerpoint/2010/main" val="105680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1E1AB63-77B9-45AD-A7D2-DBB1348838FF}"/>
              </a:ext>
            </a:extLst>
          </p:cNvPr>
          <p:cNvSpPr>
            <a:spLocks noGrp="1"/>
          </p:cNvSpPr>
          <p:nvPr>
            <p:ph type="title"/>
          </p:nvPr>
        </p:nvSpPr>
        <p:spPr>
          <a:xfrm>
            <a:off x="838200" y="245856"/>
            <a:ext cx="4237383" cy="1105866"/>
          </a:xfrm>
        </p:spPr>
        <p:txBody>
          <a:bodyPr/>
          <a:lstStyle/>
          <a:p>
            <a:r>
              <a:rPr lang="et-EE" b="1" dirty="0"/>
              <a:t>Õppimine</a:t>
            </a:r>
            <a:endParaRPr lang="et-EE" dirty="0"/>
          </a:p>
        </p:txBody>
      </p:sp>
      <p:sp>
        <p:nvSpPr>
          <p:cNvPr id="3" name="Sisu kohatäide 2">
            <a:extLst>
              <a:ext uri="{FF2B5EF4-FFF2-40B4-BE49-F238E27FC236}">
                <a16:creationId xmlns:a16="http://schemas.microsoft.com/office/drawing/2014/main" id="{1E60CD2D-8D77-49F3-91C0-D98814F3AA21}"/>
              </a:ext>
            </a:extLst>
          </p:cNvPr>
          <p:cNvSpPr>
            <a:spLocks noGrp="1"/>
          </p:cNvSpPr>
          <p:nvPr>
            <p:ph idx="1"/>
          </p:nvPr>
        </p:nvSpPr>
        <p:spPr>
          <a:xfrm>
            <a:off x="838200" y="1351722"/>
            <a:ext cx="10515600" cy="5234608"/>
          </a:xfrm>
        </p:spPr>
        <p:txBody>
          <a:bodyPr>
            <a:normAutofit/>
          </a:bodyPr>
          <a:lstStyle/>
          <a:p>
            <a:r>
              <a:rPr lang="et-EE" dirty="0"/>
              <a:t>Tekstist arusaamiseks peame me mõistma kirjutatud sõnu.</a:t>
            </a:r>
          </a:p>
          <a:p>
            <a:pPr lvl="1"/>
            <a:r>
              <a:rPr lang="et-EE" dirty="0"/>
              <a:t>Võõra sõna/häälduse lugemine võtab aega: aktiviseerub töömälu</a:t>
            </a:r>
          </a:p>
          <a:p>
            <a:pPr lvl="1"/>
            <a:r>
              <a:rPr lang="et-EE" dirty="0"/>
              <a:t>takistatud on samal ajal tõlgendamine, analüüs ja süva-arusaama loomine</a:t>
            </a:r>
          </a:p>
          <a:p>
            <a:pPr lvl="1"/>
            <a:r>
              <a:rPr lang="et-EE" dirty="0"/>
              <a:t>Kui sõna jääb arusaamatuks, on ohus kogu terviku mõistmine!</a:t>
            </a:r>
          </a:p>
          <a:p>
            <a:pPr lvl="1"/>
            <a:endParaRPr lang="et-EE" dirty="0"/>
          </a:p>
          <a:p>
            <a:pPr lvl="1"/>
            <a:r>
              <a:rPr lang="et-EE" dirty="0">
                <a:solidFill>
                  <a:srgbClr val="FF0000"/>
                </a:solidFill>
              </a:rPr>
              <a:t>Lugemisoskus (4-7 aastased):</a:t>
            </a:r>
            <a:r>
              <a:rPr lang="et-EE" dirty="0"/>
              <a:t> Kui me loeme teksti alla 60 sõna minutus, siis on tekstist peaaegu võimatu aru saada! (seega, kui lapsed veel hääldavad tähti ja aeglaselt veerivad, siis pole lugemine muutunud automaatseks ja nad ei saa veel tähendusest aru!) </a:t>
            </a:r>
          </a:p>
          <a:p>
            <a:pPr lvl="1"/>
            <a:r>
              <a:rPr lang="et-EE" dirty="0"/>
              <a:t>Laps tegeleb selle sõna arusaamisega, mitte teksti mõistmisega!</a:t>
            </a:r>
          </a:p>
          <a:p>
            <a:pPr lvl="1"/>
            <a:r>
              <a:rPr lang="et-EE" dirty="0"/>
              <a:t>Oluline harjutamine, selgitamine, kordamine, et tähed, sõnad muutuksid </a:t>
            </a:r>
            <a:r>
              <a:rPr lang="et-EE" b="1" dirty="0"/>
              <a:t>automaatselt äratuntavaks!</a:t>
            </a:r>
          </a:p>
          <a:p>
            <a:pPr lvl="1"/>
            <a:endParaRPr lang="et-EE" dirty="0"/>
          </a:p>
          <a:p>
            <a:pPr lvl="1"/>
            <a:endParaRPr lang="et-EE" dirty="0"/>
          </a:p>
        </p:txBody>
      </p:sp>
    </p:spTree>
    <p:extLst>
      <p:ext uri="{BB962C8B-B14F-4D97-AF65-F5344CB8AC3E}">
        <p14:creationId xmlns:p14="http://schemas.microsoft.com/office/powerpoint/2010/main" val="303151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ED24AEB-3350-47FE-A923-E9CE1871A378}"/>
              </a:ext>
            </a:extLst>
          </p:cNvPr>
          <p:cNvSpPr>
            <a:spLocks noGrp="1"/>
          </p:cNvSpPr>
          <p:nvPr>
            <p:ph type="title"/>
          </p:nvPr>
        </p:nvSpPr>
        <p:spPr/>
        <p:txBody>
          <a:bodyPr/>
          <a:lstStyle/>
          <a:p>
            <a:r>
              <a:rPr lang="et-EE" b="1" dirty="0"/>
              <a:t>Õppimine</a:t>
            </a:r>
            <a:endParaRPr lang="et-EE" dirty="0"/>
          </a:p>
        </p:txBody>
      </p:sp>
      <p:sp>
        <p:nvSpPr>
          <p:cNvPr id="3" name="Sisu kohatäide 2">
            <a:extLst>
              <a:ext uri="{FF2B5EF4-FFF2-40B4-BE49-F238E27FC236}">
                <a16:creationId xmlns:a16="http://schemas.microsoft.com/office/drawing/2014/main" id="{7FC018F5-62FB-4F97-8DD5-46155522077E}"/>
              </a:ext>
            </a:extLst>
          </p:cNvPr>
          <p:cNvSpPr>
            <a:spLocks noGrp="1"/>
          </p:cNvSpPr>
          <p:nvPr>
            <p:ph idx="1"/>
          </p:nvPr>
        </p:nvSpPr>
        <p:spPr>
          <a:xfrm>
            <a:off x="838200" y="1325217"/>
            <a:ext cx="10515600" cy="5300870"/>
          </a:xfrm>
        </p:spPr>
        <p:txBody>
          <a:bodyPr>
            <a:normAutofit lnSpcReduction="10000"/>
          </a:bodyPr>
          <a:lstStyle/>
          <a:p>
            <a:r>
              <a:rPr lang="et-EE" dirty="0"/>
              <a:t>Kui teadmised (arvud, tähed, mõisted jm faktid) muutuvad automaatseks (läbi kordamise, harjutamise), siis saab aju edasi tegeleda arenemisega kasutades n.ö. oma alusteadmisi: tekstide mõistmine, arvutamise keerulisemad tehted ja seosed</a:t>
            </a:r>
          </a:p>
          <a:p>
            <a:r>
              <a:rPr lang="et-EE" dirty="0"/>
              <a:t>Kui </a:t>
            </a:r>
            <a:r>
              <a:rPr lang="et-EE" u="sng" dirty="0"/>
              <a:t>algkooli nooremates klassides </a:t>
            </a:r>
            <a:r>
              <a:rPr lang="et-EE" dirty="0"/>
              <a:t>õpilased ei omanda lugemist või arvutamist (tähed ja arvud, mõisted ja liitmised ei ole veel ajus automatiseerunud), siis tekivad algkooli lõpus, põhikooli algul teadmistes ja arusaamistes lüngad, mis omakorda põhjustavad ka enesekindluse puudumist, abituse ja alaväärsuse tunnet ja takistavad edasist arengut.</a:t>
            </a:r>
          </a:p>
          <a:p>
            <a:r>
              <a:rPr lang="et-EE" dirty="0"/>
              <a:t>Seega levitatav arusaam faktide, mõistete </a:t>
            </a:r>
            <a:r>
              <a:rPr lang="et-EE" dirty="0" err="1"/>
              <a:t>pähetuupimise</a:t>
            </a:r>
            <a:r>
              <a:rPr lang="et-EE" dirty="0"/>
              <a:t> mittevajalikkusest ja kordamise mõttetusest on eksitav ja vale! See on baasteadmiste aluseks! (J. </a:t>
            </a:r>
            <a:r>
              <a:rPr lang="et-EE" dirty="0" err="1"/>
              <a:t>Hattie</a:t>
            </a:r>
            <a:r>
              <a:rPr lang="et-EE" dirty="0"/>
              <a:t>, G.C.R. </a:t>
            </a:r>
            <a:r>
              <a:rPr lang="et-EE" dirty="0" err="1"/>
              <a:t>Yates</a:t>
            </a:r>
            <a:r>
              <a:rPr lang="et-EE" dirty="0"/>
              <a:t>; 2018, lk.51)</a:t>
            </a:r>
          </a:p>
        </p:txBody>
      </p:sp>
    </p:spTree>
    <p:extLst>
      <p:ext uri="{BB962C8B-B14F-4D97-AF65-F5344CB8AC3E}">
        <p14:creationId xmlns:p14="http://schemas.microsoft.com/office/powerpoint/2010/main" val="222715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51691F9-BA75-411B-86F1-5C4DC10E8E0D}"/>
              </a:ext>
            </a:extLst>
          </p:cNvPr>
          <p:cNvSpPr>
            <a:spLocks noGrp="1"/>
          </p:cNvSpPr>
          <p:nvPr>
            <p:ph type="title"/>
          </p:nvPr>
        </p:nvSpPr>
        <p:spPr/>
        <p:txBody>
          <a:bodyPr/>
          <a:lstStyle/>
          <a:p>
            <a:r>
              <a:rPr lang="et-EE" b="1" dirty="0"/>
              <a:t>Õppimine</a:t>
            </a:r>
          </a:p>
        </p:txBody>
      </p:sp>
      <p:sp>
        <p:nvSpPr>
          <p:cNvPr id="3" name="Sisu kohatäide 2">
            <a:extLst>
              <a:ext uri="{FF2B5EF4-FFF2-40B4-BE49-F238E27FC236}">
                <a16:creationId xmlns:a16="http://schemas.microsoft.com/office/drawing/2014/main" id="{C2EB4F33-15CF-462A-8127-6F43E3CB1005}"/>
              </a:ext>
            </a:extLst>
          </p:cNvPr>
          <p:cNvSpPr>
            <a:spLocks noGrp="1"/>
          </p:cNvSpPr>
          <p:nvPr>
            <p:ph idx="1"/>
          </p:nvPr>
        </p:nvSpPr>
        <p:spPr/>
        <p:txBody>
          <a:bodyPr/>
          <a:lstStyle/>
          <a:p>
            <a:r>
              <a:rPr lang="et-EE" dirty="0"/>
              <a:t>Õpime paremini asju, millest meil on mingid teadmised:</a:t>
            </a:r>
          </a:p>
          <a:p>
            <a:pPr lvl="1"/>
            <a:r>
              <a:rPr lang="et-EE" dirty="0"/>
              <a:t>St lihtsam on olemasolevale infole lisa juurde omandada kui täiesti võõrast asja omandada</a:t>
            </a:r>
          </a:p>
          <a:p>
            <a:pPr lvl="1"/>
            <a:r>
              <a:rPr lang="et-EE" dirty="0"/>
              <a:t>Kui oskame uut vanaga siduda, on </a:t>
            </a:r>
            <a:r>
              <a:rPr lang="et-EE" dirty="0" err="1"/>
              <a:t>meeldejäämine</a:t>
            </a:r>
            <a:r>
              <a:rPr lang="et-EE" dirty="0"/>
              <a:t> lihtsam</a:t>
            </a:r>
          </a:p>
          <a:p>
            <a:pPr lvl="1"/>
            <a:r>
              <a:rPr lang="et-EE" dirty="0"/>
              <a:t>Kui uue õppimine on väikeste sammudega, on motivatsioon suurem kui täiesti võõrast asja õppida.</a:t>
            </a:r>
          </a:p>
          <a:p>
            <a:pPr marL="457200" lvl="1" indent="0">
              <a:buNone/>
            </a:pPr>
            <a:r>
              <a:rPr lang="et-EE" dirty="0"/>
              <a:t>(NT.: Kui me oleme ära õppinud teema „Rakud“, siis rakus olevaid protsesse õppida ja neid raku </a:t>
            </a:r>
            <a:r>
              <a:rPr lang="et-EE" dirty="0" err="1"/>
              <a:t>organellidega</a:t>
            </a:r>
            <a:r>
              <a:rPr lang="et-EE" dirty="0"/>
              <a:t> seostada on lihtsam. Teema rakk tundus aga algul täiesti võõras, ka motivatsioon õppida täiesti midagi uut oli nõrk, sest nõudis liiga palju pingutamist. Kui teadmised rakust aga olemas, siis sellega uusi teemasid siduda on huvitavam ja kergem)</a:t>
            </a:r>
          </a:p>
        </p:txBody>
      </p:sp>
    </p:spTree>
    <p:extLst>
      <p:ext uri="{BB962C8B-B14F-4D97-AF65-F5344CB8AC3E}">
        <p14:creationId xmlns:p14="http://schemas.microsoft.com/office/powerpoint/2010/main" val="3312371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DB78587-A2D7-4864-A2DE-6974690C6FB3}"/>
              </a:ext>
            </a:extLst>
          </p:cNvPr>
          <p:cNvSpPr>
            <a:spLocks noGrp="1"/>
          </p:cNvSpPr>
          <p:nvPr>
            <p:ph type="title"/>
          </p:nvPr>
        </p:nvSpPr>
        <p:spPr/>
        <p:txBody>
          <a:bodyPr/>
          <a:lstStyle/>
          <a:p>
            <a:r>
              <a:rPr lang="et-EE" b="1" dirty="0"/>
              <a:t>Teadmiste omandamise põhimõtted</a:t>
            </a:r>
            <a:endParaRPr lang="et-EE" dirty="0"/>
          </a:p>
        </p:txBody>
      </p:sp>
      <p:sp>
        <p:nvSpPr>
          <p:cNvPr id="3" name="Sisu kohatäide 2">
            <a:extLst>
              <a:ext uri="{FF2B5EF4-FFF2-40B4-BE49-F238E27FC236}">
                <a16:creationId xmlns:a16="http://schemas.microsoft.com/office/drawing/2014/main" id="{FAD03E82-6A43-4C52-9B10-6547F9ADCE32}"/>
              </a:ext>
            </a:extLst>
          </p:cNvPr>
          <p:cNvSpPr>
            <a:spLocks noGrp="1"/>
          </p:cNvSpPr>
          <p:nvPr>
            <p:ph idx="1"/>
          </p:nvPr>
        </p:nvSpPr>
        <p:spPr/>
        <p:txBody>
          <a:bodyPr/>
          <a:lstStyle/>
          <a:p>
            <a:r>
              <a:rPr lang="et-EE" dirty="0"/>
              <a:t>1. Õppimine nõuab aega, pingutust ja motivatsiooni!</a:t>
            </a:r>
          </a:p>
          <a:p>
            <a:pPr lvl="1"/>
            <a:r>
              <a:rPr lang="et-EE" sz="2800" dirty="0"/>
              <a:t>Teadmisi ei omandata korraga, vaid väikeste hüpetega: kuulame, katsetame, keskendume, teeme vigu, keskendume uuesti.</a:t>
            </a:r>
          </a:p>
          <a:p>
            <a:pPr lvl="1"/>
            <a:r>
              <a:rPr lang="et-EE" sz="2800" dirty="0"/>
              <a:t>Õppimine on pikk protsess, kestab kuid ja aastaid.</a:t>
            </a:r>
          </a:p>
          <a:p>
            <a:pPr lvl="1"/>
            <a:r>
              <a:rPr lang="et-EE" sz="2800" dirty="0"/>
              <a:t>Kiire õppimine on petlik: Kiirelt õpitud, kiirelt unustatud!</a:t>
            </a:r>
          </a:p>
          <a:p>
            <a:pPr lvl="1"/>
            <a:r>
              <a:rPr lang="et-EE" sz="2800" dirty="0"/>
              <a:t>Iga täiesti uue asja õppimine ei ole kerge! Meistriks saab aastatega.</a:t>
            </a:r>
          </a:p>
          <a:p>
            <a:endParaRPr lang="et-EE" dirty="0"/>
          </a:p>
        </p:txBody>
      </p:sp>
    </p:spTree>
    <p:extLst>
      <p:ext uri="{BB962C8B-B14F-4D97-AF65-F5344CB8AC3E}">
        <p14:creationId xmlns:p14="http://schemas.microsoft.com/office/powerpoint/2010/main" val="417237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52D82D0-22E9-4B80-A542-6DBE8476E1CE}"/>
              </a:ext>
            </a:extLst>
          </p:cNvPr>
          <p:cNvSpPr>
            <a:spLocks noGrp="1"/>
          </p:cNvSpPr>
          <p:nvPr>
            <p:ph type="title"/>
          </p:nvPr>
        </p:nvSpPr>
        <p:spPr/>
        <p:txBody>
          <a:bodyPr/>
          <a:lstStyle/>
          <a:p>
            <a:r>
              <a:rPr lang="et-EE" b="1" dirty="0"/>
              <a:t>Teadmiste omandamise põhimõtted</a:t>
            </a:r>
            <a:endParaRPr lang="et-EE" dirty="0"/>
          </a:p>
        </p:txBody>
      </p:sp>
      <p:sp>
        <p:nvSpPr>
          <p:cNvPr id="3" name="Sisu kohatäide 2">
            <a:extLst>
              <a:ext uri="{FF2B5EF4-FFF2-40B4-BE49-F238E27FC236}">
                <a16:creationId xmlns:a16="http://schemas.microsoft.com/office/drawing/2014/main" id="{C8767872-2A83-46A2-8A05-79FD28252FB7}"/>
              </a:ext>
            </a:extLst>
          </p:cNvPr>
          <p:cNvSpPr>
            <a:spLocks noGrp="1"/>
          </p:cNvSpPr>
          <p:nvPr>
            <p:ph idx="1"/>
          </p:nvPr>
        </p:nvSpPr>
        <p:spPr>
          <a:xfrm>
            <a:off x="838200" y="1825625"/>
            <a:ext cx="10134600" cy="4351338"/>
          </a:xfrm>
        </p:spPr>
        <p:txBody>
          <a:bodyPr/>
          <a:lstStyle/>
          <a:p>
            <a:r>
              <a:rPr lang="et-EE" dirty="0"/>
              <a:t>2. Keskenduda saab vaid lühikest aega</a:t>
            </a:r>
          </a:p>
          <a:p>
            <a:pPr lvl="1"/>
            <a:r>
              <a:rPr lang="et-EE" dirty="0"/>
              <a:t>Enamik inimesi suudab korraga tähelepanelikult jälgida, keskenduda ainult 15-20 minutit, siis läheb mõte rändama!</a:t>
            </a:r>
          </a:p>
          <a:p>
            <a:pPr lvl="1"/>
            <a:r>
              <a:rPr lang="et-EE" dirty="0"/>
              <a:t>Hästi motiveeritud inimene suudab end uuesti sundida tähele panema</a:t>
            </a:r>
          </a:p>
          <a:p>
            <a:pPr lvl="1"/>
            <a:r>
              <a:rPr lang="et-EE" dirty="0"/>
              <a:t>Keskendumisele aitab kaasa, kui tegevus, info on inimesele huvitav ja põnev</a:t>
            </a:r>
          </a:p>
          <a:p>
            <a:pPr lvl="1"/>
            <a:r>
              <a:rPr lang="et-EE" dirty="0"/>
              <a:t>Õppimises on vaja lühikesi pause (Ka tunnis ülesannete vaheldumist, vastamist, arutlust vm teistsugust tegevust). </a:t>
            </a:r>
          </a:p>
          <a:p>
            <a:pPr lvl="1"/>
            <a:r>
              <a:rPr lang="et-EE" dirty="0"/>
              <a:t>Kui ka suur ei suuda pikalt keskenduda, siis arvestame seda, et ka väikesed seda ei suuda!</a:t>
            </a:r>
          </a:p>
        </p:txBody>
      </p:sp>
    </p:spTree>
    <p:extLst>
      <p:ext uri="{BB962C8B-B14F-4D97-AF65-F5344CB8AC3E}">
        <p14:creationId xmlns:p14="http://schemas.microsoft.com/office/powerpoint/2010/main" val="2843271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4DF05BA-A7CB-4008-9C5A-485F86FBFDDE}"/>
              </a:ext>
            </a:extLst>
          </p:cNvPr>
          <p:cNvSpPr>
            <a:spLocks noGrp="1"/>
          </p:cNvSpPr>
          <p:nvPr>
            <p:ph type="title"/>
          </p:nvPr>
        </p:nvSpPr>
        <p:spPr/>
        <p:txBody>
          <a:bodyPr/>
          <a:lstStyle/>
          <a:p>
            <a:r>
              <a:rPr lang="et-EE" b="1" dirty="0"/>
              <a:t>Teadmiste omandamise põhimõtted</a:t>
            </a:r>
            <a:endParaRPr lang="et-EE" dirty="0"/>
          </a:p>
        </p:txBody>
      </p:sp>
      <p:sp>
        <p:nvSpPr>
          <p:cNvPr id="3" name="Sisu kohatäide 2">
            <a:extLst>
              <a:ext uri="{FF2B5EF4-FFF2-40B4-BE49-F238E27FC236}">
                <a16:creationId xmlns:a16="http://schemas.microsoft.com/office/drawing/2014/main" id="{2909179D-36DA-40C8-AAB7-0ADF20D9E23E}"/>
              </a:ext>
            </a:extLst>
          </p:cNvPr>
          <p:cNvSpPr>
            <a:spLocks noGrp="1"/>
          </p:cNvSpPr>
          <p:nvPr>
            <p:ph idx="1"/>
          </p:nvPr>
        </p:nvSpPr>
        <p:spPr/>
        <p:txBody>
          <a:bodyPr/>
          <a:lstStyle/>
          <a:p>
            <a:pPr marL="0" indent="0">
              <a:buNone/>
            </a:pPr>
            <a:r>
              <a:rPr lang="et-EE" dirty="0"/>
              <a:t>3. Hajutatud harjutamine on tõhusam kui ühes tükis õppimine</a:t>
            </a:r>
          </a:p>
          <a:p>
            <a:pPr lvl="1"/>
            <a:r>
              <a:rPr lang="et-EE" dirty="0"/>
              <a:t>Võib harjutamise, õppimise hajutada mitme päeva peale. Tulemuseks on kordamine ja töömällu salvestumine</a:t>
            </a:r>
          </a:p>
          <a:p>
            <a:pPr marL="0" indent="0">
              <a:buNone/>
            </a:pPr>
            <a:r>
              <a:rPr lang="et-EE" dirty="0"/>
              <a:t>4. Varasemate teadmiste mõju on väga tugev!</a:t>
            </a:r>
          </a:p>
          <a:p>
            <a:pPr lvl="1"/>
            <a:r>
              <a:rPr lang="et-EE" dirty="0"/>
              <a:t>Oluline see, mida juba tean! Sellele saan lihtsamalt juurde omandada</a:t>
            </a:r>
          </a:p>
          <a:p>
            <a:pPr lvl="1"/>
            <a:r>
              <a:rPr lang="et-EE" dirty="0"/>
              <a:t>Juhuslikke loetelusid ja seostamata materjali on raske meelde jätta</a:t>
            </a:r>
          </a:p>
          <a:p>
            <a:pPr lvl="1"/>
            <a:r>
              <a:rPr lang="et-EE" dirty="0"/>
              <a:t>Me soovime leida kõiges, mida õpime, liigendatust, seostatust ja tähendust</a:t>
            </a:r>
          </a:p>
          <a:p>
            <a:pPr marL="0" indent="0">
              <a:buNone/>
            </a:pPr>
            <a:r>
              <a:rPr lang="et-EE" dirty="0"/>
              <a:t>5. Me õpime hästi multimeediasisendist</a:t>
            </a:r>
          </a:p>
          <a:p>
            <a:pPr lvl="1"/>
            <a:r>
              <a:rPr lang="et-EE" dirty="0"/>
              <a:t>Meil kõigil on nägemis-, kuulmis- ja kirjutamismälu. Õpime paremini kui pilt ja sõna esinevad koos!</a:t>
            </a:r>
          </a:p>
        </p:txBody>
      </p:sp>
    </p:spTree>
    <p:extLst>
      <p:ext uri="{BB962C8B-B14F-4D97-AF65-F5344CB8AC3E}">
        <p14:creationId xmlns:p14="http://schemas.microsoft.com/office/powerpoint/2010/main" val="79478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A3DEA7A-251C-4716-8E7E-BFD7E5D37321}"/>
              </a:ext>
            </a:extLst>
          </p:cNvPr>
          <p:cNvSpPr>
            <a:spLocks noGrp="1"/>
          </p:cNvSpPr>
          <p:nvPr>
            <p:ph type="title"/>
          </p:nvPr>
        </p:nvSpPr>
        <p:spPr/>
        <p:txBody>
          <a:bodyPr/>
          <a:lstStyle/>
          <a:p>
            <a:r>
              <a:rPr lang="et-EE" b="1" dirty="0"/>
              <a:t>Teadmiste omandamise põhimõtted</a:t>
            </a:r>
            <a:endParaRPr lang="et-EE" dirty="0"/>
          </a:p>
        </p:txBody>
      </p:sp>
      <p:sp>
        <p:nvSpPr>
          <p:cNvPr id="3" name="Sisu kohatäide 2">
            <a:extLst>
              <a:ext uri="{FF2B5EF4-FFF2-40B4-BE49-F238E27FC236}">
                <a16:creationId xmlns:a16="http://schemas.microsoft.com/office/drawing/2014/main" id="{2FAB6AB5-9345-4779-9398-69FCB188342C}"/>
              </a:ext>
            </a:extLst>
          </p:cNvPr>
          <p:cNvSpPr>
            <a:spLocks noGrp="1"/>
          </p:cNvSpPr>
          <p:nvPr>
            <p:ph idx="1"/>
          </p:nvPr>
        </p:nvSpPr>
        <p:spPr/>
        <p:txBody>
          <a:bodyPr/>
          <a:lstStyle/>
          <a:p>
            <a:pPr marL="0" indent="0">
              <a:buNone/>
            </a:pPr>
            <a:r>
              <a:rPr lang="et-EE" dirty="0"/>
              <a:t>6. Õppimisel peab mõistus olema aktiivne!</a:t>
            </a:r>
          </a:p>
          <a:p>
            <a:pPr lvl="1"/>
            <a:r>
              <a:rPr lang="et-EE" dirty="0"/>
              <a:t>Õppimine toimub tõhusalt, kui mõistus reageerib tähenduslikule kogemusele aktiivselt. Siis jäävad õpitud asjad meelde! Ehk me peame aktiivselt tegelema antud ülesandega (kaasa mõtlema, ise mõtlema jm).</a:t>
            </a:r>
          </a:p>
        </p:txBody>
      </p:sp>
    </p:spTree>
    <p:extLst>
      <p:ext uri="{BB962C8B-B14F-4D97-AF65-F5344CB8AC3E}">
        <p14:creationId xmlns:p14="http://schemas.microsoft.com/office/powerpoint/2010/main" val="30845226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1062</Words>
  <Application>Microsoft Office PowerPoint</Application>
  <PresentationFormat>Laiekraan</PresentationFormat>
  <Paragraphs>75</Paragraphs>
  <Slides>14</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14</vt:i4>
      </vt:variant>
    </vt:vector>
  </HeadingPairs>
  <TitlesOfParts>
    <vt:vector size="18" baseType="lpstr">
      <vt:lpstr>Arial</vt:lpstr>
      <vt:lpstr>Calibri</vt:lpstr>
      <vt:lpstr>Calibri Light</vt:lpstr>
      <vt:lpstr>Office'i kujundus</vt:lpstr>
      <vt:lpstr>Õppimine kui töö</vt:lpstr>
      <vt:lpstr>Õppimine</vt:lpstr>
      <vt:lpstr>Õppimine</vt:lpstr>
      <vt:lpstr>Õppimine</vt:lpstr>
      <vt:lpstr>Õppimine</vt:lpstr>
      <vt:lpstr>Teadmiste omandamise põhimõtted</vt:lpstr>
      <vt:lpstr>Teadmiste omandamise põhimõtted</vt:lpstr>
      <vt:lpstr>Teadmiste omandamise põhimõtted</vt:lpstr>
      <vt:lpstr>Teadmiste omandamise põhimõtted</vt:lpstr>
      <vt:lpstr>Kordamine on oluline. Kui õpid ühel õhtul kiiruga midagi pähe, on üle 50% sellest sul 24 tunniga meelest läinud. Kui sa sama infot nüüd veelkord kordad, hakkab unustamisprotsent märkimisväärselt vähenema.</vt:lpstr>
      <vt:lpstr>Rööprähklemine</vt:lpstr>
      <vt:lpstr>Rööprähklemine</vt:lpstr>
      <vt:lpstr>Õppimine</vt:lpstr>
      <vt:lpstr>Kasutatud kirjandus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Õppimine kui töö</dc:title>
  <dc:creator>Yllei</dc:creator>
  <cp:lastModifiedBy>Yllei</cp:lastModifiedBy>
  <cp:revision>3</cp:revision>
  <dcterms:created xsi:type="dcterms:W3CDTF">2020-04-05T15:49:13Z</dcterms:created>
  <dcterms:modified xsi:type="dcterms:W3CDTF">2020-04-05T16:15:51Z</dcterms:modified>
</cp:coreProperties>
</file>