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76" r:id="rId4"/>
    <p:sldId id="277" r:id="rId5"/>
    <p:sldId id="280" r:id="rId6"/>
    <p:sldId id="301" r:id="rId7"/>
    <p:sldId id="283" r:id="rId8"/>
    <p:sldId id="278" r:id="rId9"/>
    <p:sldId id="281" r:id="rId10"/>
    <p:sldId id="282" r:id="rId11"/>
    <p:sldId id="284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31" r:id="rId20"/>
    <p:sldId id="332" r:id="rId21"/>
    <p:sldId id="329" r:id="rId22"/>
    <p:sldId id="330" r:id="rId23"/>
    <p:sldId id="333" r:id="rId24"/>
    <p:sldId id="334" r:id="rId25"/>
    <p:sldId id="335" r:id="rId26"/>
    <p:sldId id="336" r:id="rId27"/>
    <p:sldId id="341" r:id="rId28"/>
    <p:sldId id="337" r:id="rId29"/>
    <p:sldId id="338" r:id="rId30"/>
    <p:sldId id="339" r:id="rId31"/>
    <p:sldId id="340" r:id="rId32"/>
    <p:sldId id="342" r:id="rId33"/>
    <p:sldId id="343" r:id="rId34"/>
    <p:sldId id="351" r:id="rId35"/>
    <p:sldId id="352" r:id="rId36"/>
    <p:sldId id="35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laadi muutmiseks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1D9-63CC-459B-B82F-85230EA04C8E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EDC7-3FD8-4578-9E79-6D0C7045C2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1D9-63CC-459B-B82F-85230EA04C8E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EDC7-3FD8-4578-9E79-6D0C7045C2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1D9-63CC-459B-B82F-85230EA04C8E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EDC7-3FD8-4578-9E79-6D0C7045C2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1D9-63CC-459B-B82F-85230EA04C8E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EDC7-3FD8-4578-9E79-6D0C7045C2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1D9-63CC-459B-B82F-85230EA04C8E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EDC7-3FD8-4578-9E79-6D0C7045C2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1D9-63CC-459B-B82F-85230EA04C8E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EDC7-3FD8-4578-9E79-6D0C7045C2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1D9-63CC-459B-B82F-85230EA04C8E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EDC7-3FD8-4578-9E79-6D0C7045C2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1D9-63CC-459B-B82F-85230EA04C8E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EDC7-3FD8-4578-9E79-6D0C7045C2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1D9-63CC-459B-B82F-85230EA04C8E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EDC7-3FD8-4578-9E79-6D0C7045C2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1D9-63CC-459B-B82F-85230EA04C8E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EDC7-3FD8-4578-9E79-6D0C7045C2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1D9-63CC-459B-B82F-85230EA04C8E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EDC7-3FD8-4578-9E79-6D0C7045C253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t-EE"/>
              <a:t>Pildi lisamiseks klõpsake ikooni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t-EE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5E21D9-63CC-459B-B82F-85230EA04C8E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B7EDC7-3FD8-4578-9E79-6D0C7045C25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glishpages.com/site_php_files/grammar-exercise-simple-past.php" TargetMode="External"/><Relationship Id="rId2" Type="http://schemas.openxmlformats.org/officeDocument/2006/relationships/hyperlink" Target="https://www.ego4u.com/en/cram-up/grammar/simple-pas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page.com/verbpage/verbs6.htm" TargetMode="External"/><Relationship Id="rId2" Type="http://schemas.openxmlformats.org/officeDocument/2006/relationships/hyperlink" Target="http://www.agendaweb.org/verbs/present_perfect-exercise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page.com/verbpage/verbs8.htm" TargetMode="External"/><Relationship Id="rId2" Type="http://schemas.openxmlformats.org/officeDocument/2006/relationships/hyperlink" Target="http://www.englishpage.com/verbpage/verbs7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teacherbruno1.blogspot.com.ee/2013/06/garfield-simple-past.html" TargetMode="External"/><Relationship Id="rId3" Type="http://schemas.openxmlformats.org/officeDocument/2006/relationships/hyperlink" Target="https://www.pinterest.co.uk/pin/604115737485870441/?lp=true" TargetMode="External"/><Relationship Id="rId7" Type="http://schemas.openxmlformats.org/officeDocument/2006/relationships/hyperlink" Target="https://www.youtube.com/watch?v=0b4rsDuzThE" TargetMode="External"/><Relationship Id="rId2" Type="http://schemas.openxmlformats.org/officeDocument/2006/relationships/hyperlink" Target="https://www.youtube.com/watch?v=0Ri3QTT41f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t-group.net/en/creative-corner/mind-map-the-past-simple-tense/" TargetMode="External"/><Relationship Id="rId5" Type="http://schemas.openxmlformats.org/officeDocument/2006/relationships/hyperlink" Target="http://wordsinactioningama.blogspot.com.ee/2014/08/past-time-expressions.html" TargetMode="External"/><Relationship Id="rId4" Type="http://schemas.openxmlformats.org/officeDocument/2006/relationships/hyperlink" Target="http://ozgurergul020.blogspot.com.ee/p/simple-past-tense.html" TargetMode="External"/><Relationship Id="rId9" Type="http://schemas.openxmlformats.org/officeDocument/2006/relationships/hyperlink" Target="https://www.pinterest.com/pin/43487952632187649/?lp=true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idiomaextra.wordpress.com/2014/01/29/grammar-guru-94/" TargetMode="External"/><Relationship Id="rId13" Type="http://schemas.openxmlformats.org/officeDocument/2006/relationships/hyperlink" Target="https://learningenglishvocabularygrammar.com/grammar/grammar-pdf/12-verb-tenses-english-grammar" TargetMode="External"/><Relationship Id="rId3" Type="http://schemas.openxmlformats.org/officeDocument/2006/relationships/hyperlink" Target="https://www.pixton.com/embed/qhqyf6wm" TargetMode="External"/><Relationship Id="rId7" Type="http://schemas.openxmlformats.org/officeDocument/2006/relationships/hyperlink" Target="https://www.tes.com/lessons/nQPH1EJIN0uSAQ/present-perfect-simple-simple-past" TargetMode="External"/><Relationship Id="rId12" Type="http://schemas.openxmlformats.org/officeDocument/2006/relationships/hyperlink" Target="https://mrsfjenglish.weebly.com/present-perfect-continuous.html" TargetMode="External"/><Relationship Id="rId2" Type="http://schemas.openxmlformats.org/officeDocument/2006/relationships/hyperlink" Target="https://www.tes.com/lessons/CXnfSr_5G7zxmA/present-perfe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blog-inplainenglish.blogspot.com.ee/2014/10/simple-past-or-present-perfect.html" TargetMode="External"/><Relationship Id="rId11" Type="http://schemas.openxmlformats.org/officeDocument/2006/relationships/hyperlink" Target="https://content.cambly.com/2017/02/03/lesson-20-present-perfect-continuous/" TargetMode="External"/><Relationship Id="rId5" Type="http://schemas.openxmlformats.org/officeDocument/2006/relationships/hyperlink" Target="https://mind42.com/public/449ff4a6-2589-48ec-8eae-9fa61004fbc7" TargetMode="External"/><Relationship Id="rId10" Type="http://schemas.openxmlformats.org/officeDocument/2006/relationships/hyperlink" Target="http://sundayportuguese.blogspot.com.ee/2013/03/present-perfect-continuous.html" TargetMode="External"/><Relationship Id="rId4" Type="http://schemas.openxmlformats.org/officeDocument/2006/relationships/hyperlink" Target="https://mind42.com/public/99528574-ee4b-4536-bc23-62373a129432" TargetMode="External"/><Relationship Id="rId9" Type="http://schemas.openxmlformats.org/officeDocument/2006/relationships/hyperlink" Target="https://myenglishspot.wordpress.com/2016/10/24/present-perfect-tense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/>
              <a:t>PAST SIMPLE, PRESENT PERFECT AND PRESENT PERFECT CONTINUOUS</a:t>
            </a:r>
            <a:endParaRPr lang="en-GB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t-EE" dirty="0" err="1"/>
              <a:t>Author</a:t>
            </a:r>
            <a:r>
              <a:rPr lang="et-EE" dirty="0"/>
              <a:t>: </a:t>
            </a:r>
            <a:r>
              <a:rPr lang="et-EE" dirty="0" err="1"/>
              <a:t>Sixten</a:t>
            </a:r>
            <a:r>
              <a:rPr lang="et-EE" dirty="0"/>
              <a:t> </a:t>
            </a:r>
            <a:r>
              <a:rPr lang="et-EE" dirty="0" err="1"/>
              <a:t>Hinnov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740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028383" cy="5832648"/>
          </a:xfrm>
        </p:spPr>
      </p:pic>
    </p:spTree>
    <p:extLst>
      <p:ext uri="{BB962C8B-B14F-4D97-AF65-F5344CB8AC3E}">
        <p14:creationId xmlns:p14="http://schemas.microsoft.com/office/powerpoint/2010/main" val="36944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err="1">
                <a:solidFill>
                  <a:srgbClr val="FFFF00"/>
                </a:solidFill>
              </a:rPr>
              <a:t>Activities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https://www.ego4u.com/en/cram-up/grammar/simple-past</a:t>
            </a:r>
            <a:endParaRPr lang="et-EE" dirty="0"/>
          </a:p>
          <a:p>
            <a:r>
              <a:rPr lang="en-GB" dirty="0">
                <a:hlinkClick r:id="rId3"/>
              </a:rPr>
              <a:t>http://www.myenglishpages.com/site_php_files/grammar-exercise-simple-past.php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01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064896" cy="5040560"/>
          </a:xfrm>
        </p:spPr>
      </p:pic>
    </p:spTree>
    <p:extLst>
      <p:ext uri="{BB962C8B-B14F-4D97-AF65-F5344CB8AC3E}">
        <p14:creationId xmlns:p14="http://schemas.microsoft.com/office/powerpoint/2010/main" val="268268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Present </a:t>
            </a:r>
            <a:r>
              <a:rPr lang="et-EE" dirty="0" err="1"/>
              <a:t>Perfect</a:t>
            </a:r>
            <a:r>
              <a:rPr lang="et-EE" dirty="0"/>
              <a:t> – Täisminevik</a:t>
            </a:r>
            <a:br>
              <a:rPr lang="et-EE" dirty="0"/>
            </a:br>
            <a:r>
              <a:rPr lang="et-EE" dirty="0" err="1"/>
              <a:t>Have/has</a:t>
            </a:r>
            <a:r>
              <a:rPr lang="et-EE" dirty="0"/>
              <a:t> + III (-</a:t>
            </a:r>
            <a:r>
              <a:rPr lang="et-EE" dirty="0" err="1"/>
              <a:t>ed</a:t>
            </a:r>
            <a:r>
              <a:rPr lang="et-EE" dirty="0"/>
              <a:t>)</a:t>
            </a:r>
            <a:endParaRPr lang="en-GB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704856" cy="4340920"/>
          </a:xfrm>
        </p:spPr>
      </p:pic>
    </p:spTree>
    <p:extLst>
      <p:ext uri="{BB962C8B-B14F-4D97-AF65-F5344CB8AC3E}">
        <p14:creationId xmlns:p14="http://schemas.microsoft.com/office/powerpoint/2010/main" val="206228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Kasutamine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Tegevus algas minevikus, kuid tulemus on oluline kõne momendil.</a:t>
            </a:r>
          </a:p>
          <a:p>
            <a:r>
              <a:rPr lang="et-EE" dirty="0"/>
              <a:t>Kasutame saavutuste ja kogemuste kirjeldamiseks.</a:t>
            </a:r>
          </a:p>
          <a:p>
            <a:r>
              <a:rPr lang="et-EE" dirty="0"/>
              <a:t>Pole väga oluline, kuna miski juhtus minevikus. Aeg pole väga täpne.</a:t>
            </a:r>
          </a:p>
          <a:p>
            <a:r>
              <a:rPr lang="et-EE" dirty="0"/>
              <a:t>Abistavad sõnad: </a:t>
            </a:r>
            <a:r>
              <a:rPr lang="et-EE" dirty="0" err="1"/>
              <a:t>since</a:t>
            </a:r>
            <a:r>
              <a:rPr lang="et-EE" dirty="0"/>
              <a:t>, </a:t>
            </a:r>
            <a:r>
              <a:rPr lang="et-EE" dirty="0" err="1"/>
              <a:t>for</a:t>
            </a:r>
            <a:r>
              <a:rPr lang="et-EE" dirty="0"/>
              <a:t>, </a:t>
            </a:r>
            <a:r>
              <a:rPr lang="et-EE" dirty="0" err="1"/>
              <a:t>yet</a:t>
            </a:r>
            <a:r>
              <a:rPr lang="et-EE" dirty="0"/>
              <a:t>, </a:t>
            </a:r>
            <a:r>
              <a:rPr lang="et-EE" dirty="0" err="1"/>
              <a:t>already</a:t>
            </a:r>
            <a:r>
              <a:rPr lang="et-EE" dirty="0"/>
              <a:t>, just, </a:t>
            </a:r>
            <a:r>
              <a:rPr lang="et-EE" dirty="0" err="1"/>
              <a:t>recently</a:t>
            </a:r>
            <a:r>
              <a:rPr lang="et-EE" dirty="0"/>
              <a:t>, </a:t>
            </a:r>
            <a:r>
              <a:rPr lang="et-EE" dirty="0" err="1"/>
              <a:t>lately</a:t>
            </a:r>
            <a:r>
              <a:rPr lang="et-EE" dirty="0"/>
              <a:t>, </a:t>
            </a:r>
            <a:r>
              <a:rPr lang="en-US" dirty="0" err="1"/>
              <a:t>t</a:t>
            </a:r>
            <a:r>
              <a:rPr lang="et-EE" dirty="0" err="1"/>
              <a:t>his</a:t>
            </a:r>
            <a:r>
              <a:rPr lang="et-EE" dirty="0"/>
              <a:t> </a:t>
            </a:r>
            <a:r>
              <a:rPr lang="et-EE" dirty="0" err="1"/>
              <a:t>morning</a:t>
            </a:r>
            <a:r>
              <a:rPr lang="et-EE" dirty="0"/>
              <a:t>, so </a:t>
            </a:r>
            <a:r>
              <a:rPr lang="et-EE" dirty="0" err="1"/>
              <a:t>far</a:t>
            </a:r>
            <a:r>
              <a:rPr lang="et-EE" dirty="0"/>
              <a:t>, </a:t>
            </a:r>
            <a:r>
              <a:rPr lang="et-EE" dirty="0" err="1"/>
              <a:t>today</a:t>
            </a:r>
            <a:r>
              <a:rPr lang="et-EE" dirty="0"/>
              <a:t>, till </a:t>
            </a:r>
            <a:r>
              <a:rPr lang="et-EE" dirty="0" err="1"/>
              <a:t>now</a:t>
            </a:r>
            <a:r>
              <a:rPr lang="et-EE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12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344816" cy="5112568"/>
          </a:xfrm>
        </p:spPr>
      </p:pic>
    </p:spTree>
    <p:extLst>
      <p:ext uri="{BB962C8B-B14F-4D97-AF65-F5344CB8AC3E}">
        <p14:creationId xmlns:p14="http://schemas.microsoft.com/office/powerpoint/2010/main" val="110890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100392" cy="5472608"/>
          </a:xfrm>
        </p:spPr>
      </p:pic>
    </p:spTree>
    <p:extLst>
      <p:ext uri="{BB962C8B-B14F-4D97-AF65-F5344CB8AC3E}">
        <p14:creationId xmlns:p14="http://schemas.microsoft.com/office/powerpoint/2010/main" val="413678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056784" cy="5832648"/>
          </a:xfrm>
        </p:spPr>
      </p:pic>
    </p:spTree>
    <p:extLst>
      <p:ext uri="{BB962C8B-B14F-4D97-AF65-F5344CB8AC3E}">
        <p14:creationId xmlns:p14="http://schemas.microsoft.com/office/powerpoint/2010/main" val="1756664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352928" cy="4752528"/>
          </a:xfrm>
        </p:spPr>
      </p:pic>
    </p:spTree>
    <p:extLst>
      <p:ext uri="{BB962C8B-B14F-4D97-AF65-F5344CB8AC3E}">
        <p14:creationId xmlns:p14="http://schemas.microsoft.com/office/powerpoint/2010/main" val="267006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632848" cy="4464495"/>
          </a:xfrm>
        </p:spPr>
      </p:pic>
    </p:spTree>
    <p:extLst>
      <p:ext uri="{BB962C8B-B14F-4D97-AF65-F5344CB8AC3E}">
        <p14:creationId xmlns:p14="http://schemas.microsoft.com/office/powerpoint/2010/main" val="58098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904655"/>
          </a:xfrm>
        </p:spPr>
      </p:pic>
    </p:spTree>
    <p:extLst>
      <p:ext uri="{BB962C8B-B14F-4D97-AF65-F5344CB8AC3E}">
        <p14:creationId xmlns:p14="http://schemas.microsoft.com/office/powerpoint/2010/main" val="2898530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748464" cy="5688632"/>
          </a:xfrm>
        </p:spPr>
      </p:pic>
    </p:spTree>
    <p:extLst>
      <p:ext uri="{BB962C8B-B14F-4D97-AF65-F5344CB8AC3E}">
        <p14:creationId xmlns:p14="http://schemas.microsoft.com/office/powerpoint/2010/main" val="79936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Lihtmineviku </a:t>
            </a:r>
            <a:r>
              <a:rPr lang="et-EE" dirty="0"/>
              <a:t>ja täismineviku erinevus.</a:t>
            </a:r>
            <a:endParaRPr lang="en-GB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424936" cy="4176464"/>
          </a:xfrm>
        </p:spPr>
      </p:pic>
    </p:spTree>
    <p:extLst>
      <p:ext uri="{BB962C8B-B14F-4D97-AF65-F5344CB8AC3E}">
        <p14:creationId xmlns:p14="http://schemas.microsoft.com/office/powerpoint/2010/main" val="4161278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Lihtmineviku ja täismineviku erinevus</a:t>
            </a:r>
            <a:endParaRPr lang="en-GB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560840" cy="4176464"/>
          </a:xfrm>
        </p:spPr>
      </p:pic>
    </p:spTree>
    <p:extLst>
      <p:ext uri="{BB962C8B-B14F-4D97-AF65-F5344CB8AC3E}">
        <p14:creationId xmlns:p14="http://schemas.microsoft.com/office/powerpoint/2010/main" val="705053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err="1"/>
              <a:t>Activities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http://www.agendaweb.org/verbs/present_perfect-exercises.html</a:t>
            </a:r>
            <a:endParaRPr lang="et-EE" dirty="0"/>
          </a:p>
          <a:p>
            <a:r>
              <a:rPr lang="en-GB" dirty="0">
                <a:hlinkClick r:id="rId3"/>
              </a:rPr>
              <a:t>http://www.englishpage.com/verbpage/verbs6.htm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888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632848" cy="5400600"/>
          </a:xfrm>
        </p:spPr>
      </p:pic>
    </p:spTree>
    <p:extLst>
      <p:ext uri="{BB962C8B-B14F-4D97-AF65-F5344CB8AC3E}">
        <p14:creationId xmlns:p14="http://schemas.microsoft.com/office/powerpoint/2010/main" val="136333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Present </a:t>
            </a:r>
            <a:r>
              <a:rPr lang="et-EE" dirty="0" err="1"/>
              <a:t>Perfect</a:t>
            </a:r>
            <a:r>
              <a:rPr lang="et-EE" dirty="0"/>
              <a:t> </a:t>
            </a:r>
            <a:r>
              <a:rPr lang="et-EE" dirty="0" err="1"/>
              <a:t>Continuous</a:t>
            </a:r>
            <a:endParaRPr lang="en-GB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992888" cy="4446687"/>
          </a:xfrm>
        </p:spPr>
      </p:pic>
    </p:spTree>
    <p:extLst>
      <p:ext uri="{BB962C8B-B14F-4D97-AF65-F5344CB8AC3E}">
        <p14:creationId xmlns:p14="http://schemas.microsoft.com/office/powerpoint/2010/main" val="883577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Kasutamine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Kasutame siis, kui räägime tegevusest, mis algas minevikus, kestab praegu ja läheb edasi ka tulevikus.</a:t>
            </a:r>
          </a:p>
          <a:p>
            <a:r>
              <a:rPr lang="et-EE" dirty="0"/>
              <a:t>Rõhk on tegevuse kestvusel.</a:t>
            </a:r>
          </a:p>
          <a:p>
            <a:r>
              <a:rPr lang="et-EE" dirty="0"/>
              <a:t>Abistavad sõnad on samad, mis täisminevikus.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641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4916735"/>
          </a:xfrm>
        </p:spPr>
      </p:pic>
    </p:spTree>
    <p:extLst>
      <p:ext uri="{BB962C8B-B14F-4D97-AF65-F5344CB8AC3E}">
        <p14:creationId xmlns:p14="http://schemas.microsoft.com/office/powerpoint/2010/main" val="1088207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88832" cy="5112568"/>
          </a:xfrm>
        </p:spPr>
      </p:pic>
    </p:spTree>
    <p:extLst>
      <p:ext uri="{BB962C8B-B14F-4D97-AF65-F5344CB8AC3E}">
        <p14:creationId xmlns:p14="http://schemas.microsoft.com/office/powerpoint/2010/main" val="776810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632848" cy="4968552"/>
          </a:xfrm>
        </p:spPr>
      </p:pic>
    </p:spTree>
    <p:extLst>
      <p:ext uri="{BB962C8B-B14F-4D97-AF65-F5344CB8AC3E}">
        <p14:creationId xmlns:p14="http://schemas.microsoft.com/office/powerpoint/2010/main" val="390993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algn="ctr"/>
            <a:r>
              <a:rPr lang="et-EE" dirty="0" err="1">
                <a:solidFill>
                  <a:srgbClr val="FFFF00"/>
                </a:solidFill>
              </a:rPr>
              <a:t>Past</a:t>
            </a:r>
            <a:r>
              <a:rPr lang="et-EE" dirty="0">
                <a:solidFill>
                  <a:srgbClr val="FFFF00"/>
                </a:solidFill>
              </a:rPr>
              <a:t> </a:t>
            </a:r>
            <a:r>
              <a:rPr lang="et-EE" dirty="0" err="1">
                <a:solidFill>
                  <a:srgbClr val="FFFF00"/>
                </a:solidFill>
              </a:rPr>
              <a:t>Simple</a:t>
            </a:r>
            <a:r>
              <a:rPr lang="et-EE" dirty="0">
                <a:solidFill>
                  <a:srgbClr val="FFFF00"/>
                </a:solidFill>
              </a:rPr>
              <a:t> - Lihtminevik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064896" cy="5400599"/>
          </a:xfrm>
        </p:spPr>
      </p:pic>
    </p:spTree>
    <p:extLst>
      <p:ext uri="{BB962C8B-B14F-4D97-AF65-F5344CB8AC3E}">
        <p14:creationId xmlns:p14="http://schemas.microsoft.com/office/powerpoint/2010/main" val="2688891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280920" cy="5256584"/>
          </a:xfrm>
        </p:spPr>
      </p:pic>
    </p:spTree>
    <p:extLst>
      <p:ext uri="{BB962C8B-B14F-4D97-AF65-F5344CB8AC3E}">
        <p14:creationId xmlns:p14="http://schemas.microsoft.com/office/powerpoint/2010/main" val="2009726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8136904" cy="5382791"/>
          </a:xfrm>
        </p:spPr>
      </p:pic>
    </p:spTree>
    <p:extLst>
      <p:ext uri="{BB962C8B-B14F-4D97-AF65-F5344CB8AC3E}">
        <p14:creationId xmlns:p14="http://schemas.microsoft.com/office/powerpoint/2010/main" val="3362031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848872" cy="5544616"/>
          </a:xfrm>
        </p:spPr>
      </p:pic>
    </p:spTree>
    <p:extLst>
      <p:ext uri="{BB962C8B-B14F-4D97-AF65-F5344CB8AC3E}">
        <p14:creationId xmlns:p14="http://schemas.microsoft.com/office/powerpoint/2010/main" val="41104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err="1"/>
              <a:t>Activities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http://www.englishpage.com/verbpage/verbs7.htm</a:t>
            </a:r>
            <a:endParaRPr lang="et-EE" dirty="0"/>
          </a:p>
          <a:p>
            <a:r>
              <a:rPr lang="en-GB" dirty="0">
                <a:hlinkClick r:id="rId3"/>
              </a:rPr>
              <a:t>http://www.englishpage.com/verbpage/verbs8.htm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543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8208912" cy="6336704"/>
          </a:xfrm>
        </p:spPr>
      </p:pic>
    </p:spTree>
    <p:extLst>
      <p:ext uri="{BB962C8B-B14F-4D97-AF65-F5344CB8AC3E}">
        <p14:creationId xmlns:p14="http://schemas.microsoft.com/office/powerpoint/2010/main" val="2724663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References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/>
              <a:t>pictures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hlinkClick r:id="rId2"/>
              </a:rPr>
              <a:t>https://www.youtube.com/watch?v=0Ri3QTT41f8</a:t>
            </a:r>
            <a:endParaRPr lang="et-EE" dirty="0"/>
          </a:p>
          <a:p>
            <a:r>
              <a:rPr lang="en-GB" dirty="0">
                <a:hlinkClick r:id="rId3"/>
              </a:rPr>
              <a:t>https://www.pinterest.co.uk/pin/604115737485870441/?lp=true</a:t>
            </a:r>
            <a:endParaRPr lang="et-EE" dirty="0"/>
          </a:p>
          <a:p>
            <a:r>
              <a:rPr lang="en-GB" dirty="0">
                <a:hlinkClick r:id="rId3"/>
              </a:rPr>
              <a:t>https://www.pinterest.co.uk/pin/604115737485870441/?lp=true</a:t>
            </a:r>
            <a:endParaRPr lang="et-EE" dirty="0"/>
          </a:p>
          <a:p>
            <a:r>
              <a:rPr lang="en-GB" dirty="0">
                <a:hlinkClick r:id="rId4"/>
              </a:rPr>
              <a:t>http://ozgurergul020.blogspot.com.ee/p/simple-past-tense.html</a:t>
            </a:r>
            <a:endParaRPr lang="et-EE" dirty="0"/>
          </a:p>
          <a:p>
            <a:r>
              <a:rPr lang="en-GB" dirty="0">
                <a:hlinkClick r:id="rId5"/>
              </a:rPr>
              <a:t>http://wordsinactioningama.blogspot.com.ee/2014/08/past-time-expressions.html</a:t>
            </a:r>
            <a:endParaRPr lang="et-EE" dirty="0"/>
          </a:p>
          <a:p>
            <a:r>
              <a:rPr lang="en-GB" dirty="0">
                <a:hlinkClick r:id="rId6"/>
              </a:rPr>
              <a:t>http://www.tt-group.net/en/creative-corner/mind-map-the-past-simple-tense/</a:t>
            </a:r>
            <a:endParaRPr lang="et-EE" dirty="0"/>
          </a:p>
          <a:p>
            <a:r>
              <a:rPr lang="en-GB" dirty="0">
                <a:hlinkClick r:id="rId7"/>
              </a:rPr>
              <a:t>https://www.youtube.com/watch?v=0b4rsDuzThE</a:t>
            </a:r>
            <a:endParaRPr lang="et-EE" dirty="0"/>
          </a:p>
          <a:p>
            <a:r>
              <a:rPr lang="en-GB" dirty="0">
                <a:hlinkClick r:id="rId8"/>
              </a:rPr>
              <a:t>http://teacherbruno1.blogspot.com.ee/2013/06/garfield-simple-past.html</a:t>
            </a:r>
            <a:endParaRPr lang="et-EE" dirty="0"/>
          </a:p>
          <a:p>
            <a:r>
              <a:rPr lang="en-GB" dirty="0">
                <a:hlinkClick r:id="rId9"/>
              </a:rPr>
              <a:t>https://www.pinterest.com/pin/43487952632187649/?lp=true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10196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>
                <a:hlinkClick r:id="rId2"/>
              </a:rPr>
              <a:t>https://www.tes.com/lessons/CXnfSr_5G7zxmA/present-perfect</a:t>
            </a:r>
            <a:endParaRPr lang="et-EE" dirty="0"/>
          </a:p>
          <a:p>
            <a:r>
              <a:rPr lang="en-GB" dirty="0">
                <a:hlinkClick r:id="rId3"/>
              </a:rPr>
              <a:t>https://www.pixton.com/embed/qhqyf6wm</a:t>
            </a:r>
            <a:endParaRPr lang="et-EE" dirty="0"/>
          </a:p>
          <a:p>
            <a:r>
              <a:rPr lang="en-GB" dirty="0">
                <a:hlinkClick r:id="rId4"/>
              </a:rPr>
              <a:t>https://mind42.com/public/99528574-ee4b-4536-bc23-62373a129432</a:t>
            </a:r>
            <a:endParaRPr lang="et-EE" dirty="0"/>
          </a:p>
          <a:p>
            <a:r>
              <a:rPr lang="en-GB" dirty="0">
                <a:hlinkClick r:id="rId5"/>
              </a:rPr>
              <a:t>https://mind42.com/public/449ff4a6-2589-48ec-8eae-9fa61004fbc7</a:t>
            </a:r>
            <a:endParaRPr lang="et-EE" dirty="0"/>
          </a:p>
          <a:p>
            <a:r>
              <a:rPr lang="en-GB" dirty="0">
                <a:hlinkClick r:id="rId6"/>
              </a:rPr>
              <a:t>http://myblog-inplainenglish.blogspot.com.ee/2014/10/simple-past-or-present-perfect.html</a:t>
            </a:r>
            <a:endParaRPr lang="et-EE" dirty="0"/>
          </a:p>
          <a:p>
            <a:r>
              <a:rPr lang="en-GB" dirty="0">
                <a:hlinkClick r:id="rId7"/>
              </a:rPr>
              <a:t>https://www.tes.com/lessons/nQPH1EJIN0uSAQ/present-perfect-simple-simple-past</a:t>
            </a:r>
            <a:endParaRPr lang="et-EE" dirty="0"/>
          </a:p>
          <a:p>
            <a:r>
              <a:rPr lang="en-GB" dirty="0">
                <a:hlinkClick r:id="rId8"/>
              </a:rPr>
              <a:t>https://idiomaextra.wordpress.com/2014/01/29/grammar-guru-94/</a:t>
            </a:r>
            <a:endParaRPr lang="et-EE" dirty="0"/>
          </a:p>
          <a:p>
            <a:r>
              <a:rPr lang="en-GB" dirty="0">
                <a:hlinkClick r:id="rId9"/>
              </a:rPr>
              <a:t>https://myenglishspot.wordpress.com/2016/10/24/present-perfect-tenses/</a:t>
            </a:r>
            <a:endParaRPr lang="et-EE" dirty="0"/>
          </a:p>
          <a:p>
            <a:r>
              <a:rPr lang="en-GB" dirty="0">
                <a:hlinkClick r:id="rId10"/>
              </a:rPr>
              <a:t>http://sundayportuguese.blogspot.com.ee/2013/03/present-perfect-continuous.html</a:t>
            </a:r>
            <a:endParaRPr lang="et-EE" dirty="0"/>
          </a:p>
          <a:p>
            <a:r>
              <a:rPr lang="en-GB" dirty="0">
                <a:hlinkClick r:id="rId11"/>
              </a:rPr>
              <a:t>https://content.cambly.com/2017/02/03/lesson-20-present-perfect-continuous/</a:t>
            </a:r>
            <a:endParaRPr lang="et-EE" dirty="0"/>
          </a:p>
          <a:p>
            <a:r>
              <a:rPr lang="en-GB" dirty="0">
                <a:hlinkClick r:id="rId12"/>
              </a:rPr>
              <a:t>https://mrsfjenglish.weebly.com/present-perfect-continuous.html</a:t>
            </a:r>
            <a:endParaRPr lang="et-EE" dirty="0"/>
          </a:p>
          <a:p>
            <a:r>
              <a:rPr lang="en-GB" dirty="0">
                <a:hlinkClick r:id="rId13"/>
              </a:rPr>
              <a:t>https://learningenglishvocabularygrammar.com/grammar/grammar-pdf/12-verb-tenses-english-grammar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36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>
                <a:solidFill>
                  <a:srgbClr val="FFFF00"/>
                </a:solidFill>
              </a:rPr>
              <a:t>Kasutamine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Harjumused minevikus.</a:t>
            </a:r>
          </a:p>
          <a:p>
            <a:r>
              <a:rPr lang="et-EE" dirty="0"/>
              <a:t>Lõpetatud tegevus minevikus.</a:t>
            </a:r>
          </a:p>
          <a:p>
            <a:r>
              <a:rPr lang="et-EE" dirty="0"/>
              <a:t>Alati ei pea olema ajamääruseid lauses.</a:t>
            </a:r>
          </a:p>
          <a:p>
            <a:r>
              <a:rPr lang="et-EE" dirty="0"/>
              <a:t>Abistavad sõnad: last </a:t>
            </a:r>
            <a:r>
              <a:rPr lang="et-EE" dirty="0" err="1"/>
              <a:t>week</a:t>
            </a:r>
            <a:r>
              <a:rPr lang="et-EE" dirty="0"/>
              <a:t> (</a:t>
            </a:r>
            <a:r>
              <a:rPr lang="et-EE" dirty="0" err="1"/>
              <a:t>month,year</a:t>
            </a:r>
            <a:r>
              <a:rPr lang="et-EE" dirty="0"/>
              <a:t>, </a:t>
            </a:r>
            <a:r>
              <a:rPr lang="et-EE" dirty="0" err="1"/>
              <a:t>century</a:t>
            </a:r>
            <a:r>
              <a:rPr lang="et-EE" dirty="0"/>
              <a:t>), </a:t>
            </a:r>
            <a:r>
              <a:rPr lang="et-EE" dirty="0" err="1"/>
              <a:t>yesterday</a:t>
            </a:r>
            <a:r>
              <a:rPr lang="et-EE" dirty="0"/>
              <a:t>, </a:t>
            </a:r>
            <a:r>
              <a:rPr lang="et-EE" dirty="0" err="1"/>
              <a:t>ago</a:t>
            </a:r>
            <a:r>
              <a:rPr lang="et-EE" dirty="0"/>
              <a:t>, </a:t>
            </a:r>
            <a:r>
              <a:rPr lang="et-EE" dirty="0" err="1"/>
              <a:t>already</a:t>
            </a:r>
            <a:r>
              <a:rPr lang="et-EE" dirty="0"/>
              <a:t>, </a:t>
            </a:r>
            <a:r>
              <a:rPr lang="et-EE" dirty="0" err="1"/>
              <a:t>from-to</a:t>
            </a:r>
            <a:r>
              <a:rPr lang="et-EE" dirty="0"/>
              <a:t> jne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72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632848" cy="5832648"/>
          </a:xfrm>
        </p:spPr>
      </p:pic>
    </p:spTree>
    <p:extLst>
      <p:ext uri="{BB962C8B-B14F-4D97-AF65-F5344CB8AC3E}">
        <p14:creationId xmlns:p14="http://schemas.microsoft.com/office/powerpoint/2010/main" val="88747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8388424" cy="5616623"/>
          </a:xfrm>
        </p:spPr>
      </p:pic>
    </p:spTree>
    <p:extLst>
      <p:ext uri="{BB962C8B-B14F-4D97-AF65-F5344CB8AC3E}">
        <p14:creationId xmlns:p14="http://schemas.microsoft.com/office/powerpoint/2010/main" val="43274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992888" cy="6408712"/>
          </a:xfrm>
        </p:spPr>
      </p:pic>
    </p:spTree>
    <p:extLst>
      <p:ext uri="{BB962C8B-B14F-4D97-AF65-F5344CB8AC3E}">
        <p14:creationId xmlns:p14="http://schemas.microsoft.com/office/powerpoint/2010/main" val="291577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424936" cy="5688631"/>
          </a:xfrm>
        </p:spPr>
      </p:pic>
    </p:spTree>
    <p:extLst>
      <p:ext uri="{BB962C8B-B14F-4D97-AF65-F5344CB8AC3E}">
        <p14:creationId xmlns:p14="http://schemas.microsoft.com/office/powerpoint/2010/main" val="10855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5832648"/>
          </a:xfrm>
        </p:spPr>
      </p:pic>
    </p:spTree>
    <p:extLst>
      <p:ext uri="{BB962C8B-B14F-4D97-AF65-F5344CB8AC3E}">
        <p14:creationId xmlns:p14="http://schemas.microsoft.com/office/powerpoint/2010/main" val="893330666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Kevad</Template>
  <TotalTime>620</TotalTime>
  <Words>543</Words>
  <Application>Microsoft Office PowerPoint</Application>
  <PresentationFormat>Ekraaniseanss (4:3)</PresentationFormat>
  <Paragraphs>52</Paragraphs>
  <Slides>36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36</vt:i4>
      </vt:variant>
    </vt:vector>
  </HeadingPairs>
  <TitlesOfParts>
    <vt:vector size="41" baseType="lpstr">
      <vt:lpstr>Arial</vt:lpstr>
      <vt:lpstr>Courier New</vt:lpstr>
      <vt:lpstr>Verdana</vt:lpstr>
      <vt:lpstr>Wingdings 2</vt:lpstr>
      <vt:lpstr>Spring</vt:lpstr>
      <vt:lpstr>PAST SIMPLE, PRESENT PERFECT AND PRESENT PERFECT CONTINUOUS</vt:lpstr>
      <vt:lpstr>PowerPointi esitlus</vt:lpstr>
      <vt:lpstr>Past Simple - Lihtminevik</vt:lpstr>
      <vt:lpstr>Kasutamine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Activities</vt:lpstr>
      <vt:lpstr>PowerPointi esitlus</vt:lpstr>
      <vt:lpstr>Present Perfect – Täisminevik Have/has + III (-ed)</vt:lpstr>
      <vt:lpstr>Kasutamine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Lihtmineviku ja täismineviku erinevus.</vt:lpstr>
      <vt:lpstr>Lihtmineviku ja täismineviku erinevus</vt:lpstr>
      <vt:lpstr>Activities</vt:lpstr>
      <vt:lpstr>PowerPointi esitlus</vt:lpstr>
      <vt:lpstr>Present Perfect Continuous</vt:lpstr>
      <vt:lpstr>Kasutamine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Activities</vt:lpstr>
      <vt:lpstr>PowerPointi esitlus</vt:lpstr>
      <vt:lpstr>References for the pictures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TENSES</dc:title>
  <dc:creator>kasutaja</dc:creator>
  <cp:lastModifiedBy>Sixten Hinnov</cp:lastModifiedBy>
  <cp:revision>64</cp:revision>
  <dcterms:created xsi:type="dcterms:W3CDTF">2016-05-15T07:59:21Z</dcterms:created>
  <dcterms:modified xsi:type="dcterms:W3CDTF">2020-09-04T07:15:01Z</dcterms:modified>
</cp:coreProperties>
</file>