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74" r:id="rId5"/>
    <p:sldId id="265" r:id="rId6"/>
    <p:sldId id="259" r:id="rId7"/>
    <p:sldId id="267" r:id="rId8"/>
    <p:sldId id="262" r:id="rId9"/>
    <p:sldId id="275" r:id="rId10"/>
    <p:sldId id="276" r:id="rId11"/>
    <p:sldId id="277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73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9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9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18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8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5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2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0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3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3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63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60ndadeestikirjanduses.weebly.com/hando-runnel.html" TargetMode="External"/><Relationship Id="rId3" Type="http://schemas.openxmlformats.org/officeDocument/2006/relationships/hyperlink" Target="https://www.digar.ee/viewer/et/nlib-digar:194474" TargetMode="External"/><Relationship Id="rId7" Type="http://schemas.openxmlformats.org/officeDocument/2006/relationships/hyperlink" Target="https://juhanliiviluuleauhind.wordpress.com/2017/10/25/1966-paul-eerik-rummo-ikka-liivist-moteldes/" TargetMode="External"/><Relationship Id="rId2" Type="http://schemas.openxmlformats.org/officeDocument/2006/relationships/hyperlink" Target="https://60ndadeestikirjanduses.weebl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uhanliiviluuleauhind.wordpress.com/2017/10/27/1991-doris-kareva-puhitsus/" TargetMode="External"/><Relationship Id="rId5" Type="http://schemas.openxmlformats.org/officeDocument/2006/relationships/hyperlink" Target="https://www.muurileht.ee/artur-alliksaare-tundmatut-luulet/" TargetMode="External"/><Relationship Id="rId4" Type="http://schemas.openxmlformats.org/officeDocument/2006/relationships/hyperlink" Target="http://entsyklopeedia.ee/galerii/loomingu_raamatukogu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ECF701-7CA7-46E6-83C3-EA07A4861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Eesti</a:t>
            </a:r>
            <a:r>
              <a:rPr lang="en-GB" dirty="0"/>
              <a:t> </a:t>
            </a:r>
            <a:r>
              <a:rPr lang="en-GB" dirty="0" err="1"/>
              <a:t>kirjandus</a:t>
            </a:r>
            <a:r>
              <a:rPr lang="en-GB" dirty="0"/>
              <a:t> 1956-1985: </a:t>
            </a:r>
            <a:r>
              <a:rPr lang="et-EE" dirty="0" err="1"/>
              <a:t>s</a:t>
            </a:r>
            <a:r>
              <a:rPr lang="en-GB" dirty="0" err="1" smtClean="0"/>
              <a:t>ulaajast</a:t>
            </a:r>
            <a:r>
              <a:rPr lang="en-GB" dirty="0" smtClean="0"/>
              <a:t> </a:t>
            </a:r>
            <a:r>
              <a:rPr lang="en-GB" dirty="0" err="1"/>
              <a:t>seisakuaja</a:t>
            </a:r>
            <a:r>
              <a:rPr lang="en-GB" dirty="0"/>
              <a:t> </a:t>
            </a:r>
            <a:r>
              <a:rPr lang="en-GB" dirty="0" err="1"/>
              <a:t>lõpuni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6B03F4-D115-41E5-9406-2A76822279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Autor: Elis Jablonski</a:t>
            </a:r>
          </a:p>
        </p:txBody>
      </p:sp>
    </p:spTree>
    <p:extLst>
      <p:ext uri="{BB962C8B-B14F-4D97-AF65-F5344CB8AC3E}">
        <p14:creationId xmlns:p14="http://schemas.microsoft.com/office/powerpoint/2010/main" val="175636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045FA3-5C05-46B0-B52E-F037AB615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318847"/>
          </a:xfrm>
        </p:spPr>
        <p:txBody>
          <a:bodyPr/>
          <a:lstStyle/>
          <a:p>
            <a:r>
              <a:rPr lang="en-GB" dirty="0"/>
              <a:t>Hando Runnel, s 1938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E7E223-6DBF-4B78-B36B-358221970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191" y="731519"/>
            <a:ext cx="7520609" cy="59210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Eluhoiak</a:t>
            </a:r>
            <a:r>
              <a:rPr lang="en-GB" sz="2600" dirty="0"/>
              <a:t> </a:t>
            </a:r>
            <a:r>
              <a:rPr lang="en-GB" sz="2600" dirty="0" err="1"/>
              <a:t>läbivalt</a:t>
            </a:r>
            <a:r>
              <a:rPr lang="en-GB" sz="2600" dirty="0"/>
              <a:t> </a:t>
            </a:r>
            <a:r>
              <a:rPr lang="en-GB" sz="2600" dirty="0" err="1"/>
              <a:t>eetiline</a:t>
            </a: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Keskmes</a:t>
            </a:r>
            <a:r>
              <a:rPr lang="en-GB" sz="2600" dirty="0"/>
              <a:t> </a:t>
            </a:r>
            <a:r>
              <a:rPr lang="en-GB" sz="2600" dirty="0" err="1"/>
              <a:t>suhe</a:t>
            </a:r>
            <a:r>
              <a:rPr lang="en-GB" sz="2600" dirty="0"/>
              <a:t> </a:t>
            </a:r>
            <a:r>
              <a:rPr lang="en-GB" sz="2600" dirty="0" err="1"/>
              <a:t>kodumaa</a:t>
            </a:r>
            <a:r>
              <a:rPr lang="en-GB" sz="2600" dirty="0"/>
              <a:t>, </a:t>
            </a:r>
            <a:r>
              <a:rPr lang="en-GB" sz="2600" dirty="0" err="1"/>
              <a:t>rahva</a:t>
            </a:r>
            <a:r>
              <a:rPr lang="en-GB" sz="2600" dirty="0"/>
              <a:t> </a:t>
            </a:r>
            <a:r>
              <a:rPr lang="en-GB" sz="2600" dirty="0" err="1"/>
              <a:t>ning</a:t>
            </a:r>
            <a:r>
              <a:rPr lang="en-GB" sz="2600" dirty="0"/>
              <a:t> </a:t>
            </a:r>
            <a:r>
              <a:rPr lang="en-GB" sz="2600" dirty="0" err="1"/>
              <a:t>elu</a:t>
            </a:r>
            <a:r>
              <a:rPr lang="en-GB" sz="2600" dirty="0"/>
              <a:t> </a:t>
            </a:r>
            <a:r>
              <a:rPr lang="en-GB" sz="2600" dirty="0" err="1"/>
              <a:t>ja</a:t>
            </a:r>
            <a:r>
              <a:rPr lang="en-GB" sz="2600" dirty="0"/>
              <a:t> </a:t>
            </a:r>
            <a:r>
              <a:rPr lang="en-GB" sz="2600" dirty="0" err="1"/>
              <a:t>ühiskonna</a:t>
            </a:r>
            <a:r>
              <a:rPr lang="en-GB" sz="2600" dirty="0"/>
              <a:t> </a:t>
            </a:r>
            <a:r>
              <a:rPr lang="en-GB" sz="2600" dirty="0" err="1"/>
              <a:t>suurte</a:t>
            </a:r>
            <a:r>
              <a:rPr lang="en-GB" sz="2600" dirty="0"/>
              <a:t> </a:t>
            </a:r>
            <a:r>
              <a:rPr lang="en-GB" sz="2600" dirty="0" err="1"/>
              <a:t>probleemidega</a:t>
            </a:r>
            <a:r>
              <a:rPr lang="en-GB" sz="2600" dirty="0"/>
              <a:t> (</a:t>
            </a:r>
            <a:r>
              <a:rPr lang="en-GB" sz="2600" dirty="0" err="1"/>
              <a:t>isamaaluuletaja</a:t>
            </a:r>
            <a:r>
              <a:rPr lang="en-GB" sz="2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Varasemat</a:t>
            </a:r>
            <a:r>
              <a:rPr lang="en-GB" sz="2600" dirty="0"/>
              <a:t> </a:t>
            </a:r>
            <a:r>
              <a:rPr lang="en-GB" sz="2600" dirty="0" err="1"/>
              <a:t>luulet</a:t>
            </a:r>
            <a:r>
              <a:rPr lang="en-GB" sz="2600" dirty="0"/>
              <a:t> </a:t>
            </a:r>
            <a:r>
              <a:rPr lang="en-GB" sz="2600" dirty="0" err="1"/>
              <a:t>kutsutakse</a:t>
            </a:r>
            <a:r>
              <a:rPr lang="en-GB" sz="2600" dirty="0"/>
              <a:t> </a:t>
            </a:r>
            <a:r>
              <a:rPr lang="en-GB" sz="2600" dirty="0" err="1"/>
              <a:t>päikeseluuleks</a:t>
            </a:r>
            <a:r>
              <a:rPr lang="en-GB" sz="2600" dirty="0"/>
              <a:t>, 1970. a </a:t>
            </a:r>
            <a:r>
              <a:rPr lang="en-GB" sz="2600" dirty="0" err="1"/>
              <a:t>alates</a:t>
            </a:r>
            <a:r>
              <a:rPr lang="en-GB" sz="2600" dirty="0"/>
              <a:t> </a:t>
            </a:r>
            <a:r>
              <a:rPr lang="en-GB" sz="2600" dirty="0" err="1"/>
              <a:t>aga</a:t>
            </a:r>
            <a:r>
              <a:rPr lang="en-GB" sz="2600" dirty="0"/>
              <a:t> </a:t>
            </a:r>
            <a:r>
              <a:rPr lang="en-GB" sz="2600" dirty="0" err="1"/>
              <a:t>saatuseluuleks</a:t>
            </a: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Arendas</a:t>
            </a:r>
            <a:r>
              <a:rPr lang="en-GB" sz="2600" dirty="0"/>
              <a:t> </a:t>
            </a:r>
            <a:r>
              <a:rPr lang="en-GB" sz="2600" dirty="0" err="1"/>
              <a:t>ainulaadse</a:t>
            </a:r>
            <a:r>
              <a:rPr lang="en-GB" sz="2600" dirty="0"/>
              <a:t> </a:t>
            </a:r>
            <a:r>
              <a:rPr lang="en-GB" sz="2600" dirty="0" err="1"/>
              <a:t>metafooride</a:t>
            </a:r>
            <a:r>
              <a:rPr lang="en-GB" sz="2600" dirty="0"/>
              <a:t> </a:t>
            </a:r>
            <a:r>
              <a:rPr lang="en-GB" sz="2600" dirty="0" err="1"/>
              <a:t>süsteemi</a:t>
            </a:r>
            <a:r>
              <a:rPr lang="en-GB" sz="2600" dirty="0"/>
              <a:t> (</a:t>
            </a:r>
            <a:r>
              <a:rPr lang="en-GB" sz="2600" dirty="0" err="1"/>
              <a:t>poliitiline</a:t>
            </a:r>
            <a:r>
              <a:rPr lang="en-GB" sz="2600" dirty="0"/>
              <a:t> </a:t>
            </a:r>
            <a:r>
              <a:rPr lang="en-GB" sz="2600" dirty="0" err="1"/>
              <a:t>alltekst</a:t>
            </a:r>
            <a:r>
              <a:rPr lang="en-GB" sz="2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Kirjutas</a:t>
            </a:r>
            <a:r>
              <a:rPr lang="en-GB" sz="2600" dirty="0"/>
              <a:t> ka </a:t>
            </a:r>
            <a:r>
              <a:rPr lang="en-GB" sz="2600" dirty="0" err="1"/>
              <a:t>armastusluulet</a:t>
            </a:r>
            <a:r>
              <a:rPr lang="en-GB" sz="2600" dirty="0"/>
              <a:t>, </a:t>
            </a:r>
            <a:r>
              <a:rPr lang="en-GB" sz="2600" dirty="0" err="1"/>
              <a:t>värsivormilisi</a:t>
            </a:r>
            <a:r>
              <a:rPr lang="en-GB" sz="2600" dirty="0"/>
              <a:t> </a:t>
            </a:r>
            <a:r>
              <a:rPr lang="en-GB" sz="2600" dirty="0" err="1"/>
              <a:t>filosoofilisi</a:t>
            </a:r>
            <a:r>
              <a:rPr lang="en-GB" sz="2600" dirty="0"/>
              <a:t> </a:t>
            </a:r>
            <a:r>
              <a:rPr lang="en-GB" sz="2600" dirty="0" err="1"/>
              <a:t>mõtiklusi</a:t>
            </a:r>
            <a:r>
              <a:rPr lang="en-GB" sz="2600" dirty="0"/>
              <a:t>, </a:t>
            </a:r>
            <a:r>
              <a:rPr lang="en-GB" sz="2600" dirty="0" err="1"/>
              <a:t>sõnamänge</a:t>
            </a: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Temast</a:t>
            </a:r>
            <a:r>
              <a:rPr lang="en-GB" sz="2600" dirty="0"/>
              <a:t> </a:t>
            </a:r>
            <a:r>
              <a:rPr lang="en-GB" sz="2600" dirty="0" err="1"/>
              <a:t>hakkas</a:t>
            </a:r>
            <a:r>
              <a:rPr lang="en-GB" sz="2600" dirty="0"/>
              <a:t> </a:t>
            </a:r>
            <a:r>
              <a:rPr lang="en-GB" sz="2600" dirty="0" err="1"/>
              <a:t>levima</a:t>
            </a:r>
            <a:r>
              <a:rPr lang="en-GB" sz="2600" dirty="0"/>
              <a:t> </a:t>
            </a:r>
            <a:r>
              <a:rPr lang="en-GB" sz="2600" dirty="0" err="1"/>
              <a:t>uuema</a:t>
            </a:r>
            <a:r>
              <a:rPr lang="en-GB" sz="2600" dirty="0"/>
              <a:t> </a:t>
            </a:r>
            <a:r>
              <a:rPr lang="en-GB" sz="2600" dirty="0" err="1"/>
              <a:t>rahvalaulu</a:t>
            </a:r>
            <a:r>
              <a:rPr lang="en-GB" sz="2600" dirty="0"/>
              <a:t> </a:t>
            </a:r>
            <a:r>
              <a:rPr lang="en-GB" sz="2600" dirty="0" err="1"/>
              <a:t>vorm</a:t>
            </a:r>
            <a:endParaRPr lang="en-GB" sz="26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098" name="Picture 2" descr="Picture">
            <a:extLst>
              <a:ext uri="{FF2B5EF4-FFF2-40B4-BE49-F238E27FC236}">
                <a16:creationId xmlns:a16="http://schemas.microsoft.com/office/drawing/2014/main" xmlns="" id="{1B3C50BA-7B02-4E52-BABB-67F994A13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92" y="2388204"/>
            <a:ext cx="2755216" cy="360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16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DA703-D718-471E-B00B-02C35673A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586133"/>
          </a:xfrm>
        </p:spPr>
        <p:txBody>
          <a:bodyPr/>
          <a:lstStyle/>
          <a:p>
            <a:r>
              <a:rPr lang="en-GB" dirty="0" err="1"/>
              <a:t>Juhan</a:t>
            </a:r>
            <a:r>
              <a:rPr lang="en-GB" dirty="0"/>
              <a:t> </a:t>
            </a:r>
            <a:r>
              <a:rPr lang="en-GB" dirty="0" err="1"/>
              <a:t>Viiding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1948-1995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2F2A8B-4FF4-46F8-8943-F1096D4E6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5" y="119270"/>
            <a:ext cx="7858539" cy="673873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500" dirty="0" err="1"/>
              <a:t>Tuntud</a:t>
            </a:r>
            <a:r>
              <a:rPr lang="en-GB" sz="2500" dirty="0"/>
              <a:t> </a:t>
            </a:r>
            <a:r>
              <a:rPr lang="en-GB" sz="2500" dirty="0" err="1"/>
              <a:t>kui</a:t>
            </a:r>
            <a:r>
              <a:rPr lang="en-GB" sz="2500" dirty="0"/>
              <a:t> </a:t>
            </a:r>
            <a:r>
              <a:rPr lang="en-GB" sz="2500" dirty="0" err="1"/>
              <a:t>Jüri</a:t>
            </a:r>
            <a:r>
              <a:rPr lang="en-GB" sz="2500" dirty="0"/>
              <a:t> </a:t>
            </a:r>
            <a:r>
              <a:rPr lang="en-GB" sz="2500" dirty="0" err="1"/>
              <a:t>Üdi</a:t>
            </a:r>
            <a:endParaRPr lang="en-GB" sz="25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500" dirty="0" err="1"/>
              <a:t>Luule</a:t>
            </a:r>
            <a:r>
              <a:rPr lang="en-GB" sz="2500" dirty="0"/>
              <a:t> on </a:t>
            </a:r>
            <a:r>
              <a:rPr lang="en-GB" sz="2500" dirty="0" err="1"/>
              <a:t>ainulaadne</a:t>
            </a:r>
            <a:r>
              <a:rPr lang="en-GB" sz="2500" dirty="0"/>
              <a:t>, </a:t>
            </a:r>
            <a:r>
              <a:rPr lang="en-GB" sz="2500" dirty="0" err="1"/>
              <a:t>ei</a:t>
            </a:r>
            <a:r>
              <a:rPr lang="en-GB" sz="2500" dirty="0"/>
              <a:t> </a:t>
            </a:r>
            <a:r>
              <a:rPr lang="en-GB" sz="2500" dirty="0" err="1"/>
              <a:t>sõltu</a:t>
            </a:r>
            <a:r>
              <a:rPr lang="en-GB" sz="2500" dirty="0"/>
              <a:t> </a:t>
            </a:r>
            <a:r>
              <a:rPr lang="en-GB" sz="2500" dirty="0" err="1"/>
              <a:t>eeskujudest</a:t>
            </a:r>
            <a:endParaRPr lang="en-GB" sz="25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500" dirty="0"/>
              <a:t>1970. </a:t>
            </a:r>
            <a:r>
              <a:rPr lang="en-GB" sz="2500" dirty="0" err="1"/>
              <a:t>aastate</a:t>
            </a:r>
            <a:r>
              <a:rPr lang="en-GB" sz="2500" dirty="0"/>
              <a:t> </a:t>
            </a:r>
            <a:r>
              <a:rPr lang="en-GB" sz="2500" dirty="0" err="1"/>
              <a:t>eesti</a:t>
            </a:r>
            <a:r>
              <a:rPr lang="en-GB" sz="2500" dirty="0"/>
              <a:t> </a:t>
            </a:r>
            <a:r>
              <a:rPr lang="en-GB" sz="2500" dirty="0" err="1"/>
              <a:t>kirjanduses</a:t>
            </a:r>
            <a:r>
              <a:rPr lang="en-GB" sz="2500" dirty="0"/>
              <a:t> </a:t>
            </a:r>
            <a:r>
              <a:rPr lang="en-GB" sz="2500" dirty="0" err="1"/>
              <a:t>üks</a:t>
            </a:r>
            <a:r>
              <a:rPr lang="en-GB" sz="2500" dirty="0"/>
              <a:t> </a:t>
            </a:r>
            <a:r>
              <a:rPr lang="en-GB" sz="2500" dirty="0" err="1"/>
              <a:t>uuenduslikum</a:t>
            </a:r>
            <a:r>
              <a:rPr lang="en-GB" sz="2500" dirty="0"/>
              <a:t> </a:t>
            </a:r>
            <a:r>
              <a:rPr lang="en-GB" sz="2500" dirty="0" err="1"/>
              <a:t>luuletaja</a:t>
            </a:r>
            <a:endParaRPr lang="en-GB" sz="25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500" dirty="0" err="1"/>
              <a:t>Luulet</a:t>
            </a:r>
            <a:r>
              <a:rPr lang="en-GB" sz="2500" dirty="0"/>
              <a:t> </a:t>
            </a:r>
            <a:r>
              <a:rPr lang="en-GB" sz="2500" dirty="0" err="1"/>
              <a:t>iseloomustab</a:t>
            </a:r>
            <a:r>
              <a:rPr lang="en-GB" sz="2500" dirty="0"/>
              <a:t>: range </a:t>
            </a:r>
            <a:r>
              <a:rPr lang="en-GB" sz="2500" dirty="0" err="1"/>
              <a:t>vorm</a:t>
            </a:r>
            <a:r>
              <a:rPr lang="en-GB" sz="2500" dirty="0"/>
              <a:t>, </a:t>
            </a:r>
            <a:r>
              <a:rPr lang="en-GB" sz="2500" dirty="0" err="1"/>
              <a:t>liikuv</a:t>
            </a:r>
            <a:r>
              <a:rPr lang="en-GB" sz="2500" dirty="0"/>
              <a:t> </a:t>
            </a:r>
            <a:r>
              <a:rPr lang="en-GB" sz="2500" dirty="0" err="1"/>
              <a:t>sisu</a:t>
            </a:r>
            <a:r>
              <a:rPr lang="en-GB" sz="2500" dirty="0"/>
              <a:t>, </a:t>
            </a:r>
            <a:r>
              <a:rPr lang="en-GB" sz="2500" dirty="0" err="1"/>
              <a:t>ootamatud</a:t>
            </a:r>
            <a:r>
              <a:rPr lang="en-GB" sz="2500" dirty="0"/>
              <a:t> </a:t>
            </a:r>
            <a:r>
              <a:rPr lang="en-GB" sz="2500" dirty="0" err="1"/>
              <a:t>pausid</a:t>
            </a:r>
            <a:r>
              <a:rPr lang="en-GB" sz="2500" dirty="0"/>
              <a:t>, </a:t>
            </a:r>
            <a:r>
              <a:rPr lang="en-GB" sz="2500" dirty="0" err="1"/>
              <a:t>katkestused</a:t>
            </a:r>
            <a:r>
              <a:rPr lang="en-GB" sz="2500" dirty="0"/>
              <a:t>, </a:t>
            </a:r>
            <a:r>
              <a:rPr lang="en-GB" sz="2500" dirty="0" err="1"/>
              <a:t>järsud</a:t>
            </a:r>
            <a:r>
              <a:rPr lang="en-GB" sz="2500" dirty="0"/>
              <a:t> </a:t>
            </a:r>
            <a:r>
              <a:rPr lang="en-GB" sz="2500" dirty="0" err="1"/>
              <a:t>mõttepöörded</a:t>
            </a:r>
            <a:r>
              <a:rPr lang="en-GB" sz="2500" dirty="0"/>
              <a:t>, </a:t>
            </a:r>
            <a:r>
              <a:rPr lang="en-GB" sz="2500" dirty="0" err="1"/>
              <a:t>nihked</a:t>
            </a:r>
            <a:r>
              <a:rPr lang="en-GB" sz="2500" dirty="0"/>
              <a:t> </a:t>
            </a:r>
            <a:r>
              <a:rPr lang="en-GB" sz="2500" dirty="0" err="1"/>
              <a:t>lause</a:t>
            </a:r>
            <a:r>
              <a:rPr lang="en-GB" sz="2500" dirty="0"/>
              <a:t>- </a:t>
            </a:r>
            <a:r>
              <a:rPr lang="en-GB" sz="2500" dirty="0" err="1"/>
              <a:t>ja</a:t>
            </a:r>
            <a:r>
              <a:rPr lang="en-GB" sz="2500" dirty="0"/>
              <a:t> </a:t>
            </a:r>
            <a:r>
              <a:rPr lang="en-GB" sz="2500" dirty="0" err="1"/>
              <a:t>värsiehituses</a:t>
            </a:r>
            <a:r>
              <a:rPr lang="en-GB" sz="2500" dirty="0"/>
              <a:t>, </a:t>
            </a:r>
            <a:r>
              <a:rPr lang="en-GB" sz="2500" dirty="0" err="1"/>
              <a:t>iroonilisus</a:t>
            </a:r>
            <a:endParaRPr lang="en-GB" sz="25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500" dirty="0" err="1"/>
              <a:t>Luule</a:t>
            </a:r>
            <a:r>
              <a:rPr lang="en-GB" sz="2500" dirty="0"/>
              <a:t> </a:t>
            </a:r>
            <a:r>
              <a:rPr lang="en-GB" sz="2500" dirty="0" err="1"/>
              <a:t>peegeldab</a:t>
            </a:r>
            <a:r>
              <a:rPr lang="en-GB" sz="2500" dirty="0"/>
              <a:t> </a:t>
            </a:r>
            <a:r>
              <a:rPr lang="en-GB" sz="2500" dirty="0" err="1"/>
              <a:t>keele</a:t>
            </a:r>
            <a:r>
              <a:rPr lang="en-GB" sz="2500" dirty="0"/>
              <a:t> </a:t>
            </a:r>
            <a:r>
              <a:rPr lang="en-GB" sz="2500" dirty="0" err="1"/>
              <a:t>vorme</a:t>
            </a:r>
            <a:r>
              <a:rPr lang="en-GB" sz="2500" dirty="0"/>
              <a:t>, </a:t>
            </a:r>
            <a:r>
              <a:rPr lang="en-GB" sz="2500" dirty="0" err="1"/>
              <a:t>sõnade</a:t>
            </a:r>
            <a:r>
              <a:rPr lang="en-GB" sz="2500" dirty="0"/>
              <a:t> </a:t>
            </a:r>
            <a:r>
              <a:rPr lang="en-GB" sz="2500" dirty="0" err="1"/>
              <a:t>sama</a:t>
            </a:r>
            <a:r>
              <a:rPr lang="en-GB" sz="2500" dirty="0"/>
              <a:t>- </a:t>
            </a:r>
            <a:r>
              <a:rPr lang="en-GB" sz="2500" dirty="0" err="1"/>
              <a:t>ja</a:t>
            </a:r>
            <a:r>
              <a:rPr lang="en-GB" sz="2500" dirty="0"/>
              <a:t> </a:t>
            </a:r>
            <a:r>
              <a:rPr lang="en-GB" sz="2500" dirty="0" err="1"/>
              <a:t>eritähenduslikkust</a:t>
            </a:r>
            <a:endParaRPr lang="en-GB" sz="25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500" dirty="0" err="1"/>
              <a:t>Loobus</a:t>
            </a:r>
            <a:r>
              <a:rPr lang="en-GB" sz="2500" dirty="0"/>
              <a:t> </a:t>
            </a:r>
            <a:r>
              <a:rPr lang="en-GB" sz="2500" dirty="0" err="1"/>
              <a:t>pseudonüümist</a:t>
            </a:r>
            <a:r>
              <a:rPr lang="en-GB" sz="2500" dirty="0"/>
              <a:t> </a:t>
            </a:r>
            <a:r>
              <a:rPr lang="en-GB" sz="2500" dirty="0" err="1"/>
              <a:t>aastal</a:t>
            </a:r>
            <a:r>
              <a:rPr lang="en-GB" sz="2500" dirty="0"/>
              <a:t> 1978, </a:t>
            </a:r>
            <a:r>
              <a:rPr lang="en-GB" sz="2500" dirty="0" err="1"/>
              <a:t>pärast</a:t>
            </a:r>
            <a:r>
              <a:rPr lang="en-GB" sz="2500" dirty="0"/>
              <a:t> </a:t>
            </a:r>
            <a:r>
              <a:rPr lang="en-GB" sz="2500" dirty="0" err="1"/>
              <a:t>seda</a:t>
            </a:r>
            <a:r>
              <a:rPr lang="en-GB" sz="2500" dirty="0"/>
              <a:t> </a:t>
            </a:r>
            <a:r>
              <a:rPr lang="en-GB" sz="2500" dirty="0" err="1"/>
              <a:t>luule</a:t>
            </a:r>
            <a:r>
              <a:rPr lang="en-GB" sz="2500" dirty="0"/>
              <a:t> </a:t>
            </a:r>
            <a:r>
              <a:rPr lang="en-GB" sz="2500" dirty="0" err="1"/>
              <a:t>ilme</a:t>
            </a:r>
            <a:r>
              <a:rPr lang="en-GB" sz="2500" dirty="0"/>
              <a:t> </a:t>
            </a:r>
            <a:r>
              <a:rPr lang="en-GB" sz="2500" dirty="0" err="1"/>
              <a:t>muutus</a:t>
            </a:r>
            <a:endParaRPr lang="en-GB" sz="25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500" dirty="0" err="1"/>
              <a:t>Viidingu</a:t>
            </a:r>
            <a:r>
              <a:rPr lang="en-GB" sz="2500" dirty="0"/>
              <a:t> </a:t>
            </a:r>
            <a:r>
              <a:rPr lang="en-GB" sz="2500" dirty="0" err="1"/>
              <a:t>luules</a:t>
            </a:r>
            <a:r>
              <a:rPr lang="en-GB" sz="2500" dirty="0"/>
              <a:t> on </a:t>
            </a:r>
            <a:r>
              <a:rPr lang="en-GB" sz="2500" dirty="0" err="1"/>
              <a:t>teadlikku</a:t>
            </a:r>
            <a:r>
              <a:rPr lang="en-GB" sz="2500" dirty="0"/>
              <a:t> </a:t>
            </a:r>
            <a:r>
              <a:rPr lang="en-GB" sz="2500" dirty="0" err="1"/>
              <a:t>enesepiiramist</a:t>
            </a:r>
            <a:r>
              <a:rPr lang="en-GB" sz="2500" dirty="0"/>
              <a:t> </a:t>
            </a:r>
            <a:r>
              <a:rPr lang="en-GB" sz="2500" dirty="0" err="1"/>
              <a:t>ja</a:t>
            </a:r>
            <a:r>
              <a:rPr lang="en-GB" sz="2500" dirty="0"/>
              <a:t> </a:t>
            </a:r>
            <a:r>
              <a:rPr lang="en-GB" sz="2500" dirty="0" err="1"/>
              <a:t>liikumist</a:t>
            </a:r>
            <a:r>
              <a:rPr lang="en-GB" sz="2500" dirty="0"/>
              <a:t> </a:t>
            </a:r>
            <a:r>
              <a:rPr lang="en-GB" sz="2500" dirty="0" err="1"/>
              <a:t>kindlas</a:t>
            </a:r>
            <a:r>
              <a:rPr lang="en-GB" sz="2500" dirty="0"/>
              <a:t> </a:t>
            </a:r>
            <a:r>
              <a:rPr lang="en-GB" sz="2500" dirty="0" err="1"/>
              <a:t>suunas</a:t>
            </a:r>
            <a:endParaRPr lang="en-GB" sz="25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500" dirty="0" err="1"/>
              <a:t>Eetiline</a:t>
            </a:r>
            <a:r>
              <a:rPr lang="en-GB" sz="2500" dirty="0"/>
              <a:t> </a:t>
            </a:r>
            <a:r>
              <a:rPr lang="en-GB" sz="2500" dirty="0" err="1"/>
              <a:t>ja</a:t>
            </a:r>
            <a:r>
              <a:rPr lang="en-GB" sz="2500" dirty="0"/>
              <a:t> </a:t>
            </a:r>
            <a:r>
              <a:rPr lang="en-GB" sz="2500" dirty="0" err="1"/>
              <a:t>alandlik</a:t>
            </a:r>
            <a:r>
              <a:rPr lang="en-GB" sz="2500" dirty="0"/>
              <a:t> toon, </a:t>
            </a:r>
            <a:r>
              <a:rPr lang="en-GB" sz="2500" dirty="0" err="1"/>
              <a:t>luule</a:t>
            </a:r>
            <a:r>
              <a:rPr lang="en-GB" sz="2500" dirty="0"/>
              <a:t> </a:t>
            </a:r>
            <a:r>
              <a:rPr lang="en-GB" sz="2500" dirty="0" err="1"/>
              <a:t>lühem</a:t>
            </a:r>
            <a:r>
              <a:rPr lang="en-GB" sz="2500" dirty="0"/>
              <a:t> </a:t>
            </a:r>
            <a:r>
              <a:rPr lang="en-GB" sz="2500" dirty="0" err="1"/>
              <a:t>ja</a:t>
            </a:r>
            <a:r>
              <a:rPr lang="en-GB" sz="2500" dirty="0"/>
              <a:t> </a:t>
            </a:r>
            <a:r>
              <a:rPr lang="en-GB" sz="2500" dirty="0" err="1"/>
              <a:t>vabama</a:t>
            </a:r>
            <a:r>
              <a:rPr lang="en-GB" sz="2500" dirty="0"/>
              <a:t> </a:t>
            </a:r>
            <a:r>
              <a:rPr lang="en-GB" sz="2500" dirty="0" err="1"/>
              <a:t>vormiga</a:t>
            </a:r>
            <a:endParaRPr lang="en-GB" sz="25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D40D65A-6699-4E11-B013-A59FD8890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57" y="2782163"/>
            <a:ext cx="2805450" cy="274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3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A85C04-0BBA-4D68-8A0C-473B5122A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417321"/>
          </a:xfrm>
        </p:spPr>
        <p:txBody>
          <a:bodyPr/>
          <a:lstStyle/>
          <a:p>
            <a:r>
              <a:rPr lang="en-GB" dirty="0"/>
              <a:t>Doris </a:t>
            </a:r>
            <a:r>
              <a:rPr lang="en-GB" dirty="0" err="1"/>
              <a:t>Kareva</a:t>
            </a:r>
            <a:r>
              <a:rPr lang="en-GB" dirty="0"/>
              <a:t>, s 1958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EC6035-41EC-4933-85BB-41456AF2B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47" y="331304"/>
            <a:ext cx="7845287" cy="65266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Kasutas</a:t>
            </a:r>
            <a:r>
              <a:rPr lang="en-GB" sz="2600" dirty="0"/>
              <a:t> </a:t>
            </a:r>
            <a:r>
              <a:rPr lang="en-GB" sz="2600" dirty="0" err="1"/>
              <a:t>ranget</a:t>
            </a:r>
            <a:r>
              <a:rPr lang="en-GB" sz="2600" dirty="0"/>
              <a:t> </a:t>
            </a:r>
            <a:r>
              <a:rPr lang="en-GB" sz="2600" dirty="0" err="1"/>
              <a:t>vormi</a:t>
            </a:r>
            <a:r>
              <a:rPr lang="en-GB" sz="2600" dirty="0"/>
              <a:t>, </a:t>
            </a:r>
            <a:r>
              <a:rPr lang="en-GB" sz="2600" dirty="0" err="1"/>
              <a:t>viimistletud</a:t>
            </a:r>
            <a:r>
              <a:rPr lang="en-GB" sz="2600" dirty="0"/>
              <a:t> </a:t>
            </a:r>
            <a:r>
              <a:rPr lang="en-GB" sz="2600" dirty="0" err="1"/>
              <a:t>keelt</a:t>
            </a:r>
            <a:r>
              <a:rPr lang="en-GB" sz="2600" dirty="0"/>
              <a:t> </a:t>
            </a:r>
            <a:r>
              <a:rPr lang="en-GB" sz="2600" dirty="0" err="1"/>
              <a:t>ning</a:t>
            </a:r>
            <a:r>
              <a:rPr lang="en-GB" sz="2600" dirty="0"/>
              <a:t> </a:t>
            </a:r>
            <a:r>
              <a:rPr lang="en-GB" sz="2600" dirty="0" err="1"/>
              <a:t>kirjutas</a:t>
            </a:r>
            <a:r>
              <a:rPr lang="en-GB" sz="2600" dirty="0"/>
              <a:t> </a:t>
            </a:r>
            <a:r>
              <a:rPr lang="en-GB" sz="2600" dirty="0" err="1"/>
              <a:t>sageli</a:t>
            </a:r>
            <a:r>
              <a:rPr lang="en-GB" sz="2600" dirty="0"/>
              <a:t> </a:t>
            </a:r>
            <a:r>
              <a:rPr lang="en-GB" sz="2600" dirty="0" err="1"/>
              <a:t>armastusest</a:t>
            </a: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Jõudis</a:t>
            </a:r>
            <a:r>
              <a:rPr lang="en-GB" sz="2600" dirty="0"/>
              <a:t> </a:t>
            </a:r>
            <a:r>
              <a:rPr lang="en-GB" sz="2600" dirty="0" err="1"/>
              <a:t>laiema</a:t>
            </a:r>
            <a:r>
              <a:rPr lang="en-GB" sz="2600" dirty="0"/>
              <a:t> </a:t>
            </a:r>
            <a:r>
              <a:rPr lang="en-GB" sz="2600" dirty="0" err="1"/>
              <a:t>avalikkuseni</a:t>
            </a:r>
            <a:r>
              <a:rPr lang="en-GB" sz="2600" dirty="0"/>
              <a:t> 1974. </a:t>
            </a:r>
            <a:r>
              <a:rPr lang="en-GB" sz="2600" dirty="0" err="1"/>
              <a:t>aastal</a:t>
            </a:r>
            <a:r>
              <a:rPr lang="en-GB" sz="2600" dirty="0"/>
              <a:t> </a:t>
            </a:r>
            <a:r>
              <a:rPr lang="en-GB" sz="2600" dirty="0" err="1"/>
              <a:t>ajakirjas</a:t>
            </a:r>
            <a:r>
              <a:rPr lang="en-GB" sz="2600" dirty="0"/>
              <a:t> “</a:t>
            </a:r>
            <a:r>
              <a:rPr lang="en-GB" sz="2600" dirty="0" err="1"/>
              <a:t>Noorus</a:t>
            </a:r>
            <a:r>
              <a:rPr lang="en-GB" sz="260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Luule</a:t>
            </a:r>
            <a:r>
              <a:rPr lang="en-GB" sz="2600" dirty="0"/>
              <a:t> on </a:t>
            </a:r>
            <a:r>
              <a:rPr lang="en-GB" sz="2600" dirty="0" err="1"/>
              <a:t>isiklik</a:t>
            </a:r>
            <a:r>
              <a:rPr lang="en-GB" sz="2600" dirty="0"/>
              <a:t>, </a:t>
            </a:r>
            <a:r>
              <a:rPr lang="en-GB" sz="2600" dirty="0" err="1"/>
              <a:t>käsitleb</a:t>
            </a:r>
            <a:r>
              <a:rPr lang="en-GB" sz="2600" dirty="0"/>
              <a:t> </a:t>
            </a:r>
            <a:r>
              <a:rPr lang="en-GB" sz="2600" dirty="0" err="1"/>
              <a:t>elu</a:t>
            </a:r>
            <a:r>
              <a:rPr lang="en-GB" sz="2600" dirty="0"/>
              <a:t> </a:t>
            </a:r>
            <a:r>
              <a:rPr lang="en-GB" sz="2600" dirty="0" err="1"/>
              <a:t>ja</a:t>
            </a:r>
            <a:r>
              <a:rPr lang="en-GB" sz="2600" dirty="0"/>
              <a:t> </a:t>
            </a:r>
            <a:r>
              <a:rPr lang="en-GB" sz="2600" dirty="0" err="1"/>
              <a:t>surma</a:t>
            </a:r>
            <a:r>
              <a:rPr lang="en-GB" sz="2600" dirty="0"/>
              <a:t>, </a:t>
            </a:r>
            <a:r>
              <a:rPr lang="en-GB" sz="2600" dirty="0" err="1"/>
              <a:t>toetub</a:t>
            </a:r>
            <a:r>
              <a:rPr lang="en-GB" sz="2600" dirty="0"/>
              <a:t> </a:t>
            </a:r>
            <a:r>
              <a:rPr lang="en-GB" sz="2600" dirty="0" err="1"/>
              <a:t>sümbolistlikule</a:t>
            </a:r>
            <a:r>
              <a:rPr lang="en-GB" sz="2600" dirty="0"/>
              <a:t> </a:t>
            </a:r>
            <a:r>
              <a:rPr lang="en-GB" sz="2600" dirty="0" err="1"/>
              <a:t>traditsioonile</a:t>
            </a: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/>
              <a:t>Looming on </a:t>
            </a:r>
            <a:r>
              <a:rPr lang="en-GB" sz="2600" dirty="0" err="1"/>
              <a:t>religioosse</a:t>
            </a:r>
            <a:r>
              <a:rPr lang="en-GB" sz="2600" dirty="0"/>
              <a:t> </a:t>
            </a:r>
            <a:r>
              <a:rPr lang="en-GB" sz="2600" dirty="0" err="1"/>
              <a:t>tausta</a:t>
            </a:r>
            <a:r>
              <a:rPr lang="en-GB" sz="2600" dirty="0"/>
              <a:t>, </a:t>
            </a:r>
            <a:r>
              <a:rPr lang="en-GB" sz="2600" dirty="0" err="1"/>
              <a:t>salapärase</a:t>
            </a:r>
            <a:r>
              <a:rPr lang="en-GB" sz="2600" dirty="0"/>
              <a:t> </a:t>
            </a:r>
            <a:r>
              <a:rPr lang="en-GB" sz="2600" dirty="0" err="1"/>
              <a:t>ilu</a:t>
            </a:r>
            <a:r>
              <a:rPr lang="en-GB" sz="2600" dirty="0"/>
              <a:t>- </a:t>
            </a:r>
            <a:r>
              <a:rPr lang="en-GB" sz="2600" dirty="0" err="1"/>
              <a:t>ja</a:t>
            </a:r>
            <a:r>
              <a:rPr lang="en-GB" sz="2600" dirty="0"/>
              <a:t> </a:t>
            </a:r>
            <a:r>
              <a:rPr lang="en-GB" sz="2600" dirty="0" err="1"/>
              <a:t>armastus-elamusega</a:t>
            </a:r>
            <a:endParaRPr lang="en-GB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err="1"/>
              <a:t>Tema</a:t>
            </a:r>
            <a:r>
              <a:rPr lang="en-GB" sz="2600" dirty="0"/>
              <a:t> looming on </a:t>
            </a:r>
            <a:r>
              <a:rPr lang="en-GB" sz="2600" dirty="0" err="1"/>
              <a:t>ilmunud</a:t>
            </a:r>
            <a:r>
              <a:rPr lang="en-GB" sz="2600" dirty="0"/>
              <a:t> </a:t>
            </a:r>
            <a:r>
              <a:rPr lang="en-GB" sz="2600" dirty="0" err="1"/>
              <a:t>paljudes</a:t>
            </a:r>
            <a:r>
              <a:rPr lang="en-GB" sz="2600" dirty="0"/>
              <a:t> </a:t>
            </a:r>
            <a:r>
              <a:rPr lang="en-GB" sz="2600" dirty="0" err="1"/>
              <a:t>võõrkeelsetes</a:t>
            </a:r>
            <a:r>
              <a:rPr lang="en-GB" sz="2600" dirty="0"/>
              <a:t> </a:t>
            </a:r>
            <a:r>
              <a:rPr lang="en-GB" sz="2600" dirty="0" err="1"/>
              <a:t>kogumikes</a:t>
            </a:r>
            <a:r>
              <a:rPr lang="en-GB" sz="2600" dirty="0"/>
              <a:t>.</a:t>
            </a:r>
          </a:p>
          <a:p>
            <a:endParaRPr lang="en-GB" dirty="0"/>
          </a:p>
          <a:p>
            <a:pPr marL="45720" indent="0">
              <a:buNone/>
            </a:pPr>
            <a:endParaRPr lang="en-GB" dirty="0"/>
          </a:p>
        </p:txBody>
      </p:sp>
      <p:pic>
        <p:nvPicPr>
          <p:cNvPr id="2050" name="Picture 2" descr="https://juhanliiviluuleauhind.files.wordpress.com/2017/10/doriskareva.jpg?w=842">
            <a:extLst>
              <a:ext uri="{FF2B5EF4-FFF2-40B4-BE49-F238E27FC236}">
                <a16:creationId xmlns:a16="http://schemas.microsoft.com/office/drawing/2014/main" xmlns="" id="{69B4DD6A-1B80-43AD-9A6B-D2CEB0C11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26" y="2658501"/>
            <a:ext cx="3085074" cy="308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222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0886E8-A002-4068-80C9-8D9955C3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Kasutatud</a:t>
            </a:r>
            <a:r>
              <a:rPr lang="en-GB" dirty="0"/>
              <a:t> </a:t>
            </a:r>
            <a:r>
              <a:rPr lang="en-GB" dirty="0" err="1"/>
              <a:t>kirjandus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C35286-55D2-4157-9AD6-16FA584D4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hlinkClick r:id="rId2"/>
              </a:rPr>
              <a:t>E. </a:t>
            </a:r>
            <a:r>
              <a:rPr lang="en-GB" dirty="0" err="1">
                <a:hlinkClick r:id="rId2"/>
              </a:rPr>
              <a:t>Annus</a:t>
            </a:r>
            <a:r>
              <a:rPr lang="en-GB" dirty="0">
                <a:hlinkClick r:id="rId2"/>
              </a:rPr>
              <a:t>, L. </a:t>
            </a:r>
            <a:r>
              <a:rPr lang="en-GB" dirty="0" err="1">
                <a:hlinkClick r:id="rId2"/>
              </a:rPr>
              <a:t>Epner</a:t>
            </a:r>
            <a:r>
              <a:rPr lang="en-GB" dirty="0">
                <a:hlinkClick r:id="rId2"/>
              </a:rPr>
              <a:t>, M. </a:t>
            </a:r>
            <a:r>
              <a:rPr lang="en-GB" dirty="0" err="1">
                <a:hlinkClick r:id="rId2"/>
              </a:rPr>
              <a:t>Velsker</a:t>
            </a:r>
            <a:r>
              <a:rPr lang="en-GB" dirty="0">
                <a:hlinkClick r:id="rId2"/>
              </a:rPr>
              <a:t> “</a:t>
            </a:r>
            <a:r>
              <a:rPr lang="en-GB" dirty="0" err="1">
                <a:hlinkClick r:id="rId2"/>
              </a:rPr>
              <a:t>Uuem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eesti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kirjandus</a:t>
            </a:r>
            <a:r>
              <a:rPr lang="en-GB" dirty="0">
                <a:hlinkClick r:id="rId2"/>
              </a:rPr>
              <a:t>”</a:t>
            </a:r>
          </a:p>
          <a:p>
            <a:r>
              <a:rPr lang="en-GB" dirty="0">
                <a:hlinkClick r:id="rId2"/>
              </a:rPr>
              <a:t>E. </a:t>
            </a:r>
            <a:r>
              <a:rPr lang="en-GB" dirty="0" err="1">
                <a:hlinkClick r:id="rId2"/>
              </a:rPr>
              <a:t>Annus</a:t>
            </a:r>
            <a:r>
              <a:rPr lang="en-GB" dirty="0">
                <a:hlinkClick r:id="rId2"/>
              </a:rPr>
              <a:t>, L. </a:t>
            </a:r>
            <a:r>
              <a:rPr lang="en-GB" dirty="0" err="1">
                <a:hlinkClick r:id="rId2"/>
              </a:rPr>
              <a:t>Epner</a:t>
            </a:r>
            <a:r>
              <a:rPr lang="en-GB" dirty="0">
                <a:hlinkClick r:id="rId2"/>
              </a:rPr>
              <a:t>, A. </a:t>
            </a:r>
            <a:r>
              <a:rPr lang="en-GB" dirty="0" err="1">
                <a:hlinkClick r:id="rId2"/>
              </a:rPr>
              <a:t>Järv</a:t>
            </a:r>
            <a:r>
              <a:rPr lang="en-GB" dirty="0">
                <a:hlinkClick r:id="rId2"/>
              </a:rPr>
              <a:t>, S. </a:t>
            </a:r>
            <a:r>
              <a:rPr lang="en-GB" dirty="0" err="1">
                <a:hlinkClick r:id="rId2"/>
              </a:rPr>
              <a:t>Olesk</a:t>
            </a:r>
            <a:r>
              <a:rPr lang="en-GB" dirty="0">
                <a:hlinkClick r:id="rId2"/>
              </a:rPr>
              <a:t>, </a:t>
            </a:r>
            <a:r>
              <a:rPr lang="en-GB" dirty="0" err="1">
                <a:hlinkClick r:id="rId2"/>
              </a:rPr>
              <a:t>E.Süvalep</a:t>
            </a:r>
            <a:r>
              <a:rPr lang="en-GB" dirty="0">
                <a:hlinkClick r:id="rId2"/>
              </a:rPr>
              <a:t>, M. </a:t>
            </a:r>
            <a:r>
              <a:rPr lang="en-GB" dirty="0" err="1">
                <a:hlinkClick r:id="rId2"/>
              </a:rPr>
              <a:t>Velsker</a:t>
            </a:r>
            <a:r>
              <a:rPr lang="en-GB" dirty="0">
                <a:hlinkClick r:id="rId2"/>
              </a:rPr>
              <a:t> “</a:t>
            </a:r>
            <a:r>
              <a:rPr lang="en-GB" dirty="0" err="1">
                <a:hlinkClick r:id="rId2"/>
              </a:rPr>
              <a:t>Eesti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kirjanduslugu</a:t>
            </a:r>
            <a:r>
              <a:rPr lang="en-GB" dirty="0">
                <a:hlinkClick r:id="rId2"/>
              </a:rPr>
              <a:t>”</a:t>
            </a:r>
          </a:p>
          <a:p>
            <a:r>
              <a:rPr lang="en-GB" dirty="0">
                <a:hlinkClick r:id="rId2"/>
              </a:rPr>
              <a:t>https://60ndadeestikirjanduses.weebly.com/</a:t>
            </a:r>
            <a:endParaRPr lang="en-GB" dirty="0"/>
          </a:p>
          <a:p>
            <a:r>
              <a:rPr lang="en-GB" dirty="0">
                <a:hlinkClick r:id="rId3"/>
              </a:rPr>
              <a:t>https://www.digar.ee/viewer/et/nlib-digar:194474</a:t>
            </a:r>
            <a:endParaRPr lang="en-GB" dirty="0"/>
          </a:p>
          <a:p>
            <a:r>
              <a:rPr lang="en-GB" dirty="0">
                <a:hlinkClick r:id="rId4"/>
              </a:rPr>
              <a:t>http://entsyklopeedia.ee/galerii/loomingu_raamatukogu2</a:t>
            </a:r>
            <a:endParaRPr lang="en-GB" dirty="0"/>
          </a:p>
          <a:p>
            <a:r>
              <a:rPr lang="en-GB" dirty="0">
                <a:hlinkClick r:id="rId5"/>
              </a:rPr>
              <a:t>https://www.muurileht.ee/artur-alliksaare-tundmatut-luulet/</a:t>
            </a:r>
            <a:endParaRPr lang="en-GB" dirty="0"/>
          </a:p>
          <a:p>
            <a:r>
              <a:rPr lang="en-GB" dirty="0">
                <a:hlinkClick r:id="rId6"/>
              </a:rPr>
              <a:t>https://juhanliiviluuleauhind.wordpress.com/2017/10/27/1991-doris-kareva-puhitsus/</a:t>
            </a:r>
            <a:endParaRPr lang="en-GB" dirty="0"/>
          </a:p>
          <a:p>
            <a:r>
              <a:rPr lang="en-GB" dirty="0">
                <a:hlinkClick r:id="rId7"/>
              </a:rPr>
              <a:t>https://juhanliiviluuleauhind.wordpress.com/2017/10/25/1966-paul-eerik-rummo-ikka-liivist-moteldes/</a:t>
            </a:r>
            <a:endParaRPr lang="en-GB" dirty="0"/>
          </a:p>
          <a:p>
            <a:r>
              <a:rPr lang="en-GB" dirty="0">
                <a:hlinkClick r:id="rId8"/>
              </a:rPr>
              <a:t>https://60ndadeestikirjanduses.weebly.com/hando-runnel.html</a:t>
            </a:r>
            <a:endParaRPr lang="en-GB" dirty="0"/>
          </a:p>
          <a:p>
            <a:r>
              <a:rPr lang="en-GB" dirty="0"/>
              <a:t>http://www.irwinart.info/images/juhanviidingjuhan.jpg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26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E750F1-CAC1-4EF6-A059-AC511E87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Poliitika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kultuur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C82C73-40DA-4271-9637-C9B7C9B41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845733"/>
            <a:ext cx="10840277" cy="4594824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1956-1965 – </a:t>
            </a:r>
            <a:r>
              <a:rPr lang="en-GB" sz="2400" dirty="0" err="1"/>
              <a:t>ühiskonna</a:t>
            </a:r>
            <a:r>
              <a:rPr lang="en-GB" sz="2400" dirty="0"/>
              <a:t> </a:t>
            </a:r>
            <a:r>
              <a:rPr lang="en-GB" sz="2400" dirty="0" err="1"/>
              <a:t>järkjärguline</a:t>
            </a:r>
            <a:r>
              <a:rPr lang="en-GB" sz="2400" dirty="0"/>
              <a:t> </a:t>
            </a:r>
            <a:r>
              <a:rPr lang="en-GB" sz="2400" dirty="0" err="1"/>
              <a:t>vabanemine</a:t>
            </a:r>
            <a:r>
              <a:rPr lang="en-GB" sz="2400" dirty="0"/>
              <a:t>; </a:t>
            </a:r>
            <a:r>
              <a:rPr lang="en-GB" sz="2400" dirty="0" err="1"/>
              <a:t>sulaaeg</a:t>
            </a:r>
            <a:endParaRPr lang="en-GB" sz="2400" dirty="0"/>
          </a:p>
          <a:p>
            <a:pPr lvl="1"/>
            <a:r>
              <a:rPr lang="en-GB" sz="2400" dirty="0" err="1"/>
              <a:t>Poliitilise</a:t>
            </a:r>
            <a:r>
              <a:rPr lang="en-GB" sz="2400" dirty="0"/>
              <a:t> </a:t>
            </a:r>
            <a:r>
              <a:rPr lang="en-GB" sz="2400" dirty="0" err="1"/>
              <a:t>tsensuuri</a:t>
            </a:r>
            <a:r>
              <a:rPr lang="en-GB" sz="2400" dirty="0"/>
              <a:t> </a:t>
            </a:r>
            <a:r>
              <a:rPr lang="en-GB" sz="2400" dirty="0" err="1"/>
              <a:t>lõdvenemine</a:t>
            </a:r>
            <a:endParaRPr lang="en-GB" sz="2400" dirty="0"/>
          </a:p>
          <a:p>
            <a:pPr lvl="1"/>
            <a:r>
              <a:rPr lang="en-GB" sz="2400" dirty="0" err="1"/>
              <a:t>Suurem</a:t>
            </a:r>
            <a:r>
              <a:rPr lang="en-GB" sz="2400" dirty="0"/>
              <a:t> </a:t>
            </a:r>
            <a:r>
              <a:rPr lang="en-GB" sz="2400" dirty="0" err="1"/>
              <a:t>tegutsemisvabadus</a:t>
            </a:r>
            <a:endParaRPr lang="en-GB" sz="2400" dirty="0"/>
          </a:p>
          <a:p>
            <a:r>
              <a:rPr lang="en-GB" sz="2400" dirty="0"/>
              <a:t>1966-1972 – </a:t>
            </a:r>
            <a:r>
              <a:rPr lang="en-GB" sz="2400" dirty="0" err="1"/>
              <a:t>kirjanduse</a:t>
            </a:r>
            <a:r>
              <a:rPr lang="en-GB" sz="2400" dirty="0"/>
              <a:t> </a:t>
            </a:r>
            <a:r>
              <a:rPr lang="en-GB" sz="2400" dirty="0" err="1"/>
              <a:t>uuendusliku</a:t>
            </a:r>
            <a:r>
              <a:rPr lang="en-GB" sz="2400" dirty="0"/>
              <a:t> </a:t>
            </a:r>
            <a:r>
              <a:rPr lang="en-GB" sz="2400" dirty="0" err="1"/>
              <a:t>liikumise</a:t>
            </a:r>
            <a:r>
              <a:rPr lang="en-GB" sz="2400" dirty="0"/>
              <a:t> </a:t>
            </a:r>
            <a:r>
              <a:rPr lang="en-GB" sz="2400" dirty="0" err="1"/>
              <a:t>haripunkt</a:t>
            </a:r>
            <a:r>
              <a:rPr lang="en-GB" sz="2400" dirty="0"/>
              <a:t> </a:t>
            </a:r>
          </a:p>
          <a:p>
            <a:pPr lvl="1"/>
            <a:r>
              <a:rPr lang="en-GB" sz="2400" dirty="0" err="1"/>
              <a:t>Tšehhoslovakkia</a:t>
            </a:r>
            <a:r>
              <a:rPr lang="en-GB" sz="2400" dirty="0"/>
              <a:t> </a:t>
            </a:r>
            <a:r>
              <a:rPr lang="en-GB" sz="2400" dirty="0" err="1"/>
              <a:t>okupeerumine</a:t>
            </a:r>
            <a:r>
              <a:rPr lang="en-GB" sz="2400" dirty="0"/>
              <a:t> 1968. </a:t>
            </a:r>
            <a:r>
              <a:rPr lang="en-GB" sz="2400" dirty="0" err="1"/>
              <a:t>aastal</a:t>
            </a:r>
            <a:endParaRPr lang="en-GB" sz="2400" dirty="0"/>
          </a:p>
          <a:p>
            <a:pPr lvl="1"/>
            <a:r>
              <a:rPr lang="en-GB" sz="2400" dirty="0" err="1"/>
              <a:t>Poliitilise</a:t>
            </a:r>
            <a:r>
              <a:rPr lang="en-GB" sz="2400" dirty="0"/>
              <a:t> </a:t>
            </a:r>
            <a:r>
              <a:rPr lang="en-GB" sz="2400" dirty="0" err="1"/>
              <a:t>surve</a:t>
            </a:r>
            <a:r>
              <a:rPr lang="en-GB" sz="2400" dirty="0"/>
              <a:t> </a:t>
            </a:r>
            <a:r>
              <a:rPr lang="en-GB" sz="2400" dirty="0" err="1"/>
              <a:t>tugevnemine</a:t>
            </a:r>
            <a:r>
              <a:rPr lang="en-GB" sz="2400" dirty="0"/>
              <a:t> </a:t>
            </a:r>
          </a:p>
          <a:p>
            <a:pPr lvl="1"/>
            <a:r>
              <a:rPr lang="en-GB" sz="2400" dirty="0" err="1"/>
              <a:t>Keerulised</a:t>
            </a:r>
            <a:r>
              <a:rPr lang="en-GB" sz="2400" dirty="0"/>
              <a:t> </a:t>
            </a:r>
            <a:r>
              <a:rPr lang="en-GB" sz="2400" dirty="0" err="1"/>
              <a:t>tegutsemisvõimalused</a:t>
            </a:r>
            <a:endParaRPr lang="en-GB" sz="2400" dirty="0"/>
          </a:p>
          <a:p>
            <a:r>
              <a:rPr lang="en-GB" sz="2400" dirty="0"/>
              <a:t>1973-1985 – </a:t>
            </a:r>
            <a:r>
              <a:rPr lang="en-GB" sz="2400" dirty="0" err="1"/>
              <a:t>stagnatsiooniaeg</a:t>
            </a:r>
            <a:r>
              <a:rPr lang="en-GB" sz="2400" dirty="0"/>
              <a:t> </a:t>
            </a:r>
            <a:r>
              <a:rPr lang="en-GB" sz="2400" dirty="0" err="1"/>
              <a:t>ehk</a:t>
            </a:r>
            <a:r>
              <a:rPr lang="en-GB" sz="2400" dirty="0"/>
              <a:t> </a:t>
            </a:r>
            <a:r>
              <a:rPr lang="en-GB" sz="2400" dirty="0" err="1"/>
              <a:t>seisakuaeg</a:t>
            </a:r>
            <a:endParaRPr lang="en-GB" sz="2400" dirty="0"/>
          </a:p>
          <a:p>
            <a:pPr lvl="1"/>
            <a:r>
              <a:rPr lang="en-GB" sz="2400" dirty="0"/>
              <a:t>“</a:t>
            </a:r>
            <a:r>
              <a:rPr lang="en-GB" sz="2400" dirty="0" err="1"/>
              <a:t>Peataolek</a:t>
            </a:r>
            <a:r>
              <a:rPr lang="en-GB" sz="2400" dirty="0"/>
              <a:t>”</a:t>
            </a:r>
          </a:p>
          <a:p>
            <a:pPr lvl="1"/>
            <a:r>
              <a:rPr lang="en-GB" sz="2400" dirty="0" err="1"/>
              <a:t>Brežnevi</a:t>
            </a:r>
            <a:r>
              <a:rPr lang="en-GB" sz="2400" dirty="0"/>
              <a:t> </a:t>
            </a:r>
            <a:r>
              <a:rPr lang="en-GB" sz="2400" dirty="0" err="1"/>
              <a:t>surm</a:t>
            </a:r>
            <a:r>
              <a:rPr lang="en-GB" sz="2400" dirty="0"/>
              <a:t> 1982. </a:t>
            </a:r>
            <a:r>
              <a:rPr lang="en-GB" sz="2400" dirty="0" err="1"/>
              <a:t>aastal</a:t>
            </a:r>
            <a:endParaRPr lang="en-GB" sz="2400" dirty="0"/>
          </a:p>
          <a:p>
            <a:pPr lvl="1"/>
            <a:r>
              <a:rPr lang="en-GB" sz="2400" dirty="0" err="1"/>
              <a:t>Mihhail</a:t>
            </a:r>
            <a:r>
              <a:rPr lang="en-GB" sz="2400" dirty="0"/>
              <a:t> </a:t>
            </a:r>
            <a:r>
              <a:rPr lang="en-GB" sz="2400" dirty="0" err="1"/>
              <a:t>Gorbatšovi</a:t>
            </a:r>
            <a:r>
              <a:rPr lang="en-GB" sz="2400" dirty="0"/>
              <a:t> </a:t>
            </a:r>
            <a:r>
              <a:rPr lang="en-GB" sz="2400" dirty="0" err="1"/>
              <a:t>võimuletulek</a:t>
            </a:r>
            <a:r>
              <a:rPr lang="en-GB" sz="2400" dirty="0"/>
              <a:t> 1985. </a:t>
            </a:r>
            <a:r>
              <a:rPr lang="en-GB" sz="2400" dirty="0" err="1"/>
              <a:t>aastal</a:t>
            </a:r>
            <a:endParaRPr lang="en-GB" sz="2400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39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DC3C7-C0EF-4747-9A4E-F4A637E1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Sulaaeg</a:t>
            </a:r>
            <a:r>
              <a:rPr lang="en-GB" dirty="0"/>
              <a:t> 1956-1965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9ED238-A463-4B0D-A2A9-A46CCEDC1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845734"/>
            <a:ext cx="11264348" cy="4725664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Muutused</a:t>
            </a:r>
            <a:r>
              <a:rPr lang="en-GB" dirty="0"/>
              <a:t> </a:t>
            </a:r>
            <a:r>
              <a:rPr lang="en-GB" dirty="0" err="1"/>
              <a:t>ühiskonnas</a:t>
            </a:r>
            <a:endParaRPr lang="en-GB" dirty="0"/>
          </a:p>
          <a:p>
            <a:pPr lvl="1"/>
            <a:r>
              <a:rPr lang="en-GB" dirty="0" err="1"/>
              <a:t>Suurem</a:t>
            </a:r>
            <a:r>
              <a:rPr lang="en-GB" dirty="0"/>
              <a:t> </a:t>
            </a:r>
            <a:r>
              <a:rPr lang="en-GB" dirty="0" err="1"/>
              <a:t>tegutsemisvabadus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avatus</a:t>
            </a:r>
            <a:r>
              <a:rPr lang="en-GB" dirty="0"/>
              <a:t> </a:t>
            </a:r>
            <a:r>
              <a:rPr lang="en-GB" dirty="0" err="1"/>
              <a:t>igapäevaelus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kultuuris</a:t>
            </a:r>
            <a:endParaRPr lang="en-GB" dirty="0"/>
          </a:p>
          <a:p>
            <a:pPr lvl="1"/>
            <a:r>
              <a:rPr lang="en-GB" dirty="0" err="1"/>
              <a:t>Võimalus</a:t>
            </a:r>
            <a:r>
              <a:rPr lang="en-GB" dirty="0"/>
              <a:t> </a:t>
            </a:r>
            <a:r>
              <a:rPr lang="en-GB" dirty="0" err="1"/>
              <a:t>suhelda</a:t>
            </a:r>
            <a:r>
              <a:rPr lang="en-GB" dirty="0"/>
              <a:t> </a:t>
            </a:r>
            <a:r>
              <a:rPr lang="en-GB" dirty="0" err="1"/>
              <a:t>välismaaga</a:t>
            </a:r>
            <a:r>
              <a:rPr lang="en-GB" dirty="0"/>
              <a:t> (</a:t>
            </a:r>
            <a:r>
              <a:rPr lang="en-GB" dirty="0" err="1"/>
              <a:t>kontakt</a:t>
            </a:r>
            <a:r>
              <a:rPr lang="en-GB" dirty="0"/>
              <a:t> </a:t>
            </a:r>
            <a:r>
              <a:rPr lang="en-GB" dirty="0" err="1"/>
              <a:t>soomlaste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eesti</a:t>
            </a:r>
            <a:r>
              <a:rPr lang="en-GB" dirty="0"/>
              <a:t> </a:t>
            </a:r>
            <a:r>
              <a:rPr lang="en-GB" dirty="0" err="1"/>
              <a:t>pagulastega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Rahva</a:t>
            </a:r>
            <a:r>
              <a:rPr lang="en-GB" dirty="0"/>
              <a:t> seas </a:t>
            </a:r>
            <a:r>
              <a:rPr lang="en-GB" dirty="0" err="1"/>
              <a:t>lootus</a:t>
            </a:r>
            <a:r>
              <a:rPr lang="en-GB" dirty="0"/>
              <a:t> </a:t>
            </a:r>
            <a:r>
              <a:rPr lang="en-GB" dirty="0" err="1"/>
              <a:t>parema</a:t>
            </a:r>
            <a:r>
              <a:rPr lang="en-GB" dirty="0"/>
              <a:t> </a:t>
            </a:r>
            <a:r>
              <a:rPr lang="en-GB" dirty="0" err="1"/>
              <a:t>tuleviku</a:t>
            </a:r>
            <a:r>
              <a:rPr lang="en-GB" dirty="0"/>
              <a:t> </a:t>
            </a:r>
            <a:r>
              <a:rPr lang="en-GB" dirty="0" err="1"/>
              <a:t>suhtes</a:t>
            </a:r>
            <a:r>
              <a:rPr lang="en-GB" dirty="0"/>
              <a:t>, </a:t>
            </a:r>
            <a:r>
              <a:rPr lang="en-GB" dirty="0" err="1"/>
              <a:t>teotahe</a:t>
            </a:r>
            <a:r>
              <a:rPr lang="en-GB" dirty="0"/>
              <a:t> 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kultuurihuvi</a:t>
            </a:r>
            <a:r>
              <a:rPr lang="en-GB" dirty="0"/>
              <a:t> </a:t>
            </a:r>
            <a:r>
              <a:rPr lang="en-GB" dirty="0" err="1"/>
              <a:t>tõus</a:t>
            </a:r>
            <a:endParaRPr lang="en-GB" dirty="0"/>
          </a:p>
          <a:p>
            <a:pPr lvl="1"/>
            <a:r>
              <a:rPr lang="en-GB" dirty="0" err="1"/>
              <a:t>Läänelik</a:t>
            </a:r>
            <a:r>
              <a:rPr lang="en-GB" dirty="0"/>
              <a:t> </a:t>
            </a:r>
            <a:r>
              <a:rPr lang="en-GB" dirty="0" err="1"/>
              <a:t>meelelahutus</a:t>
            </a:r>
            <a:r>
              <a:rPr lang="en-GB" dirty="0"/>
              <a:t>: </a:t>
            </a:r>
            <a:r>
              <a:rPr lang="en-GB" dirty="0" err="1"/>
              <a:t>biit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rokkansamblid</a:t>
            </a:r>
            <a:r>
              <a:rPr lang="en-GB" dirty="0"/>
              <a:t>, </a:t>
            </a:r>
            <a:r>
              <a:rPr lang="en-GB" dirty="0" err="1"/>
              <a:t>hipiliikumine</a:t>
            </a:r>
            <a:endParaRPr lang="en-GB" dirty="0"/>
          </a:p>
          <a:p>
            <a:r>
              <a:rPr lang="en-GB" dirty="0" err="1"/>
              <a:t>Poliitilise</a:t>
            </a:r>
            <a:r>
              <a:rPr lang="en-GB" dirty="0"/>
              <a:t> </a:t>
            </a:r>
            <a:r>
              <a:rPr lang="en-GB" dirty="0" err="1"/>
              <a:t>tsensuuri</a:t>
            </a:r>
            <a:r>
              <a:rPr lang="en-GB" dirty="0"/>
              <a:t> </a:t>
            </a:r>
            <a:r>
              <a:rPr lang="en-GB" dirty="0" err="1"/>
              <a:t>lõdvenemine</a:t>
            </a:r>
            <a:endParaRPr lang="en-GB" dirty="0"/>
          </a:p>
          <a:p>
            <a:pPr lvl="1"/>
            <a:r>
              <a:rPr lang="en-GB" dirty="0"/>
              <a:t>1955. a </a:t>
            </a:r>
            <a:r>
              <a:rPr lang="en-GB" dirty="0" err="1"/>
              <a:t>vabastati</a:t>
            </a:r>
            <a:r>
              <a:rPr lang="en-GB" dirty="0"/>
              <a:t> </a:t>
            </a:r>
            <a:r>
              <a:rPr lang="en-GB" dirty="0" err="1"/>
              <a:t>keelatud</a:t>
            </a:r>
            <a:r>
              <a:rPr lang="en-GB" dirty="0"/>
              <a:t> </a:t>
            </a:r>
            <a:r>
              <a:rPr lang="en-GB" dirty="0" err="1"/>
              <a:t>autorite</a:t>
            </a:r>
            <a:r>
              <a:rPr lang="en-GB" dirty="0"/>
              <a:t> </a:t>
            </a:r>
            <a:r>
              <a:rPr lang="en-GB" dirty="0" err="1"/>
              <a:t>nimekirjast</a:t>
            </a:r>
            <a:r>
              <a:rPr lang="en-GB" dirty="0"/>
              <a:t> </a:t>
            </a:r>
            <a:r>
              <a:rPr lang="fi-FI" dirty="0"/>
              <a:t>Johannes Semper, Friedebert Tuglas, Kersti Merilaas ja Paul Viiding</a:t>
            </a:r>
          </a:p>
          <a:p>
            <a:pPr lvl="1"/>
            <a:r>
              <a:rPr lang="fi-FI" dirty="0"/>
              <a:t>1965. a vabastati </a:t>
            </a:r>
            <a:r>
              <a:rPr lang="sv-SE" dirty="0"/>
              <a:t>Artur Adson, Karl Rumor ja Albert Kivikas</a:t>
            </a:r>
          </a:p>
          <a:p>
            <a:pPr lvl="1"/>
            <a:r>
              <a:rPr lang="sv-SE" dirty="0"/>
              <a:t>Protestiaktsioonid (Rummo näidendi ”Tuhkatriinumäng”, Tartu üliõpilaspäevad)</a:t>
            </a:r>
          </a:p>
          <a:p>
            <a:r>
              <a:rPr lang="sv-SE" dirty="0"/>
              <a:t>Muutused kirjanduselus</a:t>
            </a:r>
          </a:p>
          <a:p>
            <a:pPr lvl="1"/>
            <a:r>
              <a:rPr lang="sv-SE" dirty="0"/>
              <a:t>Tõlkekirjandus</a:t>
            </a:r>
          </a:p>
          <a:p>
            <a:pPr lvl="1"/>
            <a:r>
              <a:rPr lang="sv-SE" dirty="0"/>
              <a:t>1957. a raamatusari Loomingu Raamatukogu</a:t>
            </a:r>
          </a:p>
          <a:p>
            <a:pPr lvl="1"/>
            <a:r>
              <a:rPr lang="sv-SE" dirty="0"/>
              <a:t>1958. a ajakiri Keel ja Kirjandus</a:t>
            </a:r>
          </a:p>
          <a:p>
            <a:pPr lvl="1"/>
            <a:r>
              <a:rPr lang="sv-SE" dirty="0"/>
              <a:t>1960. a ajakiri Noorus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27432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7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digar.ee/arhiiv/covers/2/9/7/34792/full.jpg">
            <a:extLst>
              <a:ext uri="{FF2B5EF4-FFF2-40B4-BE49-F238E27FC236}">
                <a16:creationId xmlns:a16="http://schemas.microsoft.com/office/drawing/2014/main" xmlns="" id="{0EA9E5F1-8D59-4FE3-924F-251C7ACF9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951" y="462655"/>
            <a:ext cx="3346645" cy="517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dmin.entsyklopeedia.ee/Kroonika/large/2_441_Loomingu%20Raamatukogu%20avanumber.jpg">
            <a:extLst>
              <a:ext uri="{FF2B5EF4-FFF2-40B4-BE49-F238E27FC236}">
                <a16:creationId xmlns:a16="http://schemas.microsoft.com/office/drawing/2014/main" xmlns="" id="{B65D99AD-1798-4529-971A-F2156C97C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220" y="561211"/>
            <a:ext cx="3902830" cy="489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9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F08D5F-D582-4741-B24C-1B1D96B61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Seisakuaeg</a:t>
            </a:r>
            <a:r>
              <a:rPr lang="en-GB" dirty="0"/>
              <a:t> 1973-1985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978224-A904-4F7C-9B2F-AE21A639C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8" y="1845733"/>
            <a:ext cx="11675165" cy="4725664"/>
          </a:xfrm>
        </p:spPr>
        <p:txBody>
          <a:bodyPr>
            <a:normAutofit/>
          </a:bodyPr>
          <a:lstStyle/>
          <a:p>
            <a:r>
              <a:rPr lang="en-GB" dirty="0" err="1"/>
              <a:t>Muutused</a:t>
            </a:r>
            <a:r>
              <a:rPr lang="en-GB" dirty="0"/>
              <a:t> </a:t>
            </a:r>
            <a:r>
              <a:rPr lang="en-GB" dirty="0" err="1"/>
              <a:t>poliitikas</a:t>
            </a:r>
            <a:r>
              <a:rPr lang="en-GB" dirty="0"/>
              <a:t>: </a:t>
            </a:r>
          </a:p>
          <a:p>
            <a:pPr lvl="1"/>
            <a:r>
              <a:rPr lang="en-GB" dirty="0" err="1"/>
              <a:t>Poliitiline</a:t>
            </a:r>
            <a:r>
              <a:rPr lang="en-GB" dirty="0"/>
              <a:t> </a:t>
            </a:r>
            <a:r>
              <a:rPr lang="en-GB" dirty="0" err="1"/>
              <a:t>ahistus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tsensuur</a:t>
            </a:r>
            <a:r>
              <a:rPr lang="en-GB" dirty="0"/>
              <a:t> </a:t>
            </a:r>
            <a:r>
              <a:rPr lang="en-GB" dirty="0" err="1"/>
              <a:t>suurenes</a:t>
            </a:r>
            <a:endParaRPr lang="en-GB" dirty="0"/>
          </a:p>
          <a:p>
            <a:pPr lvl="1"/>
            <a:r>
              <a:rPr lang="en-GB" dirty="0" err="1"/>
              <a:t>Haripunkt</a:t>
            </a:r>
            <a:r>
              <a:rPr lang="en-GB" dirty="0"/>
              <a:t> 70. </a:t>
            </a:r>
            <a:r>
              <a:rPr lang="en-GB" dirty="0" err="1"/>
              <a:t>lõpul</a:t>
            </a:r>
            <a:r>
              <a:rPr lang="en-GB" dirty="0"/>
              <a:t> </a:t>
            </a:r>
            <a:r>
              <a:rPr lang="en-GB" dirty="0" err="1"/>
              <a:t>kui</a:t>
            </a:r>
            <a:r>
              <a:rPr lang="en-GB" dirty="0"/>
              <a:t> </a:t>
            </a:r>
            <a:r>
              <a:rPr lang="en-GB" dirty="0" err="1"/>
              <a:t>kommunistliku</a:t>
            </a:r>
            <a:r>
              <a:rPr lang="en-GB" dirty="0"/>
              <a:t> </a:t>
            </a:r>
            <a:r>
              <a:rPr lang="en-GB" dirty="0" err="1"/>
              <a:t>partei</a:t>
            </a:r>
            <a:r>
              <a:rPr lang="en-GB" dirty="0"/>
              <a:t> </a:t>
            </a:r>
            <a:r>
              <a:rPr lang="en-GB" dirty="0" err="1"/>
              <a:t>juhiks</a:t>
            </a:r>
            <a:r>
              <a:rPr lang="en-GB" dirty="0"/>
              <a:t> </a:t>
            </a:r>
            <a:r>
              <a:rPr lang="en-GB" dirty="0" err="1"/>
              <a:t>sai</a:t>
            </a:r>
            <a:r>
              <a:rPr lang="en-GB" dirty="0"/>
              <a:t> Karl </a:t>
            </a:r>
            <a:r>
              <a:rPr lang="en-GB" dirty="0" err="1"/>
              <a:t>Vaino</a:t>
            </a:r>
            <a:r>
              <a:rPr lang="en-GB" dirty="0"/>
              <a:t> (</a:t>
            </a:r>
            <a:r>
              <a:rPr lang="en-GB" dirty="0" err="1"/>
              <a:t>venestamiskampaania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Süvenenud</a:t>
            </a:r>
            <a:r>
              <a:rPr lang="en-GB" dirty="0"/>
              <a:t> </a:t>
            </a:r>
            <a:r>
              <a:rPr lang="en-GB" dirty="0" err="1"/>
              <a:t>poliitiline</a:t>
            </a:r>
            <a:r>
              <a:rPr lang="en-GB" dirty="0"/>
              <a:t> pessimism, </a:t>
            </a:r>
            <a:r>
              <a:rPr lang="en-GB" dirty="0" err="1"/>
              <a:t>väljapääsmatuse</a:t>
            </a:r>
            <a:r>
              <a:rPr lang="en-GB" dirty="0"/>
              <a:t> </a:t>
            </a:r>
            <a:r>
              <a:rPr lang="en-GB" dirty="0" err="1"/>
              <a:t>tunne</a:t>
            </a:r>
            <a:endParaRPr lang="en-GB" dirty="0"/>
          </a:p>
          <a:p>
            <a:r>
              <a:rPr lang="en-GB" dirty="0" err="1"/>
              <a:t>Muutused</a:t>
            </a:r>
            <a:r>
              <a:rPr lang="en-GB" dirty="0"/>
              <a:t> </a:t>
            </a:r>
            <a:r>
              <a:rPr lang="en-GB" dirty="0" err="1"/>
              <a:t>ühiskonnas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80. </a:t>
            </a:r>
            <a:r>
              <a:rPr lang="en-GB" dirty="0" err="1"/>
              <a:t>alguseks</a:t>
            </a:r>
            <a:r>
              <a:rPr lang="en-GB" dirty="0"/>
              <a:t> </a:t>
            </a:r>
            <a:r>
              <a:rPr lang="en-GB" dirty="0" err="1"/>
              <a:t>oli</a:t>
            </a:r>
            <a:r>
              <a:rPr lang="en-GB" dirty="0"/>
              <a:t> </a:t>
            </a:r>
            <a:r>
              <a:rPr lang="en-GB" dirty="0" err="1"/>
              <a:t>eestlasi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2/3 </a:t>
            </a:r>
            <a:r>
              <a:rPr lang="en-GB" dirty="0" err="1"/>
              <a:t>Eesti</a:t>
            </a:r>
            <a:r>
              <a:rPr lang="en-GB" dirty="0"/>
              <a:t> </a:t>
            </a:r>
            <a:r>
              <a:rPr lang="en-GB" dirty="0" err="1"/>
              <a:t>elanikkonnast</a:t>
            </a:r>
            <a:endParaRPr lang="en-GB" dirty="0"/>
          </a:p>
          <a:p>
            <a:pPr lvl="1"/>
            <a:r>
              <a:rPr lang="en-GB" dirty="0" err="1"/>
              <a:t>Levis</a:t>
            </a:r>
            <a:r>
              <a:rPr lang="en-GB" dirty="0"/>
              <a:t> </a:t>
            </a:r>
            <a:r>
              <a:rPr lang="en-GB" dirty="0" err="1"/>
              <a:t>üldisem</a:t>
            </a:r>
            <a:r>
              <a:rPr lang="en-GB" dirty="0"/>
              <a:t> </a:t>
            </a:r>
            <a:r>
              <a:rPr lang="en-GB" dirty="0" err="1"/>
              <a:t>linnastumine</a:t>
            </a:r>
            <a:r>
              <a:rPr lang="en-GB" dirty="0"/>
              <a:t>; </a:t>
            </a:r>
            <a:r>
              <a:rPr lang="en-GB" dirty="0" err="1"/>
              <a:t>kapselduti</a:t>
            </a:r>
            <a:r>
              <a:rPr lang="en-GB" dirty="0"/>
              <a:t> </a:t>
            </a:r>
            <a:r>
              <a:rPr lang="en-GB" dirty="0" err="1"/>
              <a:t>eraellu</a:t>
            </a:r>
            <a:r>
              <a:rPr lang="en-GB" dirty="0"/>
              <a:t>; </a:t>
            </a:r>
            <a:r>
              <a:rPr lang="en-GB" dirty="0" err="1"/>
              <a:t>suurenes</a:t>
            </a:r>
            <a:r>
              <a:rPr lang="en-GB" dirty="0"/>
              <a:t> </a:t>
            </a:r>
            <a:r>
              <a:rPr lang="en-GB" dirty="0" err="1"/>
              <a:t>alkoholi</a:t>
            </a:r>
            <a:r>
              <a:rPr lang="en-GB" dirty="0"/>
              <a:t> </a:t>
            </a:r>
            <a:r>
              <a:rPr lang="en-GB" dirty="0" err="1"/>
              <a:t>tarbimine</a:t>
            </a:r>
            <a:endParaRPr lang="en-GB" dirty="0"/>
          </a:p>
          <a:p>
            <a:pPr lvl="1"/>
            <a:r>
              <a:rPr lang="en-GB" dirty="0"/>
              <a:t>80. </a:t>
            </a:r>
            <a:r>
              <a:rPr lang="en-GB" dirty="0" err="1"/>
              <a:t>alguses</a:t>
            </a:r>
            <a:r>
              <a:rPr lang="en-GB" dirty="0"/>
              <a:t> </a:t>
            </a:r>
            <a:r>
              <a:rPr lang="en-GB" dirty="0" err="1"/>
              <a:t>laienes</a:t>
            </a:r>
            <a:r>
              <a:rPr lang="en-GB" dirty="0"/>
              <a:t> </a:t>
            </a:r>
            <a:r>
              <a:rPr lang="en-GB" dirty="0" err="1"/>
              <a:t>punkliikumine</a:t>
            </a:r>
            <a:endParaRPr lang="en-GB" dirty="0"/>
          </a:p>
          <a:p>
            <a:r>
              <a:rPr lang="en-GB" dirty="0" err="1"/>
              <a:t>Muutused</a:t>
            </a:r>
            <a:r>
              <a:rPr lang="en-GB" dirty="0"/>
              <a:t> </a:t>
            </a:r>
            <a:r>
              <a:rPr lang="en-GB" dirty="0" err="1"/>
              <a:t>kirjanduses</a:t>
            </a:r>
            <a:r>
              <a:rPr lang="en-GB" dirty="0"/>
              <a:t>: </a:t>
            </a:r>
          </a:p>
          <a:p>
            <a:pPr lvl="1"/>
            <a:r>
              <a:rPr lang="en-GB" dirty="0" err="1"/>
              <a:t>Levisid</a:t>
            </a:r>
            <a:r>
              <a:rPr lang="en-GB" dirty="0"/>
              <a:t> </a:t>
            </a:r>
            <a:r>
              <a:rPr lang="en-GB" dirty="0" err="1"/>
              <a:t>põrandaalused</a:t>
            </a:r>
            <a:r>
              <a:rPr lang="en-GB" dirty="0"/>
              <a:t> </a:t>
            </a:r>
            <a:r>
              <a:rPr lang="en-GB" dirty="0" err="1"/>
              <a:t>almanahhid</a:t>
            </a:r>
            <a:endParaRPr lang="en-GB" dirty="0"/>
          </a:p>
          <a:p>
            <a:pPr lvl="1"/>
            <a:r>
              <a:rPr lang="en-GB" dirty="0"/>
              <a:t>Ants </a:t>
            </a:r>
            <a:r>
              <a:rPr lang="en-GB" dirty="0" err="1"/>
              <a:t>Juske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Linnar</a:t>
            </a:r>
            <a:r>
              <a:rPr lang="en-GB" dirty="0"/>
              <a:t> </a:t>
            </a:r>
            <a:r>
              <a:rPr lang="en-GB" dirty="0" err="1"/>
              <a:t>Primäe</a:t>
            </a:r>
            <a:r>
              <a:rPr lang="en-GB" dirty="0"/>
              <a:t> manifest “Tartu </a:t>
            </a:r>
            <a:r>
              <a:rPr lang="en-GB" dirty="0" err="1"/>
              <a:t>Sügis</a:t>
            </a:r>
            <a:r>
              <a:rPr lang="en-GB" dirty="0"/>
              <a:t>” </a:t>
            </a:r>
            <a:r>
              <a:rPr lang="en-GB" dirty="0" err="1"/>
              <a:t>väljendas</a:t>
            </a:r>
            <a:r>
              <a:rPr lang="en-GB" dirty="0"/>
              <a:t> </a:t>
            </a:r>
            <a:r>
              <a:rPr lang="en-GB" dirty="0" err="1"/>
              <a:t>põlvkondlikku</a:t>
            </a:r>
            <a:r>
              <a:rPr lang="en-GB" dirty="0"/>
              <a:t> </a:t>
            </a:r>
            <a:r>
              <a:rPr lang="en-GB" dirty="0" err="1"/>
              <a:t>minnalaskmist</a:t>
            </a:r>
            <a:r>
              <a:rPr lang="en-GB" dirty="0"/>
              <a:t>, </a:t>
            </a:r>
            <a:r>
              <a:rPr lang="en-GB" dirty="0" err="1"/>
              <a:t>irooniat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katastroofiaimdust</a:t>
            </a:r>
            <a:endParaRPr lang="en-GB" dirty="0"/>
          </a:p>
          <a:p>
            <a:pPr lvl="1"/>
            <a:r>
              <a:rPr lang="en-GB" dirty="0" err="1"/>
              <a:t>Peamisteks</a:t>
            </a:r>
            <a:r>
              <a:rPr lang="en-GB" dirty="0"/>
              <a:t> </a:t>
            </a:r>
            <a:r>
              <a:rPr lang="en-GB" dirty="0" err="1"/>
              <a:t>kirjanduskanaliteks</a:t>
            </a:r>
            <a:r>
              <a:rPr lang="en-GB" dirty="0"/>
              <a:t> </a:t>
            </a:r>
            <a:r>
              <a:rPr lang="en-GB" dirty="0" err="1"/>
              <a:t>olid</a:t>
            </a:r>
            <a:r>
              <a:rPr lang="en-GB" dirty="0"/>
              <a:t> </a:t>
            </a:r>
            <a:r>
              <a:rPr lang="en-GB" dirty="0" err="1"/>
              <a:t>ajakirjad</a:t>
            </a:r>
            <a:r>
              <a:rPr lang="en-GB" dirty="0"/>
              <a:t> Looming </a:t>
            </a:r>
            <a:r>
              <a:rPr lang="en-GB" dirty="0" err="1"/>
              <a:t>ning</a:t>
            </a:r>
            <a:r>
              <a:rPr lang="en-GB" dirty="0"/>
              <a:t> Keel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Kirjandus</a:t>
            </a:r>
            <a:r>
              <a:rPr lang="en-GB" dirty="0"/>
              <a:t>, </a:t>
            </a:r>
            <a:r>
              <a:rPr lang="en-GB" dirty="0" err="1"/>
              <a:t>ajaleft</a:t>
            </a:r>
            <a:r>
              <a:rPr lang="en-GB" dirty="0"/>
              <a:t> </a:t>
            </a:r>
            <a:r>
              <a:rPr lang="en-GB" dirty="0" err="1"/>
              <a:t>Sirp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Vasar</a:t>
            </a:r>
            <a:r>
              <a:rPr lang="en-GB" dirty="0"/>
              <a:t>. </a:t>
            </a:r>
          </a:p>
          <a:p>
            <a:pPr lvl="1"/>
            <a:r>
              <a:rPr lang="en-GB" dirty="0" err="1"/>
              <a:t>Suurenesid</a:t>
            </a:r>
            <a:r>
              <a:rPr lang="en-GB" dirty="0"/>
              <a:t> pinged </a:t>
            </a:r>
            <a:r>
              <a:rPr lang="en-GB" dirty="0" err="1"/>
              <a:t>kirjanduskriitika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ilukirjanduse</a:t>
            </a:r>
            <a:r>
              <a:rPr lang="en-GB" dirty="0"/>
              <a:t> </a:t>
            </a:r>
            <a:r>
              <a:rPr lang="en-GB" dirty="0" err="1"/>
              <a:t>vahel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45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DC3C7-C0EF-4747-9A4E-F4A637E1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Sulaaja</a:t>
            </a:r>
            <a:r>
              <a:rPr lang="en-GB" dirty="0"/>
              <a:t> </a:t>
            </a:r>
            <a:r>
              <a:rPr lang="en-GB" dirty="0" err="1"/>
              <a:t>luule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9ED238-A463-4B0D-A2A9-A46CCEDC1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737359"/>
            <a:ext cx="11781183" cy="455742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Jaan</a:t>
            </a:r>
            <a:r>
              <a:rPr lang="en-GB" dirty="0"/>
              <a:t> </a:t>
            </a:r>
            <a:r>
              <a:rPr lang="en-GB" dirty="0" err="1"/>
              <a:t>Kross</a:t>
            </a:r>
            <a:r>
              <a:rPr lang="en-GB" dirty="0"/>
              <a:t>, Uno </a:t>
            </a:r>
            <a:r>
              <a:rPr lang="en-GB" dirty="0" err="1"/>
              <a:t>Laht</a:t>
            </a:r>
            <a:r>
              <a:rPr lang="en-GB" dirty="0"/>
              <a:t>, Ellen </a:t>
            </a:r>
            <a:r>
              <a:rPr lang="en-GB" dirty="0" err="1"/>
              <a:t>Niit</a:t>
            </a:r>
            <a:r>
              <a:rPr lang="en-GB" dirty="0"/>
              <a:t>, Ain </a:t>
            </a:r>
            <a:r>
              <a:rPr lang="en-GB" dirty="0" err="1"/>
              <a:t>Kaalep</a:t>
            </a:r>
            <a:r>
              <a:rPr lang="en-GB" dirty="0"/>
              <a:t>, Artur </a:t>
            </a:r>
            <a:r>
              <a:rPr lang="en-GB" dirty="0" err="1"/>
              <a:t>Alliksaar</a:t>
            </a:r>
            <a:r>
              <a:rPr lang="en-GB" dirty="0"/>
              <a:t>  </a:t>
            </a:r>
            <a:r>
              <a:rPr lang="en-GB" dirty="0" err="1"/>
              <a:t>jpt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Huvi</a:t>
            </a:r>
            <a:r>
              <a:rPr lang="en-GB" dirty="0"/>
              <a:t> </a:t>
            </a:r>
            <a:r>
              <a:rPr lang="en-GB" dirty="0" err="1"/>
              <a:t>ida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lääne</a:t>
            </a:r>
            <a:r>
              <a:rPr lang="en-GB" dirty="0"/>
              <a:t> </a:t>
            </a:r>
            <a:r>
              <a:rPr lang="en-GB" dirty="0" err="1"/>
              <a:t>luulekunsti</a:t>
            </a:r>
            <a:r>
              <a:rPr lang="en-GB" dirty="0"/>
              <a:t> </a:t>
            </a:r>
            <a:r>
              <a:rPr lang="en-GB" dirty="0" err="1"/>
              <a:t>vastu</a:t>
            </a:r>
            <a:r>
              <a:rPr lang="en-GB" dirty="0"/>
              <a:t> – haiku, </a:t>
            </a:r>
            <a:r>
              <a:rPr lang="en-GB" dirty="0" err="1"/>
              <a:t>tanka</a:t>
            </a:r>
            <a:r>
              <a:rPr lang="en-GB" dirty="0"/>
              <a:t>, </a:t>
            </a:r>
            <a:r>
              <a:rPr lang="en-GB" dirty="0" err="1"/>
              <a:t>romanss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Vabavärsipoleemika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Elavnes</a:t>
            </a:r>
            <a:r>
              <a:rPr lang="en-GB" dirty="0"/>
              <a:t> </a:t>
            </a:r>
            <a:r>
              <a:rPr lang="en-GB" dirty="0" err="1"/>
              <a:t>murdeluule</a:t>
            </a:r>
            <a:r>
              <a:rPr lang="en-GB" dirty="0"/>
              <a:t> </a:t>
            </a:r>
            <a:r>
              <a:rPr lang="en-GB" dirty="0" err="1"/>
              <a:t>kirjutamine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Eesti</a:t>
            </a:r>
            <a:r>
              <a:rPr lang="en-GB" dirty="0"/>
              <a:t> </a:t>
            </a:r>
            <a:r>
              <a:rPr lang="en-GB" dirty="0" err="1"/>
              <a:t>vanema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uuema</a:t>
            </a:r>
            <a:r>
              <a:rPr lang="en-GB" dirty="0"/>
              <a:t> </a:t>
            </a:r>
            <a:r>
              <a:rPr lang="en-GB" dirty="0" err="1"/>
              <a:t>rahvalaulu</a:t>
            </a:r>
            <a:r>
              <a:rPr lang="en-GB" dirty="0"/>
              <a:t> </a:t>
            </a:r>
            <a:r>
              <a:rPr lang="en-GB" dirty="0" err="1"/>
              <a:t>võimalused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Tundelisus</a:t>
            </a:r>
            <a:r>
              <a:rPr lang="en-GB" dirty="0"/>
              <a:t> </a:t>
            </a:r>
            <a:r>
              <a:rPr lang="en-GB" dirty="0" err="1"/>
              <a:t>asendub</a:t>
            </a:r>
            <a:r>
              <a:rPr lang="en-GB" dirty="0"/>
              <a:t> </a:t>
            </a:r>
            <a:r>
              <a:rPr lang="en-GB" dirty="0" err="1"/>
              <a:t>kirgliku</a:t>
            </a:r>
            <a:r>
              <a:rPr lang="en-GB" dirty="0"/>
              <a:t> </a:t>
            </a:r>
            <a:r>
              <a:rPr lang="en-GB" dirty="0" err="1"/>
              <a:t>intellektuaalsusega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1960. a </a:t>
            </a:r>
            <a:r>
              <a:rPr lang="en-GB" dirty="0" err="1"/>
              <a:t>teisest</a:t>
            </a:r>
            <a:r>
              <a:rPr lang="en-GB" dirty="0"/>
              <a:t> </a:t>
            </a:r>
            <a:r>
              <a:rPr lang="en-GB" dirty="0" err="1"/>
              <a:t>poolest</a:t>
            </a:r>
            <a:r>
              <a:rPr lang="en-GB" dirty="0"/>
              <a:t> </a:t>
            </a:r>
            <a:r>
              <a:rPr lang="en-GB" dirty="0" err="1"/>
              <a:t>mõjutused</a:t>
            </a:r>
            <a:r>
              <a:rPr lang="en-GB" dirty="0"/>
              <a:t> </a:t>
            </a:r>
            <a:r>
              <a:rPr lang="en-GB" dirty="0" err="1"/>
              <a:t>inglise</a:t>
            </a:r>
            <a:r>
              <a:rPr lang="en-GB" dirty="0"/>
              <a:t>-, </a:t>
            </a:r>
            <a:r>
              <a:rPr lang="en-GB" dirty="0" err="1"/>
              <a:t>prantsuse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soomekeelsest</a:t>
            </a:r>
            <a:r>
              <a:rPr lang="en-GB" dirty="0"/>
              <a:t> </a:t>
            </a:r>
            <a:r>
              <a:rPr lang="en-GB" dirty="0" err="1"/>
              <a:t>modernismist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sürrealismist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Varjatud</a:t>
            </a:r>
            <a:r>
              <a:rPr lang="en-GB" dirty="0"/>
              <a:t> </a:t>
            </a:r>
            <a:r>
              <a:rPr lang="en-GB" dirty="0" err="1"/>
              <a:t>dialoog</a:t>
            </a:r>
            <a:r>
              <a:rPr lang="en-GB" dirty="0"/>
              <a:t> </a:t>
            </a:r>
            <a:r>
              <a:rPr lang="en-GB" dirty="0" err="1"/>
              <a:t>kodumaise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pagulasluule</a:t>
            </a:r>
            <a:r>
              <a:rPr lang="en-GB" dirty="0"/>
              <a:t> </a:t>
            </a:r>
            <a:r>
              <a:rPr lang="en-GB" dirty="0" err="1"/>
              <a:t>vahel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Kassetipõlvkond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1962-1968: </a:t>
            </a:r>
            <a:r>
              <a:rPr lang="en-GB" dirty="0" err="1"/>
              <a:t>iga</a:t>
            </a:r>
            <a:r>
              <a:rPr lang="en-GB" dirty="0"/>
              <a:t> </a:t>
            </a:r>
            <a:r>
              <a:rPr lang="en-GB" dirty="0" err="1"/>
              <a:t>aasta</a:t>
            </a:r>
            <a:r>
              <a:rPr lang="en-GB" dirty="0"/>
              <a:t> </a:t>
            </a:r>
            <a:r>
              <a:rPr lang="en-GB" dirty="0" err="1"/>
              <a:t>ilmus</a:t>
            </a:r>
            <a:r>
              <a:rPr lang="en-GB" dirty="0"/>
              <a:t> </a:t>
            </a:r>
            <a:r>
              <a:rPr lang="en-GB" dirty="0" err="1"/>
              <a:t>luulekassett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Elujaatav</a:t>
            </a:r>
            <a:r>
              <a:rPr lang="en-GB" dirty="0"/>
              <a:t> </a:t>
            </a:r>
            <a:r>
              <a:rPr lang="en-GB" dirty="0" err="1"/>
              <a:t>hoiak</a:t>
            </a:r>
            <a:r>
              <a:rPr lang="en-GB" dirty="0"/>
              <a:t>, </a:t>
            </a:r>
            <a:r>
              <a:rPr lang="en-GB" dirty="0" err="1"/>
              <a:t>maailma</a:t>
            </a:r>
            <a:r>
              <a:rPr lang="en-GB" dirty="0"/>
              <a:t> </a:t>
            </a:r>
            <a:r>
              <a:rPr lang="en-GB" dirty="0" err="1"/>
              <a:t>avastamine</a:t>
            </a:r>
            <a:r>
              <a:rPr lang="en-GB" dirty="0"/>
              <a:t>, </a:t>
            </a:r>
            <a:r>
              <a:rPr lang="en-GB" dirty="0" err="1"/>
              <a:t>uuenduste</a:t>
            </a:r>
            <a:r>
              <a:rPr lang="en-GB" dirty="0"/>
              <a:t> </a:t>
            </a:r>
            <a:r>
              <a:rPr lang="en-GB" dirty="0" err="1"/>
              <a:t>toetamine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Paul-</a:t>
            </a:r>
            <a:r>
              <a:rPr lang="en-GB" dirty="0" err="1"/>
              <a:t>Eerik</a:t>
            </a:r>
            <a:r>
              <a:rPr lang="en-GB" dirty="0"/>
              <a:t> </a:t>
            </a:r>
            <a:r>
              <a:rPr lang="en-GB" dirty="0" err="1"/>
              <a:t>Rummo</a:t>
            </a:r>
            <a:r>
              <a:rPr lang="en-GB" dirty="0"/>
              <a:t>, Aleksander </a:t>
            </a:r>
            <a:r>
              <a:rPr lang="en-GB" dirty="0" err="1"/>
              <a:t>Suurman</a:t>
            </a:r>
            <a:r>
              <a:rPr lang="en-GB" dirty="0"/>
              <a:t>, </a:t>
            </a:r>
            <a:r>
              <a:rPr lang="en-GB" dirty="0" err="1"/>
              <a:t>Jaan</a:t>
            </a:r>
            <a:r>
              <a:rPr lang="en-GB" dirty="0"/>
              <a:t> </a:t>
            </a:r>
            <a:r>
              <a:rPr lang="en-GB" dirty="0" err="1"/>
              <a:t>Kaplinski</a:t>
            </a:r>
            <a:r>
              <a:rPr lang="en-GB" dirty="0"/>
              <a:t>, </a:t>
            </a:r>
            <a:r>
              <a:rPr lang="en-GB" dirty="0" err="1"/>
              <a:t>Viivi</a:t>
            </a:r>
            <a:r>
              <a:rPr lang="en-GB" dirty="0"/>
              <a:t> </a:t>
            </a:r>
            <a:r>
              <a:rPr lang="en-GB" dirty="0" err="1"/>
              <a:t>Luik</a:t>
            </a:r>
            <a:r>
              <a:rPr lang="en-GB" dirty="0"/>
              <a:t>, Hando Runnel, Andres </a:t>
            </a:r>
            <a:r>
              <a:rPr lang="en-GB" dirty="0" err="1"/>
              <a:t>Ehin</a:t>
            </a:r>
            <a:r>
              <a:rPr lang="en-GB" dirty="0"/>
              <a:t>, Artur </a:t>
            </a:r>
            <a:r>
              <a:rPr lang="en-GB" dirty="0" err="1"/>
              <a:t>Alliksaar</a:t>
            </a:r>
            <a:endParaRPr lang="en-GB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27432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12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E2FA9-F758-4624-99B2-3399CA311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GB" dirty="0" err="1"/>
              <a:t>Stagnatsiooniaja</a:t>
            </a:r>
            <a:r>
              <a:rPr lang="en-GB" dirty="0"/>
              <a:t> </a:t>
            </a:r>
            <a:r>
              <a:rPr lang="en-GB" dirty="0" err="1"/>
              <a:t>luule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B1F4A6-44C6-45D5-A759-BDC83F084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737360"/>
            <a:ext cx="11436626" cy="450441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 err="1"/>
              <a:t>Juhan</a:t>
            </a:r>
            <a:r>
              <a:rPr lang="en-GB" sz="2400" dirty="0"/>
              <a:t> </a:t>
            </a:r>
            <a:r>
              <a:rPr lang="en-GB" sz="2400" dirty="0" err="1"/>
              <a:t>Viiding</a:t>
            </a:r>
            <a:r>
              <a:rPr lang="en-GB" sz="2400" dirty="0"/>
              <a:t>, Hando Runnel, Doris </a:t>
            </a:r>
            <a:r>
              <a:rPr lang="en-GB" sz="2400" dirty="0" err="1"/>
              <a:t>Kareva</a:t>
            </a:r>
            <a:r>
              <a:rPr lang="en-GB" sz="2400" dirty="0"/>
              <a:t>, </a:t>
            </a:r>
            <a:r>
              <a:rPr lang="en-GB" sz="2400" dirty="0" err="1"/>
              <a:t>Ene</a:t>
            </a:r>
            <a:r>
              <a:rPr lang="en-GB" sz="2400" dirty="0"/>
              <a:t> </a:t>
            </a:r>
            <a:r>
              <a:rPr lang="en-GB" sz="2400" dirty="0" err="1"/>
              <a:t>Mihkelson</a:t>
            </a:r>
            <a:r>
              <a:rPr lang="en-GB" sz="2400" dirty="0"/>
              <a:t>, Mari </a:t>
            </a:r>
            <a:r>
              <a:rPr lang="en-GB" sz="2400" dirty="0" err="1"/>
              <a:t>Vallisoo</a:t>
            </a: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err="1"/>
              <a:t>Jätkus</a:t>
            </a:r>
            <a:r>
              <a:rPr lang="en-GB" sz="2400" dirty="0"/>
              <a:t> </a:t>
            </a:r>
            <a:r>
              <a:rPr lang="en-GB" sz="2400" dirty="0" err="1"/>
              <a:t>sõjaeelse</a:t>
            </a:r>
            <a:r>
              <a:rPr lang="en-GB" sz="2400" dirty="0"/>
              <a:t> </a:t>
            </a:r>
            <a:r>
              <a:rPr lang="en-GB" sz="2400" dirty="0" err="1"/>
              <a:t>põlvkonna</a:t>
            </a:r>
            <a:r>
              <a:rPr lang="en-GB" sz="2400" dirty="0"/>
              <a:t> </a:t>
            </a:r>
            <a:r>
              <a:rPr lang="en-GB" sz="2400" dirty="0" err="1"/>
              <a:t>tegevus</a:t>
            </a:r>
            <a:r>
              <a:rPr lang="en-GB" sz="2400" dirty="0"/>
              <a:t> (</a:t>
            </a:r>
            <a:r>
              <a:rPr lang="en-GB" sz="2400" dirty="0" err="1"/>
              <a:t>Arbujad</a:t>
            </a:r>
            <a:r>
              <a:rPr lang="en-GB" sz="2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err="1"/>
              <a:t>Keskpunktis</a:t>
            </a:r>
            <a:r>
              <a:rPr lang="en-GB" sz="2400" dirty="0"/>
              <a:t> </a:t>
            </a:r>
            <a:r>
              <a:rPr lang="en-GB" sz="2400" dirty="0" err="1"/>
              <a:t>olid</a:t>
            </a:r>
            <a:r>
              <a:rPr lang="en-GB" sz="2400" dirty="0"/>
              <a:t> </a:t>
            </a:r>
            <a:r>
              <a:rPr lang="en-GB" sz="2400" dirty="0" err="1"/>
              <a:t>endiselt</a:t>
            </a:r>
            <a:r>
              <a:rPr lang="en-GB" sz="2400" dirty="0"/>
              <a:t> ka </a:t>
            </a:r>
            <a:r>
              <a:rPr lang="en-GB" sz="2400" dirty="0" err="1"/>
              <a:t>kassetiautorid</a:t>
            </a: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err="1"/>
              <a:t>Luulet</a:t>
            </a:r>
            <a:r>
              <a:rPr lang="en-GB" sz="2400" dirty="0"/>
              <a:t> </a:t>
            </a:r>
            <a:r>
              <a:rPr lang="en-GB" sz="2400" dirty="0" err="1"/>
              <a:t>mõjutas</a:t>
            </a:r>
            <a:r>
              <a:rPr lang="en-GB" sz="2400" dirty="0"/>
              <a:t> </a:t>
            </a:r>
            <a:r>
              <a:rPr lang="en-GB" sz="2400" dirty="0" err="1"/>
              <a:t>ökoloogiline</a:t>
            </a:r>
            <a:r>
              <a:rPr lang="en-GB" sz="2400" dirty="0"/>
              <a:t> </a:t>
            </a:r>
            <a:r>
              <a:rPr lang="en-GB" sz="2400" dirty="0" err="1"/>
              <a:t>mõtteviis</a:t>
            </a: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err="1"/>
              <a:t>Eelistati</a:t>
            </a:r>
            <a:r>
              <a:rPr lang="en-GB" sz="2400" dirty="0"/>
              <a:t> </a:t>
            </a:r>
            <a:r>
              <a:rPr lang="en-GB" sz="2400" dirty="0" err="1"/>
              <a:t>kindlat</a:t>
            </a:r>
            <a:r>
              <a:rPr lang="en-GB" sz="2400" dirty="0"/>
              <a:t> </a:t>
            </a:r>
            <a:r>
              <a:rPr lang="en-GB" sz="2400" dirty="0" err="1"/>
              <a:t>vormi</a:t>
            </a:r>
            <a:r>
              <a:rPr lang="en-GB" sz="2400" dirty="0"/>
              <a:t>, </a:t>
            </a:r>
            <a:r>
              <a:rPr lang="en-GB" sz="2400" dirty="0" err="1"/>
              <a:t>kaunist</a:t>
            </a:r>
            <a:r>
              <a:rPr lang="en-GB" sz="2400" dirty="0"/>
              <a:t> </a:t>
            </a:r>
            <a:r>
              <a:rPr lang="en-GB" sz="2400" dirty="0" err="1"/>
              <a:t>heakõla</a:t>
            </a: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err="1"/>
              <a:t>Keskpunktis</a:t>
            </a:r>
            <a:r>
              <a:rPr lang="en-GB" sz="2400" dirty="0"/>
              <a:t> </a:t>
            </a:r>
            <a:r>
              <a:rPr lang="en-GB" sz="2400" dirty="0" err="1"/>
              <a:t>uusromantika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rahvalauluga</a:t>
            </a:r>
            <a:r>
              <a:rPr lang="en-GB" sz="2400" dirty="0"/>
              <a:t> </a:t>
            </a:r>
            <a:r>
              <a:rPr lang="en-GB" sz="2400" dirty="0" err="1"/>
              <a:t>seotud</a:t>
            </a:r>
            <a:r>
              <a:rPr lang="en-GB" sz="2400" dirty="0"/>
              <a:t> </a:t>
            </a:r>
            <a:r>
              <a:rPr lang="en-GB" sz="2400" dirty="0" err="1"/>
              <a:t>suundumused</a:t>
            </a:r>
            <a:r>
              <a:rPr lang="en-GB" sz="2400" dirty="0"/>
              <a:t>, </a:t>
            </a:r>
            <a:r>
              <a:rPr lang="en-GB" sz="2400" dirty="0" err="1"/>
              <a:t>samas</a:t>
            </a:r>
            <a:r>
              <a:rPr lang="en-GB" sz="2400" dirty="0"/>
              <a:t> “</a:t>
            </a:r>
            <a:r>
              <a:rPr lang="en-GB" sz="2400" dirty="0" err="1"/>
              <a:t>üdilik</a:t>
            </a:r>
            <a:r>
              <a:rPr lang="en-GB" sz="2400" dirty="0"/>
              <a:t> modernism”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err="1"/>
              <a:t>Ridade</a:t>
            </a:r>
            <a:r>
              <a:rPr lang="en-GB" sz="2400" dirty="0"/>
              <a:t> </a:t>
            </a:r>
            <a:r>
              <a:rPr lang="en-GB" sz="2400" dirty="0" err="1"/>
              <a:t>vahele</a:t>
            </a:r>
            <a:r>
              <a:rPr lang="en-GB" sz="2400" dirty="0"/>
              <a:t> </a:t>
            </a:r>
            <a:r>
              <a:rPr lang="en-GB" sz="2400" dirty="0" err="1"/>
              <a:t>peideti</a:t>
            </a:r>
            <a:r>
              <a:rPr lang="en-GB" sz="2400" dirty="0"/>
              <a:t> </a:t>
            </a:r>
            <a:r>
              <a:rPr lang="en-GB" sz="2400" dirty="0" err="1"/>
              <a:t>rahvuslikke</a:t>
            </a:r>
            <a:r>
              <a:rPr lang="en-GB" sz="2400" dirty="0"/>
              <a:t> </a:t>
            </a:r>
            <a:r>
              <a:rPr lang="en-GB" sz="2400" dirty="0" err="1"/>
              <a:t>hoiakuid</a:t>
            </a:r>
            <a:r>
              <a:rPr lang="en-GB" sz="2400" dirty="0"/>
              <a:t> (</a:t>
            </a:r>
            <a:r>
              <a:rPr lang="en-GB" sz="2400" dirty="0" err="1"/>
              <a:t>Näide</a:t>
            </a:r>
            <a:r>
              <a:rPr lang="en-GB" sz="2400" dirty="0"/>
              <a:t>: Andres </a:t>
            </a:r>
            <a:r>
              <a:rPr lang="en-GB" sz="2400" dirty="0" err="1"/>
              <a:t>Rõugu</a:t>
            </a:r>
            <a:r>
              <a:rPr lang="en-GB" sz="2400" dirty="0"/>
              <a:t> </a:t>
            </a:r>
            <a:r>
              <a:rPr lang="en-GB" sz="2400" dirty="0" err="1"/>
              <a:t>luuletus</a:t>
            </a:r>
            <a:r>
              <a:rPr lang="en-GB" sz="2400" dirty="0"/>
              <a:t> “</a:t>
            </a:r>
            <a:r>
              <a:rPr lang="en-GB" sz="2400" dirty="0" err="1"/>
              <a:t>Silmades</a:t>
            </a:r>
            <a:r>
              <a:rPr lang="en-GB" sz="2400" dirty="0"/>
              <a:t> </a:t>
            </a:r>
            <a:r>
              <a:rPr lang="en-GB" sz="2400" dirty="0" err="1"/>
              <a:t>taevas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meri</a:t>
            </a:r>
            <a:r>
              <a:rPr lang="en-GB" sz="2400" dirty="0"/>
              <a:t>” </a:t>
            </a:r>
            <a:r>
              <a:rPr lang="en-GB" sz="2400" dirty="0" err="1"/>
              <a:t>esitähed</a:t>
            </a:r>
            <a:r>
              <a:rPr lang="en-GB" sz="2400" dirty="0"/>
              <a:t> </a:t>
            </a:r>
            <a:r>
              <a:rPr lang="en-GB" sz="2400" dirty="0" err="1"/>
              <a:t>moodustavad</a:t>
            </a:r>
            <a:r>
              <a:rPr lang="en-GB" sz="2400" dirty="0"/>
              <a:t> “</a:t>
            </a:r>
            <a:r>
              <a:rPr lang="en-GB" sz="2400" dirty="0" err="1"/>
              <a:t>sini</a:t>
            </a:r>
            <a:r>
              <a:rPr lang="en-GB" sz="2400" dirty="0"/>
              <a:t>-must-</a:t>
            </a:r>
            <a:r>
              <a:rPr lang="en-GB" sz="2400" dirty="0" err="1"/>
              <a:t>valge</a:t>
            </a:r>
            <a:r>
              <a:rPr lang="en-GB" sz="2400" dirty="0"/>
              <a:t>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70. </a:t>
            </a:r>
            <a:r>
              <a:rPr lang="en-GB" sz="2400" dirty="0" err="1"/>
              <a:t>lõpul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80. </a:t>
            </a:r>
            <a:r>
              <a:rPr lang="en-GB" sz="2400" dirty="0" err="1"/>
              <a:t>algul</a:t>
            </a:r>
            <a:r>
              <a:rPr lang="en-GB" sz="2400" dirty="0"/>
              <a:t> </a:t>
            </a:r>
            <a:r>
              <a:rPr lang="en-GB" sz="2400" dirty="0" err="1"/>
              <a:t>levis</a:t>
            </a:r>
            <a:r>
              <a:rPr lang="en-GB" sz="2400" dirty="0"/>
              <a:t> </a:t>
            </a:r>
            <a:r>
              <a:rPr lang="en-GB" sz="2400" i="1" dirty="0"/>
              <a:t>underground</a:t>
            </a:r>
            <a:r>
              <a:rPr lang="en-GB" sz="2400" dirty="0"/>
              <a:t>-</a:t>
            </a:r>
            <a:r>
              <a:rPr lang="en-GB" sz="2400" dirty="0" err="1"/>
              <a:t>kirjandus</a:t>
            </a:r>
            <a:r>
              <a:rPr lang="en-GB" sz="2400" dirty="0"/>
              <a:t>, </a:t>
            </a:r>
            <a:r>
              <a:rPr lang="en-GB" sz="2400" dirty="0" err="1"/>
              <a:t>hiljem</a:t>
            </a:r>
            <a:r>
              <a:rPr lang="en-GB" sz="2400" dirty="0"/>
              <a:t> ka </a:t>
            </a:r>
            <a:r>
              <a:rPr lang="en-GB" sz="2400" dirty="0" err="1"/>
              <a:t>punkluule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984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CBCC4-B807-41CB-9B21-490BB392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234441"/>
          </a:xfrm>
        </p:spPr>
        <p:txBody>
          <a:bodyPr/>
          <a:lstStyle/>
          <a:p>
            <a:r>
              <a:rPr lang="en-GB" dirty="0"/>
              <a:t>Artur </a:t>
            </a:r>
            <a:r>
              <a:rPr lang="en-GB" dirty="0" err="1"/>
              <a:t>Alliksaar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/>
              <a:t>1923-1966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757B21-936E-4B32-B267-635951AAE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6" y="731520"/>
            <a:ext cx="7052144" cy="60005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700" dirty="0" err="1"/>
              <a:t>Kassetipõlvkonna</a:t>
            </a:r>
            <a:r>
              <a:rPr lang="en-GB" sz="2700" dirty="0"/>
              <a:t> </a:t>
            </a:r>
            <a:r>
              <a:rPr lang="en-GB" sz="2700" dirty="0" err="1"/>
              <a:t>vaimne</a:t>
            </a:r>
            <a:r>
              <a:rPr lang="en-GB" sz="2700" dirty="0"/>
              <a:t> </a:t>
            </a:r>
            <a:r>
              <a:rPr lang="en-GB" sz="2700" dirty="0" err="1"/>
              <a:t>isa</a:t>
            </a:r>
            <a:r>
              <a:rPr lang="en-GB" sz="2700" dirty="0"/>
              <a:t>, </a:t>
            </a:r>
            <a:r>
              <a:rPr lang="en-GB" sz="2700" dirty="0" err="1"/>
              <a:t>kuid</a:t>
            </a:r>
            <a:r>
              <a:rPr lang="en-GB" sz="2700" dirty="0"/>
              <a:t> </a:t>
            </a:r>
            <a:r>
              <a:rPr lang="en-GB" sz="2700" dirty="0" err="1"/>
              <a:t>tsensuuri</a:t>
            </a:r>
            <a:r>
              <a:rPr lang="en-GB" sz="2700" dirty="0"/>
              <a:t> </a:t>
            </a:r>
            <a:r>
              <a:rPr lang="en-GB" sz="2700" dirty="0" err="1"/>
              <a:t>tõttu</a:t>
            </a:r>
            <a:r>
              <a:rPr lang="en-GB" sz="2700" dirty="0"/>
              <a:t> </a:t>
            </a:r>
            <a:r>
              <a:rPr lang="en-GB" sz="2700" dirty="0" err="1"/>
              <a:t>tema</a:t>
            </a:r>
            <a:r>
              <a:rPr lang="en-GB" sz="2700" dirty="0"/>
              <a:t> </a:t>
            </a:r>
            <a:r>
              <a:rPr lang="en-GB" sz="2700" dirty="0" err="1"/>
              <a:t>luulet</a:t>
            </a:r>
            <a:r>
              <a:rPr lang="en-GB" sz="2700" dirty="0"/>
              <a:t> </a:t>
            </a:r>
            <a:r>
              <a:rPr lang="en-GB" sz="2700" dirty="0" err="1"/>
              <a:t>ei</a:t>
            </a:r>
            <a:r>
              <a:rPr lang="en-GB" sz="2700" dirty="0"/>
              <a:t> </a:t>
            </a:r>
            <a:r>
              <a:rPr lang="en-GB" sz="2700" dirty="0" err="1"/>
              <a:t>avaldatud</a:t>
            </a:r>
            <a:endParaRPr lang="en-GB" sz="2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 err="1"/>
              <a:t>Esimene</a:t>
            </a:r>
            <a:r>
              <a:rPr lang="en-GB" sz="2700" dirty="0"/>
              <a:t> </a:t>
            </a:r>
            <a:r>
              <a:rPr lang="en-GB" sz="2700" dirty="0" err="1"/>
              <a:t>avangardne</a:t>
            </a:r>
            <a:r>
              <a:rPr lang="en-GB" sz="2700" dirty="0"/>
              <a:t> modernist </a:t>
            </a:r>
            <a:r>
              <a:rPr lang="en-GB" sz="2700" dirty="0" err="1"/>
              <a:t>sõjajärgses</a:t>
            </a:r>
            <a:r>
              <a:rPr lang="en-GB" sz="2700" dirty="0"/>
              <a:t> </a:t>
            </a:r>
            <a:r>
              <a:rPr lang="en-GB" sz="2700" dirty="0" err="1"/>
              <a:t>kodumaises</a:t>
            </a:r>
            <a:r>
              <a:rPr lang="en-GB" sz="2700" dirty="0"/>
              <a:t> </a:t>
            </a:r>
            <a:r>
              <a:rPr lang="en-GB" sz="2700" dirty="0" err="1"/>
              <a:t>kirjanduses</a:t>
            </a:r>
            <a:endParaRPr lang="en-GB" sz="2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 err="1"/>
              <a:t>Kasutab</a:t>
            </a:r>
            <a:r>
              <a:rPr lang="en-GB" sz="2700" dirty="0"/>
              <a:t> </a:t>
            </a:r>
            <a:r>
              <a:rPr lang="en-GB" sz="2700" dirty="0" err="1"/>
              <a:t>palju</a:t>
            </a:r>
            <a:r>
              <a:rPr lang="en-GB" sz="2700" dirty="0"/>
              <a:t> </a:t>
            </a:r>
            <a:r>
              <a:rPr lang="en-GB" sz="2700" dirty="0" err="1"/>
              <a:t>keelelist</a:t>
            </a:r>
            <a:r>
              <a:rPr lang="en-GB" sz="2700" dirty="0"/>
              <a:t> </a:t>
            </a:r>
            <a:r>
              <a:rPr lang="en-GB" sz="2700" dirty="0" err="1"/>
              <a:t>mängu</a:t>
            </a:r>
            <a:r>
              <a:rPr lang="en-GB" sz="2700" dirty="0"/>
              <a:t>, </a:t>
            </a:r>
            <a:r>
              <a:rPr lang="en-GB" sz="2700" dirty="0" err="1"/>
              <a:t>kõlaseoseid</a:t>
            </a:r>
            <a:endParaRPr lang="en-GB" sz="2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 err="1"/>
              <a:t>Töötas</a:t>
            </a:r>
            <a:r>
              <a:rPr lang="en-GB" sz="2700" dirty="0"/>
              <a:t> </a:t>
            </a:r>
            <a:r>
              <a:rPr lang="en-GB" sz="2700" dirty="0" err="1"/>
              <a:t>välja</a:t>
            </a:r>
            <a:r>
              <a:rPr lang="en-GB" sz="2700" dirty="0"/>
              <a:t> </a:t>
            </a:r>
            <a:r>
              <a:rPr lang="en-GB" sz="2700" dirty="0" err="1"/>
              <a:t>ainulaadse</a:t>
            </a:r>
            <a:r>
              <a:rPr lang="en-GB" sz="2700" dirty="0"/>
              <a:t> </a:t>
            </a:r>
            <a:r>
              <a:rPr lang="en-GB" sz="2700" dirty="0" err="1"/>
              <a:t>modernistliku</a:t>
            </a:r>
            <a:r>
              <a:rPr lang="en-GB" sz="2700" dirty="0"/>
              <a:t> </a:t>
            </a:r>
            <a:r>
              <a:rPr lang="en-GB" sz="2700" dirty="0" err="1"/>
              <a:t>luulekeele</a:t>
            </a:r>
            <a:r>
              <a:rPr lang="en-GB" sz="2700" dirty="0"/>
              <a:t> – </a:t>
            </a:r>
            <a:r>
              <a:rPr lang="en-GB" sz="2700" dirty="0" err="1"/>
              <a:t>lähedal</a:t>
            </a:r>
            <a:r>
              <a:rPr lang="en-GB" sz="2700" dirty="0"/>
              <a:t> </a:t>
            </a:r>
            <a:r>
              <a:rPr lang="en-GB" sz="2700" dirty="0" err="1"/>
              <a:t>sürrealistide</a:t>
            </a:r>
            <a:r>
              <a:rPr lang="en-GB" sz="2700" dirty="0"/>
              <a:t> </a:t>
            </a:r>
            <a:r>
              <a:rPr lang="en-GB" sz="2700" dirty="0" err="1"/>
              <a:t>arusaamale</a:t>
            </a:r>
            <a:r>
              <a:rPr lang="en-GB" sz="2700" dirty="0"/>
              <a:t> </a:t>
            </a:r>
            <a:r>
              <a:rPr lang="en-GB" sz="2700" dirty="0" err="1"/>
              <a:t>teadvuse</a:t>
            </a:r>
            <a:r>
              <a:rPr lang="en-GB" sz="2700" dirty="0"/>
              <a:t> </a:t>
            </a:r>
            <a:r>
              <a:rPr lang="en-GB" sz="2700" dirty="0" err="1"/>
              <a:t>vabast</a:t>
            </a:r>
            <a:r>
              <a:rPr lang="en-GB" sz="2700" dirty="0"/>
              <a:t> </a:t>
            </a:r>
            <a:r>
              <a:rPr lang="en-GB" sz="2700" dirty="0" err="1"/>
              <a:t>voolamisest</a:t>
            </a:r>
            <a:r>
              <a:rPr lang="en-GB" sz="2700" dirty="0"/>
              <a:t>, </a:t>
            </a:r>
            <a:r>
              <a:rPr lang="en-GB" sz="2700" dirty="0" err="1"/>
              <a:t>aga</a:t>
            </a:r>
            <a:r>
              <a:rPr lang="en-GB" sz="2700" dirty="0"/>
              <a:t> ta </a:t>
            </a:r>
            <a:r>
              <a:rPr lang="en-GB" sz="2700" dirty="0" err="1"/>
              <a:t>ei</a:t>
            </a:r>
            <a:r>
              <a:rPr lang="en-GB" sz="2700" dirty="0"/>
              <a:t> </a:t>
            </a:r>
            <a:r>
              <a:rPr lang="en-GB" sz="2700" dirty="0" err="1"/>
              <a:t>teoretiseeri</a:t>
            </a:r>
            <a:r>
              <a:rPr lang="en-GB" sz="2700" dirty="0"/>
              <a:t> </a:t>
            </a:r>
            <a:r>
              <a:rPr lang="en-GB" sz="2700" dirty="0" err="1"/>
              <a:t>oma</a:t>
            </a:r>
            <a:r>
              <a:rPr lang="en-GB" sz="2700" dirty="0"/>
              <a:t> </a:t>
            </a:r>
            <a:r>
              <a:rPr lang="en-GB" sz="2700" dirty="0" err="1"/>
              <a:t>meetodi</a:t>
            </a:r>
            <a:r>
              <a:rPr lang="en-GB" sz="2700" dirty="0"/>
              <a:t> </a:t>
            </a:r>
            <a:r>
              <a:rPr lang="en-GB" sz="2700" dirty="0" err="1"/>
              <a:t>üle</a:t>
            </a:r>
            <a:endParaRPr lang="en-GB" sz="2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 err="1"/>
              <a:t>Kõneles</a:t>
            </a:r>
            <a:r>
              <a:rPr lang="en-GB" sz="2700" dirty="0"/>
              <a:t> </a:t>
            </a:r>
            <a:r>
              <a:rPr lang="en-GB" sz="2700" dirty="0" err="1"/>
              <a:t>palju</a:t>
            </a:r>
            <a:r>
              <a:rPr lang="en-GB" sz="2700" dirty="0"/>
              <a:t>, </a:t>
            </a:r>
            <a:r>
              <a:rPr lang="en-GB" sz="2700" dirty="0" err="1"/>
              <a:t>kiiresti</a:t>
            </a:r>
            <a:r>
              <a:rPr lang="en-GB" sz="2700" dirty="0"/>
              <a:t> </a:t>
            </a:r>
            <a:r>
              <a:rPr lang="en-GB" sz="2700" dirty="0" err="1"/>
              <a:t>ja</a:t>
            </a:r>
            <a:r>
              <a:rPr lang="en-GB" sz="2700" dirty="0"/>
              <a:t> </a:t>
            </a:r>
            <a:r>
              <a:rPr lang="en-GB" sz="2700" dirty="0" err="1"/>
              <a:t>raskesti</a:t>
            </a:r>
            <a:r>
              <a:rPr lang="en-GB" sz="2700" dirty="0"/>
              <a:t> </a:t>
            </a:r>
            <a:r>
              <a:rPr lang="en-GB" sz="2700" dirty="0" err="1"/>
              <a:t>arusaadavatest</a:t>
            </a:r>
            <a:r>
              <a:rPr lang="en-GB" sz="2700" dirty="0"/>
              <a:t> </a:t>
            </a:r>
            <a:r>
              <a:rPr lang="en-GB" sz="2700" dirty="0" err="1"/>
              <a:t>asjadest</a:t>
            </a:r>
            <a:endParaRPr lang="en-GB" sz="2700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ED9EDD2-9A46-4E88-8C97-BE89188D1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71" y="1961956"/>
            <a:ext cx="2756657" cy="430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5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DFFA6AF-496F-47D1-B22E-9592D3592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628336"/>
          </a:xfrm>
        </p:spPr>
        <p:txBody>
          <a:bodyPr/>
          <a:lstStyle/>
          <a:p>
            <a:r>
              <a:rPr lang="en-GB" dirty="0"/>
              <a:t>Paul-</a:t>
            </a:r>
            <a:r>
              <a:rPr lang="en-GB" dirty="0" err="1"/>
              <a:t>Eerik</a:t>
            </a:r>
            <a:r>
              <a:rPr lang="en-GB" dirty="0"/>
              <a:t> </a:t>
            </a:r>
            <a:r>
              <a:rPr lang="en-GB" dirty="0" err="1"/>
              <a:t>Rummo</a:t>
            </a:r>
            <a:r>
              <a:rPr lang="en-GB" dirty="0"/>
              <a:t>, s. 1942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EB1B3F-907B-49BC-B071-735934424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5" y="731520"/>
            <a:ext cx="7118405" cy="59873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700" dirty="0" err="1"/>
              <a:t>Varane</a:t>
            </a:r>
            <a:r>
              <a:rPr lang="en-GB" sz="2700" dirty="0"/>
              <a:t> </a:t>
            </a:r>
            <a:r>
              <a:rPr lang="en-GB" sz="2700" dirty="0" err="1"/>
              <a:t>luule</a:t>
            </a:r>
            <a:r>
              <a:rPr lang="en-GB" sz="2700" dirty="0"/>
              <a:t> </a:t>
            </a:r>
            <a:r>
              <a:rPr lang="en-GB" sz="2700" dirty="0" err="1"/>
              <a:t>nooruslik</a:t>
            </a:r>
            <a:r>
              <a:rPr lang="en-GB" sz="2700" dirty="0"/>
              <a:t> </a:t>
            </a:r>
            <a:r>
              <a:rPr lang="en-GB" sz="2700" dirty="0" err="1"/>
              <a:t>ja</a:t>
            </a:r>
            <a:r>
              <a:rPr lang="en-GB" sz="2700" dirty="0"/>
              <a:t> </a:t>
            </a:r>
            <a:r>
              <a:rPr lang="en-GB" sz="2700" dirty="0" err="1"/>
              <a:t>optimistlik</a:t>
            </a:r>
            <a:endParaRPr lang="en-GB" sz="2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 err="1"/>
              <a:t>Hiljem</a:t>
            </a:r>
            <a:r>
              <a:rPr lang="en-GB" sz="2700" dirty="0"/>
              <a:t> </a:t>
            </a:r>
            <a:r>
              <a:rPr lang="en-GB" sz="2700" dirty="0" err="1"/>
              <a:t>rahvuslik</a:t>
            </a:r>
            <a:r>
              <a:rPr lang="en-GB" sz="2700" dirty="0"/>
              <a:t> </a:t>
            </a:r>
            <a:r>
              <a:rPr lang="en-GB" sz="2700" dirty="0" err="1"/>
              <a:t>hoiak</a:t>
            </a:r>
            <a:r>
              <a:rPr lang="en-GB" sz="2700" dirty="0"/>
              <a:t> </a:t>
            </a:r>
            <a:r>
              <a:rPr lang="en-GB" sz="2700" dirty="0" err="1"/>
              <a:t>ning</a:t>
            </a:r>
            <a:r>
              <a:rPr lang="en-GB" sz="2700" dirty="0"/>
              <a:t> </a:t>
            </a:r>
            <a:r>
              <a:rPr lang="en-GB" sz="2700" dirty="0" err="1"/>
              <a:t>traagilised</a:t>
            </a:r>
            <a:r>
              <a:rPr lang="en-GB" sz="2700" dirty="0"/>
              <a:t> </a:t>
            </a:r>
            <a:r>
              <a:rPr lang="en-GB" sz="2700" dirty="0" err="1"/>
              <a:t>motiivid</a:t>
            </a:r>
            <a:r>
              <a:rPr lang="en-GB" sz="2700" dirty="0"/>
              <a:t>, </a:t>
            </a:r>
            <a:r>
              <a:rPr lang="en-GB" sz="2700" dirty="0" err="1"/>
              <a:t>traagiline</a:t>
            </a:r>
            <a:r>
              <a:rPr lang="en-GB" sz="2700" dirty="0"/>
              <a:t> </a:t>
            </a:r>
            <a:r>
              <a:rPr lang="en-GB" sz="2700" dirty="0" err="1"/>
              <a:t>kodu</a:t>
            </a:r>
            <a:r>
              <a:rPr lang="en-GB" sz="2700" dirty="0"/>
              <a:t>- </a:t>
            </a:r>
            <a:r>
              <a:rPr lang="en-GB" sz="2700" dirty="0" err="1"/>
              <a:t>ja</a:t>
            </a:r>
            <a:r>
              <a:rPr lang="en-GB" sz="2700" dirty="0"/>
              <a:t> </a:t>
            </a:r>
            <a:r>
              <a:rPr lang="en-GB" sz="2700" dirty="0" err="1"/>
              <a:t>isamaaluule</a:t>
            </a:r>
            <a:endParaRPr lang="en-GB" sz="2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 err="1"/>
              <a:t>Mõtted</a:t>
            </a:r>
            <a:r>
              <a:rPr lang="en-GB" sz="2700" dirty="0"/>
              <a:t> </a:t>
            </a:r>
            <a:r>
              <a:rPr lang="en-GB" sz="2700" dirty="0" err="1"/>
              <a:t>ja</a:t>
            </a:r>
            <a:r>
              <a:rPr lang="en-GB" sz="2700" dirty="0"/>
              <a:t> </a:t>
            </a:r>
            <a:r>
              <a:rPr lang="en-GB" sz="2700" dirty="0" err="1"/>
              <a:t>tunded</a:t>
            </a:r>
            <a:r>
              <a:rPr lang="en-GB" sz="2700" dirty="0"/>
              <a:t> </a:t>
            </a:r>
            <a:r>
              <a:rPr lang="en-GB" sz="2700" dirty="0" err="1"/>
              <a:t>seotud</a:t>
            </a:r>
            <a:r>
              <a:rPr lang="en-GB" sz="2700" dirty="0"/>
              <a:t> </a:t>
            </a:r>
            <a:r>
              <a:rPr lang="en-GB" sz="2700" dirty="0" err="1"/>
              <a:t>eetiliste</a:t>
            </a:r>
            <a:r>
              <a:rPr lang="en-GB" sz="2700" dirty="0"/>
              <a:t> </a:t>
            </a:r>
            <a:r>
              <a:rPr lang="en-GB" sz="2700" dirty="0" err="1"/>
              <a:t>väärtuste</a:t>
            </a:r>
            <a:r>
              <a:rPr lang="en-GB" sz="2700" dirty="0"/>
              <a:t> </a:t>
            </a:r>
            <a:r>
              <a:rPr lang="en-GB" sz="2700" dirty="0" err="1"/>
              <a:t>ning</a:t>
            </a:r>
            <a:r>
              <a:rPr lang="en-GB" sz="2700" dirty="0"/>
              <a:t> </a:t>
            </a:r>
            <a:r>
              <a:rPr lang="en-GB" sz="2700" dirty="0" err="1"/>
              <a:t>üleva</a:t>
            </a:r>
            <a:r>
              <a:rPr lang="en-GB" sz="2700" dirty="0"/>
              <a:t> </a:t>
            </a:r>
            <a:r>
              <a:rPr lang="en-GB" sz="2700" dirty="0" err="1"/>
              <a:t>keelekasutusega</a:t>
            </a:r>
            <a:endParaRPr lang="en-GB" sz="2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/>
              <a:t>60ndatel </a:t>
            </a:r>
            <a:r>
              <a:rPr lang="en-GB" sz="2700" dirty="0" err="1"/>
              <a:t>loobus</a:t>
            </a:r>
            <a:r>
              <a:rPr lang="en-GB" sz="2700" dirty="0"/>
              <a:t> </a:t>
            </a:r>
            <a:r>
              <a:rPr lang="en-GB" sz="2700" dirty="0" err="1"/>
              <a:t>kaunitest</a:t>
            </a:r>
            <a:r>
              <a:rPr lang="en-GB" sz="2700" dirty="0"/>
              <a:t> </a:t>
            </a:r>
            <a:r>
              <a:rPr lang="en-GB" sz="2700" dirty="0" err="1"/>
              <a:t>sümbolitest</a:t>
            </a:r>
            <a:r>
              <a:rPr lang="en-GB" sz="2700" dirty="0"/>
              <a:t> </a:t>
            </a:r>
            <a:r>
              <a:rPr lang="en-GB" sz="2700" dirty="0" err="1"/>
              <a:t>ning</a:t>
            </a:r>
            <a:r>
              <a:rPr lang="en-GB" sz="2700" dirty="0"/>
              <a:t> </a:t>
            </a:r>
            <a:r>
              <a:rPr lang="en-GB" sz="2700" dirty="0" err="1"/>
              <a:t>kirjutas</a:t>
            </a:r>
            <a:r>
              <a:rPr lang="en-GB" sz="2700" dirty="0"/>
              <a:t> </a:t>
            </a:r>
            <a:r>
              <a:rPr lang="en-GB" sz="2700" dirty="0" err="1"/>
              <a:t>vabavärsse</a:t>
            </a:r>
            <a:endParaRPr lang="en-GB" sz="2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700" dirty="0" err="1"/>
              <a:t>Luulekogu</a:t>
            </a:r>
            <a:r>
              <a:rPr lang="en-GB" sz="2700" dirty="0"/>
              <a:t> “</a:t>
            </a:r>
            <a:r>
              <a:rPr lang="en-GB" sz="2700" dirty="0" err="1"/>
              <a:t>Lumevalgust</a:t>
            </a:r>
            <a:r>
              <a:rPr lang="en-GB" sz="2700" dirty="0"/>
              <a:t>… </a:t>
            </a:r>
            <a:r>
              <a:rPr lang="en-GB" sz="2700" dirty="0" err="1"/>
              <a:t>luulepimedus</a:t>
            </a:r>
            <a:r>
              <a:rPr lang="en-GB" sz="2700" dirty="0"/>
              <a:t>” – 60. </a:t>
            </a:r>
            <a:r>
              <a:rPr lang="en-GB" sz="2700" dirty="0" err="1"/>
              <a:t>aastate</a:t>
            </a:r>
            <a:r>
              <a:rPr lang="en-GB" sz="2700" dirty="0"/>
              <a:t> </a:t>
            </a:r>
            <a:r>
              <a:rPr lang="en-GB" sz="2700" dirty="0" err="1"/>
              <a:t>noorema</a:t>
            </a:r>
            <a:r>
              <a:rPr lang="en-GB" sz="2700" dirty="0"/>
              <a:t> </a:t>
            </a:r>
            <a:r>
              <a:rPr lang="en-GB" sz="2700" dirty="0" err="1"/>
              <a:t>põlvkonna</a:t>
            </a:r>
            <a:r>
              <a:rPr lang="en-GB" sz="2700" dirty="0"/>
              <a:t> </a:t>
            </a:r>
            <a:r>
              <a:rPr lang="en-GB" sz="2700" dirty="0" err="1"/>
              <a:t>luuleuuenduste</a:t>
            </a:r>
            <a:r>
              <a:rPr lang="en-GB" sz="2700" dirty="0"/>
              <a:t> </a:t>
            </a:r>
            <a:r>
              <a:rPr lang="en-GB" sz="2700" dirty="0" err="1"/>
              <a:t>kokkuvõte</a:t>
            </a:r>
            <a:endParaRPr lang="en-GB" sz="27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 descr="https://juhanliiviluuleauhind.files.wordpress.com/2017/10/pauleerikrummo2.jpg?w=842">
            <a:extLst>
              <a:ext uri="{FF2B5EF4-FFF2-40B4-BE49-F238E27FC236}">
                <a16:creationId xmlns:a16="http://schemas.microsoft.com/office/drawing/2014/main" xmlns="" id="{B70887F2-8A4D-4361-932F-89FDC49F2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1617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3920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367</TotalTime>
  <Words>819</Words>
  <Application>Microsoft Office PowerPoint</Application>
  <PresentationFormat>Custom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Eesti kirjandus 1956-1985: sulaajast seisakuaja lõpuni</vt:lpstr>
      <vt:lpstr>Poliitika ja kultuur</vt:lpstr>
      <vt:lpstr>Sulaaeg 1956-1965</vt:lpstr>
      <vt:lpstr>PowerPoint Presentation</vt:lpstr>
      <vt:lpstr>Seisakuaeg 1973-1985</vt:lpstr>
      <vt:lpstr>Sulaaja luule</vt:lpstr>
      <vt:lpstr>Stagnatsiooniaja luule</vt:lpstr>
      <vt:lpstr>Artur Alliksaar,  1923-1966</vt:lpstr>
      <vt:lpstr>Paul-Eerik Rummo, s. 1942</vt:lpstr>
      <vt:lpstr>Hando Runnel, s 1938</vt:lpstr>
      <vt:lpstr>Juhan Viiding 1948-1995</vt:lpstr>
      <vt:lpstr>Doris Kareva, s 1958</vt:lpstr>
      <vt:lpstr>Kasutatud kirjandus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kirjandus 1956-1985: Sulaajast seisakuaja lõpuni</dc:title>
  <dc:creator>Elis Jablonski</dc:creator>
  <cp:lastModifiedBy>Suvi</cp:lastModifiedBy>
  <cp:revision>64</cp:revision>
  <dcterms:created xsi:type="dcterms:W3CDTF">2018-11-18T10:29:48Z</dcterms:created>
  <dcterms:modified xsi:type="dcterms:W3CDTF">2019-02-15T10:32:56Z</dcterms:modified>
</cp:coreProperties>
</file>