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60" r:id="rId3"/>
    <p:sldId id="258" r:id="rId4"/>
    <p:sldId id="262" r:id="rId5"/>
    <p:sldId id="265" r:id="rId6"/>
    <p:sldId id="264" r:id="rId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BAD"/>
    <a:srgbClr val="B40022"/>
    <a:srgbClr val="F2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664" autoAdjust="0"/>
  </p:normalViewPr>
  <p:slideViewPr>
    <p:cSldViewPr>
      <p:cViewPr varScale="1">
        <p:scale>
          <a:sx n="52" d="100"/>
          <a:sy n="52" d="100"/>
        </p:scale>
        <p:origin x="134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E865E85-422F-412D-8A2B-B9A3C9D685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862E2F6-2CC4-417A-BA83-07EE241A5ED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89166B4-C707-4417-AD3D-EB3D13E0705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DF1C08F-5AAC-4FC1-91FF-3FA4067E55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 noProof="0"/>
              <a:t>Click to edit Master text styles</a:t>
            </a:r>
          </a:p>
          <a:p>
            <a:pPr lvl="1"/>
            <a:r>
              <a:rPr lang="en-GB" altLang="et-EE" noProof="0"/>
              <a:t>Second level</a:t>
            </a:r>
          </a:p>
          <a:p>
            <a:pPr lvl="2"/>
            <a:r>
              <a:rPr lang="en-GB" altLang="et-EE" noProof="0"/>
              <a:t>Third level</a:t>
            </a:r>
          </a:p>
          <a:p>
            <a:pPr lvl="3"/>
            <a:r>
              <a:rPr lang="en-GB" altLang="et-EE" noProof="0"/>
              <a:t>Fourth level</a:t>
            </a:r>
          </a:p>
          <a:p>
            <a:pPr lvl="4"/>
            <a:r>
              <a:rPr lang="en-GB" altLang="et-EE" noProof="0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38E246E2-8900-4F9E-BAD7-F29C5EDF928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4FE4DAE8-2DB0-4766-A6E1-550F8DB551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pPr>
              <a:defRPr/>
            </a:pPr>
            <a:fld id="{9ACE9435-DC8A-4539-9E4D-A6C2C8D51431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C995E67-F8C4-49C5-9C5B-8658A94BEB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10D883-901D-4AB7-9D82-F5E0035C0189}" type="slidenum">
              <a:rPr lang="en-GB" altLang="et-EE" sz="1200" smtClean="0"/>
              <a:pPr/>
              <a:t>2</a:t>
            </a:fld>
            <a:endParaRPr lang="en-GB" altLang="et-EE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2659F95-0BFD-4000-BB0D-E2880D9D95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3FC2547-F578-4C86-8177-3E400CBC3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t-EE" altLang="et-EE" sz="16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6B481D6-864F-4A65-953D-86DD440C42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82F0AD-F90B-4C7C-A395-E8D02C1A6F89}" type="slidenum">
              <a:rPr lang="en-GB" altLang="et-EE" sz="1200" smtClean="0"/>
              <a:pPr/>
              <a:t>3</a:t>
            </a:fld>
            <a:endParaRPr lang="en-GB" altLang="et-EE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61AEBAD1-D134-4CE6-9943-B733B69FB6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C1ABF1-8E5D-4FED-A8AA-28A1F39BD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t-EE" altLang="et-EE" sz="2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3B68986D-89A7-4402-9466-1EF05E24DB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2975CA-4AE4-4C58-9390-108536454F77}" type="slidenum">
              <a:rPr lang="en-GB" altLang="et-EE" sz="1200" smtClean="0"/>
              <a:pPr/>
              <a:t>4</a:t>
            </a:fld>
            <a:endParaRPr lang="en-GB" altLang="et-EE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E131392-0327-49B4-98FA-D0418EF79D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0296622-0FF3-4642-9C97-BDC514F17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t-EE" altLang="et-EE" sz="2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F842E042-CD45-4A4C-AB79-3D6EBCDF82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F5290A5-8828-48F7-BA0D-D9093CC34F6A}" type="slidenum">
              <a:rPr lang="en-GB" altLang="et-EE" sz="1200" smtClean="0"/>
              <a:pPr/>
              <a:t>5</a:t>
            </a:fld>
            <a:endParaRPr lang="en-GB" altLang="et-EE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A7D0DA5-EFF6-401E-87BF-EDC063FCEC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2C31312-2531-4666-823D-6A42C1D8F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t-EE" altLang="et-EE" sz="2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2351126-D79A-4BB5-8D73-9F3DC9ABFE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4F26E64-DD87-4141-87B5-7BC70224A01F}" type="slidenum">
              <a:rPr lang="en-GB" altLang="et-EE" sz="1200" smtClean="0"/>
              <a:pPr/>
              <a:t>6</a:t>
            </a:fld>
            <a:endParaRPr lang="en-GB" altLang="et-EE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40B4CF4-4B7C-4821-8D37-055DEA52BB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8A79B37-F506-40F9-AA19-CAF2B7FF7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t-EE" altLang="et-EE" sz="2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35DC7CD-E21E-4CAF-86BA-D75CADD01F57}"/>
              </a:ext>
            </a:extLst>
          </p:cNvPr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7BC2A60F-59AF-400C-875E-22187A617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t-EE"/>
            </a:p>
          </p:txBody>
        </p:sp>
        <p:sp>
          <p:nvSpPr>
            <p:cNvPr id="6" name="Arc 4">
              <a:extLst>
                <a:ext uri="{FF2B5EF4-FFF2-40B4-BE49-F238E27FC236}">
                  <a16:creationId xmlns:a16="http://schemas.microsoft.com/office/drawing/2014/main" id="{A80D500B-F937-42CD-BFD2-715E2BC93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153 w 21600"/>
                <a:gd name="T1" fmla="*/ 0 h 21231"/>
                <a:gd name="T2" fmla="*/ 831 w 21600"/>
                <a:gd name="T3" fmla="*/ 526 h 21231"/>
                <a:gd name="T4" fmla="*/ 0 w 21600"/>
                <a:gd name="T5" fmla="*/ 526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t-EE"/>
            </a:p>
          </p:txBody>
        </p:sp>
      </p:grpSp>
      <p:sp>
        <p:nvSpPr>
          <p:cNvPr id="26629" name="Rectangle 5">
            <a:extLst>
              <a:ext uri="{FF2B5EF4-FFF2-40B4-BE49-F238E27FC236}">
                <a16:creationId xmlns:a16="http://schemas.microsoft.com/office/drawing/2014/main" id="{DD3D3700-BC44-4A00-8ED3-CC3B2A99A3E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altLang="et-EE" noProof="0"/>
              <a:t>Click to edit Master title style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B38187FC-62B9-4666-B37D-928A86B545B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t-EE" noProof="0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6595A25-C0CE-445B-8A69-62B514A5A13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BB61607-C801-4949-AE61-B380E90D0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2BAB333-2582-43ED-AF99-21A9EB03D8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057B-435B-466B-A54F-6C6DA4EDBD84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97170474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DEDDBC1-7FE5-43C2-B86F-89631F618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6EE8687E-91ED-4571-8A09-21A3BB183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ABD684C9-403E-41A1-9BD6-1D6FAE211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5" name="Rectangle 1031">
            <a:extLst>
              <a:ext uri="{FF2B5EF4-FFF2-40B4-BE49-F238E27FC236}">
                <a16:creationId xmlns:a16="http://schemas.microsoft.com/office/drawing/2014/main" id="{B8F8C3A2-3DA6-4903-BB2F-DD1CAA3C5A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2">
            <a:extLst>
              <a:ext uri="{FF2B5EF4-FFF2-40B4-BE49-F238E27FC236}">
                <a16:creationId xmlns:a16="http://schemas.microsoft.com/office/drawing/2014/main" id="{D245FE3F-DC32-4318-98AC-195321DAC9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C9FF5-6F96-4CF7-ADA7-4161EC200CD4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426130118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0D904B80-64FF-410E-8274-96641B741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7B6DF9F3-91A9-4364-A715-40B93B3AE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BB9ABA35-C2A1-4DC2-AD21-91728F2D5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5" name="Rectangle 1031">
            <a:extLst>
              <a:ext uri="{FF2B5EF4-FFF2-40B4-BE49-F238E27FC236}">
                <a16:creationId xmlns:a16="http://schemas.microsoft.com/office/drawing/2014/main" id="{921C5AAC-06A4-4637-81A8-D8518A7579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2">
            <a:extLst>
              <a:ext uri="{FF2B5EF4-FFF2-40B4-BE49-F238E27FC236}">
                <a16:creationId xmlns:a16="http://schemas.microsoft.com/office/drawing/2014/main" id="{E0F11D9E-9813-4379-B9DF-ABC84E6AC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9077-2665-4982-AD3A-416B05338C84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67774786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Pealkiri, lõikepilt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87CA451-62E0-44BD-9DB7-3DD26C0C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ebipildi kohatäide 2">
            <a:extLst>
              <a:ext uri="{FF2B5EF4-FFF2-40B4-BE49-F238E27FC236}">
                <a16:creationId xmlns:a16="http://schemas.microsoft.com/office/drawing/2014/main" id="{FD8BC548-43D4-4BCC-BA69-2BE356C71B61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t-EE" noProof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01CAFE9-17E4-482F-8158-483337B9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23B2B86-DDF3-4D1E-B62D-CD4B8AF7C9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1">
            <a:extLst>
              <a:ext uri="{FF2B5EF4-FFF2-40B4-BE49-F238E27FC236}">
                <a16:creationId xmlns:a16="http://schemas.microsoft.com/office/drawing/2014/main" id="{E39E6164-2305-4B45-8187-0E92E478D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7" name="Rectangle 1032">
            <a:extLst>
              <a:ext uri="{FF2B5EF4-FFF2-40B4-BE49-F238E27FC236}">
                <a16:creationId xmlns:a16="http://schemas.microsoft.com/office/drawing/2014/main" id="{88055C69-7DFB-42DB-9501-FAB5F8E1BD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B13FD-E2CC-4D62-9942-8DEA06A26FF2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9872943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2CD9534-BF0D-4950-A2F6-1C55B9A8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1A9C995-E7B3-4AD9-9CDE-1647B6A62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BE67F58F-B257-4956-A3C7-0E361946AD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5" name="Rectangle 1031">
            <a:extLst>
              <a:ext uri="{FF2B5EF4-FFF2-40B4-BE49-F238E27FC236}">
                <a16:creationId xmlns:a16="http://schemas.microsoft.com/office/drawing/2014/main" id="{76A8B9A4-43D6-4E75-9EA1-179E464286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2">
            <a:extLst>
              <a:ext uri="{FF2B5EF4-FFF2-40B4-BE49-F238E27FC236}">
                <a16:creationId xmlns:a16="http://schemas.microsoft.com/office/drawing/2014/main" id="{9F2110BE-C8DF-4925-8287-CE53C99A7A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A83A9-3DFC-4E55-A06A-DC856A514CB6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02761872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CF4BC63-070E-4C40-A49D-1E534E27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2A64A62B-3268-4A71-BF4C-D98719A33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EF39CEA-F27B-48AD-81C1-3762C2BEED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5" name="Rectangle 1031">
            <a:extLst>
              <a:ext uri="{FF2B5EF4-FFF2-40B4-BE49-F238E27FC236}">
                <a16:creationId xmlns:a16="http://schemas.microsoft.com/office/drawing/2014/main" id="{3B74A50A-EA71-46F5-A4B7-57A5C2FFCC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2">
            <a:extLst>
              <a:ext uri="{FF2B5EF4-FFF2-40B4-BE49-F238E27FC236}">
                <a16:creationId xmlns:a16="http://schemas.microsoft.com/office/drawing/2014/main" id="{C02CB63B-0AC7-4A66-8318-DA51F4791B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F11D7-9915-46BE-A039-28B9C0654F1F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782760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22E916A-F030-431E-AF70-28E6D084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0C1C092-67F5-4C5F-B205-3EC0CA4A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8D0DDD07-C3EB-4D55-9B9E-69979C7FB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3CCE1863-8DE6-4C9E-8EC2-FFA3A36975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1">
            <a:extLst>
              <a:ext uri="{FF2B5EF4-FFF2-40B4-BE49-F238E27FC236}">
                <a16:creationId xmlns:a16="http://schemas.microsoft.com/office/drawing/2014/main" id="{E70B6BD0-34CE-489B-A933-7A76DAC4B3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7" name="Rectangle 1032">
            <a:extLst>
              <a:ext uri="{FF2B5EF4-FFF2-40B4-BE49-F238E27FC236}">
                <a16:creationId xmlns:a16="http://schemas.microsoft.com/office/drawing/2014/main" id="{A44E1A32-5918-4A2E-9080-A2A74C4EDE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1424D-5F26-4F46-9C10-1ACF6BE1700F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5463075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9FFAECA-1147-4B01-8158-08E426558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E97B43A0-5493-4E29-9F40-95FF567A8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D6741776-F9BE-4F1C-BE0F-344C13717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3AA26190-7627-4987-8583-7C74BFFE9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0CC6199D-62C3-4456-89AA-AEF337726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Rectangle 1030">
            <a:extLst>
              <a:ext uri="{FF2B5EF4-FFF2-40B4-BE49-F238E27FC236}">
                <a16:creationId xmlns:a16="http://schemas.microsoft.com/office/drawing/2014/main" id="{1947E027-2F75-46A4-A4C4-38BEA07EAF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8" name="Rectangle 1031">
            <a:extLst>
              <a:ext uri="{FF2B5EF4-FFF2-40B4-BE49-F238E27FC236}">
                <a16:creationId xmlns:a16="http://schemas.microsoft.com/office/drawing/2014/main" id="{10376189-9C08-4747-BFD4-ABCA3ED4F3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9" name="Rectangle 1032">
            <a:extLst>
              <a:ext uri="{FF2B5EF4-FFF2-40B4-BE49-F238E27FC236}">
                <a16:creationId xmlns:a16="http://schemas.microsoft.com/office/drawing/2014/main" id="{F54FF42A-6E8A-42E1-8237-92EEA906A6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47C0E-A32C-4CC9-8536-1E3C8732A2EB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7436859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FB79E9B-2E87-4E16-8BD6-96A82463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D75429D9-4D7F-4F3B-9CF0-283EB0AF63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4" name="Rectangle 1031">
            <a:extLst>
              <a:ext uri="{FF2B5EF4-FFF2-40B4-BE49-F238E27FC236}">
                <a16:creationId xmlns:a16="http://schemas.microsoft.com/office/drawing/2014/main" id="{8E6578A7-C299-4636-83C7-623294C0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5" name="Rectangle 1032">
            <a:extLst>
              <a:ext uri="{FF2B5EF4-FFF2-40B4-BE49-F238E27FC236}">
                <a16:creationId xmlns:a16="http://schemas.microsoft.com/office/drawing/2014/main" id="{1B081184-8F9C-4C33-8969-43E3A3EC22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6234-9A1C-41F4-81D0-F5ED67BDC89B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12594531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0">
            <a:extLst>
              <a:ext uri="{FF2B5EF4-FFF2-40B4-BE49-F238E27FC236}">
                <a16:creationId xmlns:a16="http://schemas.microsoft.com/office/drawing/2014/main" id="{62FD6224-9D1B-4ABD-A3C9-0B204A984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3" name="Rectangle 1031">
            <a:extLst>
              <a:ext uri="{FF2B5EF4-FFF2-40B4-BE49-F238E27FC236}">
                <a16:creationId xmlns:a16="http://schemas.microsoft.com/office/drawing/2014/main" id="{18E23067-F2AA-4B7A-B4B5-03453CF4F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4" name="Rectangle 1032">
            <a:extLst>
              <a:ext uri="{FF2B5EF4-FFF2-40B4-BE49-F238E27FC236}">
                <a16:creationId xmlns:a16="http://schemas.microsoft.com/office/drawing/2014/main" id="{B8EAD649-639B-4098-ADA0-6E324AEBB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501B6-DCC4-4FCE-8428-A0BF76210413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89429330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BA891D-89C9-437C-98F5-0A8E3A092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B6A2DC9-0C14-4552-9AF4-0D902A058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101B4BE9-6FF7-4FEF-9859-98CD08BBB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4C488F3-CE30-4AD1-A872-561497131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1">
            <a:extLst>
              <a:ext uri="{FF2B5EF4-FFF2-40B4-BE49-F238E27FC236}">
                <a16:creationId xmlns:a16="http://schemas.microsoft.com/office/drawing/2014/main" id="{0E153972-F2BA-44A5-97E0-867D8B61D2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7" name="Rectangle 1032">
            <a:extLst>
              <a:ext uri="{FF2B5EF4-FFF2-40B4-BE49-F238E27FC236}">
                <a16:creationId xmlns:a16="http://schemas.microsoft.com/office/drawing/2014/main" id="{D461071E-2B92-42EC-B7BB-86C7840E1E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F4261-44BD-4640-93F9-7264FE2E070E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73403054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C072C5D-88A9-43E2-942C-880B9FB7C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4F6B3475-BAFE-425B-A731-550CFB71E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t-EE" noProof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F1F97C1D-3E99-4A9B-B8C7-109091464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F401B14D-2BB0-4FFA-BA87-46AEE3FC9D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6" name="Rectangle 1031">
            <a:extLst>
              <a:ext uri="{FF2B5EF4-FFF2-40B4-BE49-F238E27FC236}">
                <a16:creationId xmlns:a16="http://schemas.microsoft.com/office/drawing/2014/main" id="{06DD2891-B369-4A4D-9DAF-CD5332205D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7" name="Rectangle 1032">
            <a:extLst>
              <a:ext uri="{FF2B5EF4-FFF2-40B4-BE49-F238E27FC236}">
                <a16:creationId xmlns:a16="http://schemas.microsoft.com/office/drawing/2014/main" id="{C401A4AB-F8BB-48FC-AD0F-C659515CCC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2A31E-A35F-4C55-AAA5-AB2FA50EEF06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64586357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6FE1EFB2-61F2-472B-954B-6EE3A3DFF11D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5603" name="Freeform 1027">
              <a:extLst>
                <a:ext uri="{FF2B5EF4-FFF2-40B4-BE49-F238E27FC236}">
                  <a16:creationId xmlns:a16="http://schemas.microsoft.com/office/drawing/2014/main" id="{0CC61C8E-1B85-45B5-8DBE-3687EDA9D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t-EE"/>
            </a:p>
          </p:txBody>
        </p:sp>
        <p:sp>
          <p:nvSpPr>
            <p:cNvPr id="1033" name="Arc 1028">
              <a:extLst>
                <a:ext uri="{FF2B5EF4-FFF2-40B4-BE49-F238E27FC236}">
                  <a16:creationId xmlns:a16="http://schemas.microsoft.com/office/drawing/2014/main" id="{0D30253A-9E2E-4AA0-A991-1B44C3EB320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1299 w 21600"/>
                <a:gd name="T3" fmla="*/ 861 h 21600"/>
                <a:gd name="T4" fmla="*/ 0 w 21600"/>
                <a:gd name="T5" fmla="*/ 86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t-EE"/>
            </a:p>
          </p:txBody>
        </p:sp>
      </p:grpSp>
      <p:sp>
        <p:nvSpPr>
          <p:cNvPr id="25605" name="Rectangle 1029">
            <a:extLst>
              <a:ext uri="{FF2B5EF4-FFF2-40B4-BE49-F238E27FC236}">
                <a16:creationId xmlns:a16="http://schemas.microsoft.com/office/drawing/2014/main" id="{ECA2050A-4D73-4220-8B92-7078176198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Master title style</a:t>
            </a:r>
          </a:p>
        </p:txBody>
      </p:sp>
      <p:sp>
        <p:nvSpPr>
          <p:cNvPr id="25606" name="Rectangle 1030">
            <a:extLst>
              <a:ext uri="{FF2B5EF4-FFF2-40B4-BE49-F238E27FC236}">
                <a16:creationId xmlns:a16="http://schemas.microsoft.com/office/drawing/2014/main" id="{1F9B4DC0-8955-46A0-B741-75479B8CF8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25607" name="Rectangle 1031">
            <a:extLst>
              <a:ext uri="{FF2B5EF4-FFF2-40B4-BE49-F238E27FC236}">
                <a16:creationId xmlns:a16="http://schemas.microsoft.com/office/drawing/2014/main" id="{D66C7B4E-55BA-4BD4-B931-3E7C377CBC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t-EE"/>
          </a:p>
        </p:txBody>
      </p:sp>
      <p:sp>
        <p:nvSpPr>
          <p:cNvPr id="25608" name="Rectangle 1032">
            <a:extLst>
              <a:ext uri="{FF2B5EF4-FFF2-40B4-BE49-F238E27FC236}">
                <a16:creationId xmlns:a16="http://schemas.microsoft.com/office/drawing/2014/main" id="{95B8857C-B1DB-457A-BB9C-680B0876EF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6D2533C-DBD6-4C79-A6C4-1FD718920329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  <p:sp>
        <p:nvSpPr>
          <p:cNvPr id="25609" name="Rectangle 1033">
            <a:extLst>
              <a:ext uri="{FF2B5EF4-FFF2-40B4-BE49-F238E27FC236}">
                <a16:creationId xmlns:a16="http://schemas.microsoft.com/office/drawing/2014/main" id="{8CB7ED15-1D20-4BD4-9B9A-49019E632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Master text styles</a:t>
            </a:r>
          </a:p>
          <a:p>
            <a:pPr lvl="1"/>
            <a:r>
              <a:rPr lang="en-GB" altLang="et-EE"/>
              <a:t>Second level</a:t>
            </a:r>
          </a:p>
          <a:p>
            <a:pPr lvl="2"/>
            <a:r>
              <a:rPr lang="en-GB" altLang="et-EE"/>
              <a:t>Third level</a:t>
            </a:r>
          </a:p>
          <a:p>
            <a:pPr lvl="3"/>
            <a:r>
              <a:rPr lang="en-GB" altLang="et-EE"/>
              <a:t>Fourth level</a:t>
            </a:r>
          </a:p>
          <a:p>
            <a:pPr lvl="4"/>
            <a:r>
              <a:rPr lang="en-GB" altLang="et-EE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6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56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0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0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0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0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560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F123CC8-B28B-41D4-9E2A-51DB99CE1E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58888" y="1412875"/>
            <a:ext cx="72390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t-EE" altLang="et-EE" sz="5400" dirty="0">
                <a:latin typeface="Script MT Bold" panose="03040602040607080904" pitchFamily="66" charset="0"/>
              </a:rPr>
              <a:t>9. klassi matemaatika õppetsüklid  </a:t>
            </a:r>
            <a:r>
              <a:rPr lang="et-EE" altLang="et-EE" sz="5400">
                <a:latin typeface="Script MT Bold" panose="03040602040607080904" pitchFamily="66" charset="0"/>
              </a:rPr>
              <a:t>ja hindamine</a:t>
            </a:r>
            <a:endParaRPr lang="en-GB" altLang="et-EE" sz="5400" dirty="0">
              <a:latin typeface="Script MT Bold" panose="03040602040607080904" pitchFamily="66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BFEC750-102A-4CE9-AD97-5504066F07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581400" y="4419600"/>
            <a:ext cx="4572000" cy="16002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t-EE" altLang="et-EE" dirty="0">
                <a:latin typeface="Script MT Bold" panose="03040602040607080904" pitchFamily="66" charset="0"/>
              </a:rPr>
              <a:t>Mariann Laius</a:t>
            </a:r>
          </a:p>
          <a:p>
            <a:pPr eaLnBrk="1" hangingPunct="1">
              <a:lnSpc>
                <a:spcPct val="90000"/>
              </a:lnSpc>
            </a:pPr>
            <a:r>
              <a:rPr lang="et-EE" altLang="et-EE" dirty="0">
                <a:latin typeface="Script MT Bold" panose="03040602040607080904" pitchFamily="66" charset="0"/>
              </a:rPr>
              <a:t>TTG</a:t>
            </a:r>
          </a:p>
        </p:txBody>
      </p:sp>
      <p:pic>
        <p:nvPicPr>
          <p:cNvPr id="2059" name="Picture 11" descr="ag00135_">
            <a:extLst>
              <a:ext uri="{FF2B5EF4-FFF2-40B4-BE49-F238E27FC236}">
                <a16:creationId xmlns:a16="http://schemas.microsoft.com/office/drawing/2014/main" id="{AC55BD56-5B41-40F8-8022-DCE5E6176A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784745"/>
            <a:ext cx="10668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ag00135_">
            <a:extLst>
              <a:ext uri="{FF2B5EF4-FFF2-40B4-BE49-F238E27FC236}">
                <a16:creationId xmlns:a16="http://schemas.microsoft.com/office/drawing/2014/main" id="{85EEC3EE-8F48-48C4-9805-A08628B115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52462"/>
            <a:ext cx="10668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ag00135_">
            <a:extLst>
              <a:ext uri="{FF2B5EF4-FFF2-40B4-BE49-F238E27FC236}">
                <a16:creationId xmlns:a16="http://schemas.microsoft.com/office/drawing/2014/main" id="{A1ED93A8-05B0-4179-9E95-03595DD8D3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670840"/>
            <a:ext cx="10668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9B8CD7D-396F-4DAF-B0D8-DA0BD4F52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t-EE" altLang="et-EE" sz="3200" dirty="0">
                <a:latin typeface="Script MT Bold" panose="03040602040607080904" pitchFamily="66" charset="0"/>
              </a:rPr>
              <a:t>Uskumatu, aga tõsi!</a:t>
            </a:r>
            <a:endParaRPr lang="en-GB" altLang="et-EE" sz="3200" dirty="0">
              <a:latin typeface="Script MT Bold" panose="03040602040607080904" pitchFamily="66" charset="0"/>
            </a:endParaRPr>
          </a:p>
        </p:txBody>
      </p:sp>
      <p:sp>
        <p:nvSpPr>
          <p:cNvPr id="5123" name="Rectangle 25">
            <a:extLst>
              <a:ext uri="{FF2B5EF4-FFF2-40B4-BE49-F238E27FC236}">
                <a16:creationId xmlns:a16="http://schemas.microsoft.com/office/drawing/2014/main" id="{297A7864-57E2-40B8-8BDD-6FE5774A2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5084763"/>
            <a:ext cx="7772400" cy="1008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t-EE" altLang="et-EE" sz="2400" dirty="0">
                <a:solidFill>
                  <a:schemeClr val="tx2"/>
                </a:solidFill>
                <a:latin typeface="Script MT Bold" panose="03040602040607080904" pitchFamily="66" charset="0"/>
              </a:rPr>
              <a:t>Et oleks võimalik jõuda (arvude) maailma suurte avaruste mõistmiseni, on vaja kindlaid samme koolimatemaatikas.</a:t>
            </a:r>
            <a:r>
              <a:rPr lang="et-EE" altLang="et-EE" sz="2400" dirty="0">
                <a:latin typeface="Script MT Bold" panose="03040602040607080904" pitchFamily="66" charset="0"/>
              </a:rPr>
              <a:t> </a:t>
            </a:r>
          </a:p>
          <a:p>
            <a:pPr lvl="4" eaLnBrk="1" hangingPunct="1">
              <a:lnSpc>
                <a:spcPct val="80000"/>
              </a:lnSpc>
              <a:buFontTx/>
              <a:buNone/>
            </a:pPr>
            <a:r>
              <a:rPr lang="et-EE" altLang="et-EE" sz="2400" dirty="0">
                <a:latin typeface="Script MT Bold" panose="03040602040607080904" pitchFamily="66" charset="0"/>
              </a:rPr>
              <a:t>					</a:t>
            </a:r>
            <a:r>
              <a:rPr lang="et-EE" altLang="et-EE" sz="2400" dirty="0">
                <a:solidFill>
                  <a:schemeClr val="tx2"/>
                </a:solidFill>
                <a:latin typeface="Script MT Bold" panose="03040602040607080904" pitchFamily="66" charset="0"/>
              </a:rPr>
              <a:t>M. Laius</a:t>
            </a:r>
          </a:p>
        </p:txBody>
      </p:sp>
      <p:sp>
        <p:nvSpPr>
          <p:cNvPr id="5124" name="Rectangle 20">
            <a:extLst>
              <a:ext uri="{FF2B5EF4-FFF2-40B4-BE49-F238E27FC236}">
                <a16:creationId xmlns:a16="http://schemas.microsoft.com/office/drawing/2014/main" id="{D356E8A6-B850-4B54-B275-C6F1E22D2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0" y="3200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t-EE" sz="2400"/>
          </a:p>
        </p:txBody>
      </p:sp>
      <p:pic>
        <p:nvPicPr>
          <p:cNvPr id="8213" name="Picture 21" descr="as1595tn">
            <a:extLst>
              <a:ext uri="{FF2B5EF4-FFF2-40B4-BE49-F238E27FC236}">
                <a16:creationId xmlns:a16="http://schemas.microsoft.com/office/drawing/2014/main" id="{6C7A7F9A-43FC-4EF3-9BFE-C68CE2267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644900"/>
            <a:ext cx="7683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22">
            <a:extLst>
              <a:ext uri="{FF2B5EF4-FFF2-40B4-BE49-F238E27FC236}">
                <a16:creationId xmlns:a16="http://schemas.microsoft.com/office/drawing/2014/main" id="{62EE8B4A-7DCF-4B50-B96B-57D3A2336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19224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t-EE" sz="2400"/>
          </a:p>
        </p:txBody>
      </p:sp>
      <p:sp>
        <p:nvSpPr>
          <p:cNvPr id="5127" name="Rectangle 23">
            <a:extLst>
              <a:ext uri="{FF2B5EF4-FFF2-40B4-BE49-F238E27FC236}">
                <a16:creationId xmlns:a16="http://schemas.microsoft.com/office/drawing/2014/main" id="{999A91EB-973E-47E5-A9B9-8721FAF51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1628775"/>
            <a:ext cx="45720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t-EE" altLang="et-EE" sz="2400" dirty="0">
                <a:latin typeface="Script MT Bold" panose="03040602040607080904" pitchFamily="66" charset="0"/>
              </a:rPr>
              <a:t>1 </a:t>
            </a:r>
            <a:r>
              <a:rPr lang="pt-BR" altLang="et-EE" sz="2400" dirty="0">
                <a:latin typeface="Script MT Bold" panose="03040602040607080904" pitchFamily="66" charset="0"/>
              </a:rPr>
              <a:t>· 9 + 2 = 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 · 9 + 3 = 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  · 9 + 4 = 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 · 9 + 5 = 11111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12345 · 9 + 6 = 111111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123456 · 9 + 7 = 1111111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1234567 · 9 + 8 = 11111111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12345678 · 9 + 9 = 111111111</a:t>
            </a:r>
            <a:br>
              <a:rPr lang="pt-BR" altLang="et-EE" sz="2400" dirty="0">
                <a:latin typeface="Script MT Bold" panose="03040602040607080904" pitchFamily="66" charset="0"/>
              </a:rPr>
            </a:br>
            <a:r>
              <a:rPr lang="pt-BR" altLang="et-EE" sz="2400" dirty="0">
                <a:latin typeface="Script MT Bold" panose="03040602040607080904" pitchFamily="66" charset="0"/>
              </a:rPr>
              <a:t>123456789 · 9 +</a:t>
            </a:r>
            <a:r>
              <a:rPr lang="et-EE" altLang="et-EE" sz="2400" dirty="0">
                <a:latin typeface="Script MT Bold" panose="03040602040607080904" pitchFamily="66" charset="0"/>
              </a:rPr>
              <a:t> </a:t>
            </a:r>
            <a:r>
              <a:rPr lang="pt-BR" altLang="et-EE" sz="2400" dirty="0">
                <a:latin typeface="Script MT Bold" panose="03040602040607080904" pitchFamily="66" charset="0"/>
              </a:rPr>
              <a:t>10</a:t>
            </a:r>
            <a:r>
              <a:rPr lang="et-EE" altLang="et-EE" sz="2400" dirty="0">
                <a:latin typeface="Script MT Bold" panose="03040602040607080904" pitchFamily="66" charset="0"/>
              </a:rPr>
              <a:t> </a:t>
            </a:r>
            <a:r>
              <a:rPr lang="pt-BR" altLang="et-EE" sz="2400" dirty="0">
                <a:latin typeface="Script MT Bold" panose="03040602040607080904" pitchFamily="66" charset="0"/>
              </a:rPr>
              <a:t>= 1111111111</a:t>
            </a:r>
            <a:endParaRPr lang="et-EE" altLang="et-EE" sz="2400" dirty="0">
              <a:latin typeface="Script MT Bold" panose="03040602040607080904" pitchFamily="66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t-EE" altLang="et-EE" sz="2400" dirty="0">
                <a:latin typeface="Script MT Bold" panose="03040602040607080904" pitchFamily="66" charset="0"/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283810E-5A02-4481-91C7-C58A9233C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t-EE" altLang="et-EE" sz="3200" dirty="0">
                <a:latin typeface="Script MT Bold" panose="03040602040607080904" pitchFamily="66" charset="0"/>
              </a:rPr>
              <a:t>9. klassi matemaatika õppetsüklid jagunevad järgmiselt: </a:t>
            </a:r>
            <a:endParaRPr lang="en-GB" altLang="et-EE" sz="3200" dirty="0">
              <a:latin typeface="Script MT Bold" panose="03040602040607080904" pitchFamily="66" charset="0"/>
            </a:endParaRPr>
          </a:p>
        </p:txBody>
      </p:sp>
      <p:pic>
        <p:nvPicPr>
          <p:cNvPr id="7171" name="Imagem 7" descr="matematica.gif">
            <a:extLst>
              <a:ext uri="{FF2B5EF4-FFF2-40B4-BE49-F238E27FC236}">
                <a16:creationId xmlns:a16="http://schemas.microsoft.com/office/drawing/2014/main" id="{52362078-138A-431E-BF5F-6049C6992A4E}"/>
              </a:ext>
            </a:extLst>
          </p:cNvPr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05064"/>
            <a:ext cx="2157413" cy="202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7" name="Rectangle 43">
            <a:extLst>
              <a:ext uri="{FF2B5EF4-FFF2-40B4-BE49-F238E27FC236}">
                <a16:creationId xmlns:a16="http://schemas.microsoft.com/office/drawing/2014/main" id="{FF0499FF-04C5-470C-9410-9674AB3FD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1763627"/>
            <a:ext cx="748198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t-EE" altLang="et-EE" dirty="0">
              <a:latin typeface="Script MT Bold" panose="03040602040607080904" pitchFamily="66" charset="0"/>
            </a:endParaRPr>
          </a:p>
          <a:p>
            <a:pPr eaLnBrk="1" hangingPunct="1">
              <a:defRPr/>
            </a:pPr>
            <a:endParaRPr lang="et-EE" altLang="et-EE" dirty="0">
              <a:latin typeface="Script MT Bold" panose="03040602040607080904" pitchFamily="66" charset="0"/>
            </a:endParaRP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1. tsükkel </a:t>
            </a:r>
            <a:r>
              <a:rPr lang="et-EE" altLang="et-EE" dirty="0">
                <a:latin typeface="Script MT Bold" panose="03040602040607080904" pitchFamily="66" charset="0"/>
              </a:rPr>
              <a:t>– </a:t>
            </a:r>
            <a:r>
              <a:rPr lang="et-EE" altLang="et-EE" dirty="0" err="1">
                <a:latin typeface="Script MT Bold" panose="03040602040607080904" pitchFamily="66" charset="0"/>
              </a:rPr>
              <a:t>varemõpitu</a:t>
            </a:r>
            <a:r>
              <a:rPr lang="et-EE" altLang="et-EE" dirty="0">
                <a:latin typeface="Script MT Bold" panose="03040602040607080904" pitchFamily="66" charset="0"/>
              </a:rPr>
              <a:t> kordamine (0-kursus);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2. tsükkel </a:t>
            </a:r>
            <a:r>
              <a:rPr lang="et-EE" altLang="et-EE" dirty="0">
                <a:latin typeface="Script MT Bold" panose="03040602040607080904" pitchFamily="66" charset="0"/>
              </a:rPr>
              <a:t>– ruutjuured, ruutfunktsioonid, ruutvõrrandid;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3. tsükkel </a:t>
            </a:r>
            <a:r>
              <a:rPr lang="et-EE" altLang="et-EE" dirty="0">
                <a:latin typeface="Script MT Bold" panose="03040602040607080904" pitchFamily="66" charset="0"/>
              </a:rPr>
              <a:t>– algebralased murrud, ratsionaalavaldised,  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          täisnurkse kolmnurga lahendamine, </a:t>
            </a:r>
            <a:r>
              <a:rPr lang="et-EE" altLang="et-EE" dirty="0" err="1">
                <a:latin typeface="Script MT Bold" panose="03040602040607080904" pitchFamily="66" charset="0"/>
              </a:rPr>
              <a:t>pöördkehad</a:t>
            </a:r>
            <a:r>
              <a:rPr lang="et-EE" altLang="et-EE" dirty="0">
                <a:latin typeface="Script MT Bold" panose="03040602040607080904" pitchFamily="66" charset="0"/>
              </a:rPr>
              <a:t>;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 *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4. tsükkel </a:t>
            </a:r>
            <a:r>
              <a:rPr lang="et-EE" altLang="et-EE" dirty="0">
                <a:latin typeface="Script MT Bold" panose="03040602040607080904" pitchFamily="66" charset="0"/>
              </a:rPr>
              <a:t>– kordamine.</a:t>
            </a:r>
            <a:endParaRPr lang="pt-BR" altLang="et-EE" dirty="0">
              <a:latin typeface="Script MT Bold" panose="030406020406070809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1" name="Rectangle 41">
            <a:extLst>
              <a:ext uri="{FF2B5EF4-FFF2-40B4-BE49-F238E27FC236}">
                <a16:creationId xmlns:a16="http://schemas.microsoft.com/office/drawing/2014/main" id="{47E2D055-8F3F-457F-8B26-E4F36714E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t-EE" altLang="et-EE" sz="3200" dirty="0">
                <a:latin typeface="Script MT Bold" panose="03040602040607080904" pitchFamily="66" charset="0"/>
              </a:rPr>
              <a:t>Selleks, et saada 9. klassi matemaatika õppetsüklid positiivselt hinnatud, tuleb:</a:t>
            </a:r>
          </a:p>
        </p:txBody>
      </p:sp>
      <p:sp>
        <p:nvSpPr>
          <p:cNvPr id="9219" name="Rectangle 42">
            <a:extLst>
              <a:ext uri="{FF2B5EF4-FFF2-40B4-BE49-F238E27FC236}">
                <a16:creationId xmlns:a16="http://schemas.microsoft.com/office/drawing/2014/main" id="{0C9EF050-77A0-48C8-8D07-64953E16EF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5300663"/>
            <a:ext cx="7772400" cy="795337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t-EE" altLang="et-EE" dirty="0">
                <a:solidFill>
                  <a:schemeClr val="tx2"/>
                </a:solidFill>
                <a:latin typeface="Script MT Bold" panose="03040602040607080904" pitchFamily="66" charset="0"/>
              </a:rPr>
              <a:t>   </a:t>
            </a:r>
          </a:p>
        </p:txBody>
      </p:sp>
      <p:sp>
        <p:nvSpPr>
          <p:cNvPr id="9220" name="Rectangle 39">
            <a:extLst>
              <a:ext uri="{FF2B5EF4-FFF2-40B4-BE49-F238E27FC236}">
                <a16:creationId xmlns:a16="http://schemas.microsoft.com/office/drawing/2014/main" id="{4438DE4D-486E-4D87-BF75-4B6C1D1BF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19224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t-EE" sz="2400"/>
          </a:p>
        </p:txBody>
      </p:sp>
      <p:sp>
        <p:nvSpPr>
          <p:cNvPr id="2" name="Ristkülik 1">
            <a:extLst>
              <a:ext uri="{FF2B5EF4-FFF2-40B4-BE49-F238E27FC236}">
                <a16:creationId xmlns:a16="http://schemas.microsoft.com/office/drawing/2014/main" id="{683630DE-D15B-49B3-8F6C-AD8C92BE9A49}"/>
              </a:ext>
            </a:extLst>
          </p:cNvPr>
          <p:cNvSpPr/>
          <p:nvPr/>
        </p:nvSpPr>
        <p:spPr>
          <a:xfrm>
            <a:off x="2286000" y="2379663"/>
            <a:ext cx="57423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</a:t>
            </a:r>
            <a:r>
              <a:rPr lang="et-EE" altLang="et-EE" dirty="0" err="1">
                <a:latin typeface="Script MT Bold" panose="03040602040607080904" pitchFamily="66" charset="0"/>
              </a:rPr>
              <a:t>kindlasrti</a:t>
            </a:r>
            <a:r>
              <a:rPr lang="et-EE" altLang="et-EE" dirty="0">
                <a:latin typeface="Script MT Bold" panose="03040602040607080904" pitchFamily="66" charset="0"/>
              </a:rPr>
              <a:t> aktiivselt osaleda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ainetundides </a:t>
            </a:r>
            <a:r>
              <a:rPr lang="et-EE" altLang="et-EE" dirty="0">
                <a:latin typeface="Script MT Bold" panose="03040602040607080904" pitchFamily="66" charset="0"/>
              </a:rPr>
              <a:t>(kuni 14 p) ja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 vajadusel konsultatsioonides</a:t>
            </a:r>
            <a:r>
              <a:rPr lang="et-EE" altLang="et-EE" dirty="0">
                <a:latin typeface="Script MT Bold" panose="03040602040607080904" pitchFamily="66" charset="0"/>
              </a:rPr>
              <a:t>;</a:t>
            </a:r>
            <a:endParaRPr lang="et-EE" altLang="et-EE" dirty="0">
              <a:solidFill>
                <a:srgbClr val="FF0000"/>
              </a:solidFill>
              <a:latin typeface="Script MT Bold" panose="03040602040607080904" pitchFamily="66" charset="0"/>
            </a:endParaRP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sooritada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2 kodust tööd </a:t>
            </a:r>
            <a:r>
              <a:rPr lang="et-EE" altLang="et-EE" dirty="0">
                <a:latin typeface="Script MT Bold" panose="03040602040607080904" pitchFamily="66" charset="0"/>
              </a:rPr>
              <a:t>(kuni 7 p töö); 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 esitada </a:t>
            </a:r>
            <a:r>
              <a:rPr lang="et-EE" altLang="et-EE" dirty="0">
                <a:solidFill>
                  <a:srgbClr val="FF0000"/>
                </a:solidFill>
                <a:latin typeface="Script MT Bold" panose="03040602040607080904" pitchFamily="66" charset="0"/>
              </a:rPr>
              <a:t>õpimapp</a:t>
            </a:r>
            <a:r>
              <a:rPr lang="et-EE" altLang="et-EE" dirty="0">
                <a:latin typeface="Script MT Bold" panose="03040602040607080904" pitchFamily="66" charset="0"/>
              </a:rPr>
              <a:t> (kuni 12 punkti);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*sooritada 2 vahearvestustööd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(kuni 30 p töö).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----------------------------------------</a:t>
            </a:r>
          </a:p>
          <a:p>
            <a:pPr eaLnBrk="1" hangingPunct="1">
              <a:defRPr/>
            </a:pPr>
            <a:r>
              <a:rPr lang="et-EE" altLang="et-EE" dirty="0">
                <a:latin typeface="Script MT Bold" panose="03040602040607080904" pitchFamily="66" charset="0"/>
              </a:rPr>
              <a:t>      Kokku: ….. punkti.</a:t>
            </a:r>
            <a:endParaRPr lang="et-EE" altLang="et-EE" dirty="0">
              <a:solidFill>
                <a:srgbClr val="FF0000"/>
              </a:solidFill>
              <a:latin typeface="Script MT Bold" panose="03040602040607080904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1" name="Rectangle 41">
            <a:extLst>
              <a:ext uri="{FF2B5EF4-FFF2-40B4-BE49-F238E27FC236}">
                <a16:creationId xmlns:a16="http://schemas.microsoft.com/office/drawing/2014/main" id="{47E2D055-8F3F-457F-8B26-E4F36714E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t-EE" altLang="et-EE" sz="3200" dirty="0">
                <a:latin typeface="Script MT Bold" panose="03040602040607080904" pitchFamily="66" charset="0"/>
              </a:rPr>
              <a:t>Ja nüüd…</a:t>
            </a:r>
          </a:p>
        </p:txBody>
      </p:sp>
      <p:sp>
        <p:nvSpPr>
          <p:cNvPr id="11267" name="Rectangle 42">
            <a:extLst>
              <a:ext uri="{FF2B5EF4-FFF2-40B4-BE49-F238E27FC236}">
                <a16:creationId xmlns:a16="http://schemas.microsoft.com/office/drawing/2014/main" id="{2E401ABD-7DA6-4643-B9DB-E88E304BA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5300663"/>
            <a:ext cx="7772400" cy="795337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t-EE" altLang="et-EE" dirty="0">
                <a:solidFill>
                  <a:schemeClr val="tx2"/>
                </a:solidFill>
                <a:latin typeface="Script MT Bold" panose="03040602040607080904" pitchFamily="66" charset="0"/>
              </a:rPr>
              <a:t>   Püüdke arvude maailm enda jaoks helisema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t-EE" altLang="et-EE" dirty="0">
                <a:solidFill>
                  <a:schemeClr val="tx2"/>
                </a:solidFill>
                <a:latin typeface="Script MT Bold" panose="03040602040607080904" pitchFamily="66" charset="0"/>
              </a:rPr>
              <a:t>   panna ning tunda, näha ja tabada numbrite taga 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t-EE" altLang="et-EE" dirty="0">
                <a:solidFill>
                  <a:schemeClr val="tx2"/>
                </a:solidFill>
                <a:latin typeface="Script MT Bold" panose="03040602040607080904" pitchFamily="66" charset="0"/>
              </a:rPr>
              <a:t>  esmapilgul nähtamatut. 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t-EE" altLang="et-EE" dirty="0">
                <a:solidFill>
                  <a:schemeClr val="tx2"/>
                </a:solidFill>
                <a:latin typeface="Script MT Bold" panose="03040602040607080904" pitchFamily="66" charset="0"/>
              </a:rPr>
              <a:t>							M. Laius</a:t>
            </a:r>
          </a:p>
        </p:txBody>
      </p:sp>
      <p:sp>
        <p:nvSpPr>
          <p:cNvPr id="11268" name="Rectangle 39">
            <a:extLst>
              <a:ext uri="{FF2B5EF4-FFF2-40B4-BE49-F238E27FC236}">
                <a16:creationId xmlns:a16="http://schemas.microsoft.com/office/drawing/2014/main" id="{2EC15C5D-97C1-46A0-B0C8-0EC14EBB4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19224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t-EE" sz="2400"/>
          </a:p>
        </p:txBody>
      </p:sp>
      <p:sp>
        <p:nvSpPr>
          <p:cNvPr id="11269" name="Rectangle 40">
            <a:extLst>
              <a:ext uri="{FF2B5EF4-FFF2-40B4-BE49-F238E27FC236}">
                <a16:creationId xmlns:a16="http://schemas.microsoft.com/office/drawing/2014/main" id="{4278DFCE-7761-4F68-B968-F4C3BFB5A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0" y="1744663"/>
            <a:ext cx="56261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t-EE" sz="2400" dirty="0">
                <a:latin typeface="Script MT Bold" panose="03040602040607080904" pitchFamily="66" charset="0"/>
              </a:rPr>
              <a:t>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 = 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 = 121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 = 12321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 = 1234321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11111 = 123454321</a:t>
            </a:r>
            <a:endParaRPr lang="et-EE" altLang="et-EE" sz="2400" dirty="0">
              <a:latin typeface="Script MT Bold" panose="030406020406070809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t-EE" sz="2400" dirty="0">
                <a:latin typeface="Script MT Bold" panose="03040602040607080904" pitchFamily="66" charset="0"/>
              </a:rPr>
              <a:t>111111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111111 = 12345654321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1111111 = 1234567654321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11111111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11111111 = </a:t>
            </a:r>
            <a:r>
              <a:rPr lang="en-US" altLang="et-EE" sz="2400" b="1" dirty="0">
                <a:latin typeface="Script MT Bold" panose="03040602040607080904" pitchFamily="66" charset="0"/>
              </a:rPr>
              <a:t>123456787654321</a:t>
            </a:r>
            <a:br>
              <a:rPr lang="en-US" altLang="et-EE" sz="2400" dirty="0">
                <a:latin typeface="Script MT Bold" panose="03040602040607080904" pitchFamily="66" charset="0"/>
              </a:rPr>
            </a:br>
            <a:r>
              <a:rPr lang="en-US" altLang="et-EE" sz="2400" dirty="0">
                <a:latin typeface="Script MT Bold" panose="03040602040607080904" pitchFamily="66" charset="0"/>
              </a:rPr>
              <a:t>111111111 </a:t>
            </a:r>
            <a:r>
              <a:rPr lang="pt-BR" altLang="et-EE" sz="2400" dirty="0">
                <a:latin typeface="Script MT Bold" panose="03040602040607080904" pitchFamily="66" charset="0"/>
              </a:rPr>
              <a:t>·</a:t>
            </a:r>
            <a:r>
              <a:rPr lang="en-US" altLang="et-EE" sz="2400" dirty="0">
                <a:latin typeface="Script MT Bold" panose="03040602040607080904" pitchFamily="66" charset="0"/>
              </a:rPr>
              <a:t> 111111111 = </a:t>
            </a:r>
            <a:r>
              <a:rPr lang="en-US" altLang="et-EE" sz="2400" b="1" dirty="0">
                <a:latin typeface="Script MT Bold" panose="03040602040607080904" pitchFamily="66" charset="0"/>
              </a:rPr>
              <a:t>12345678987654321</a:t>
            </a:r>
            <a:r>
              <a:rPr lang="en-US" altLang="et-EE" sz="24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6" name="Picture 24" descr="geometry">
            <a:extLst>
              <a:ext uri="{FF2B5EF4-FFF2-40B4-BE49-F238E27FC236}">
                <a16:creationId xmlns:a16="http://schemas.microsoft.com/office/drawing/2014/main" id="{8033F24F-E651-4941-A16F-7D4EFFA6D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373688"/>
            <a:ext cx="155416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9" name="Rectangle 27">
            <a:extLst>
              <a:ext uri="{FF2B5EF4-FFF2-40B4-BE49-F238E27FC236}">
                <a16:creationId xmlns:a16="http://schemas.microsoft.com/office/drawing/2014/main" id="{EF808E02-BEE2-49A1-816A-C82738990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t-EE" altLang="et-EE" sz="3200">
                <a:latin typeface="Script MT Bold" panose="03040602040607080904" pitchFamily="66" charset="0"/>
              </a:rPr>
              <a:t>Igihaljas küsimus</a:t>
            </a:r>
            <a:br>
              <a:rPr lang="et-EE" altLang="et-EE" sz="4000">
                <a:latin typeface="Script MT Bold" panose="03040602040607080904" pitchFamily="66" charset="0"/>
              </a:rPr>
            </a:br>
            <a:r>
              <a:rPr lang="et-EE" altLang="et-EE" sz="4000">
                <a:latin typeface="Script MT Bold" panose="03040602040607080904" pitchFamily="66" charset="0"/>
              </a:rPr>
              <a:t>				</a:t>
            </a:r>
            <a:r>
              <a:rPr lang="et-EE" altLang="et-EE" sz="2400">
                <a:latin typeface="Script MT Bold" panose="03040602040607080904" pitchFamily="66" charset="0"/>
              </a:rPr>
              <a:t>M. Laius</a:t>
            </a:r>
            <a:br>
              <a:rPr lang="et-EE" altLang="et-EE" sz="2400">
                <a:latin typeface="Script MT Bold" panose="03040602040607080904" pitchFamily="66" charset="0"/>
              </a:rPr>
            </a:br>
            <a:endParaRPr lang="et-EE" altLang="et-EE" sz="2400">
              <a:latin typeface="Script MT Bold" panose="03040602040607080904" pitchFamily="66" charset="0"/>
            </a:endParaRPr>
          </a:p>
        </p:txBody>
      </p:sp>
      <p:sp>
        <p:nvSpPr>
          <p:cNvPr id="13316" name="Rectangle 28">
            <a:extLst>
              <a:ext uri="{FF2B5EF4-FFF2-40B4-BE49-F238E27FC236}">
                <a16:creationId xmlns:a16="http://schemas.microsoft.com/office/drawing/2014/main" id="{34803D66-8C67-4D43-A337-213BEF9DD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Ei ühest vastust te sellele saa, 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miks vaja on koolimatemaatikat.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On igal asjal siin Päikse all koht,  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et maailma ei tabaks väljasuremisoht.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Et oleks neid, kes tahaksid luua 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ja õpitud tarkust teisteni tuua.  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Ei kõigest otsest kasu saa leida </a:t>
            </a:r>
          </a:p>
          <a:p>
            <a:pPr eaLnBrk="1" hangingPunct="1">
              <a:lnSpc>
                <a:spcPct val="80000"/>
              </a:lnSpc>
            </a:pPr>
            <a:r>
              <a:rPr lang="et-EE" altLang="et-EE" sz="2800">
                <a:latin typeface="Script MT Bold" panose="03040602040607080904" pitchFamily="66" charset="0"/>
              </a:rPr>
              <a:t>ja tark sellest juba meelt ei heida.</a:t>
            </a:r>
          </a:p>
          <a:p>
            <a:pPr lvl="4" eaLnBrk="1" hangingPunct="1">
              <a:lnSpc>
                <a:spcPct val="80000"/>
              </a:lnSpc>
              <a:buFontTx/>
              <a:buNone/>
            </a:pPr>
            <a:r>
              <a:rPr lang="et-EE" altLang="et-EE" sz="2800">
                <a:latin typeface="Script MT Bold" panose="03040602040607080904" pitchFamily="66" charset="0"/>
              </a:rPr>
              <a:t>				</a:t>
            </a:r>
            <a:r>
              <a:rPr lang="et-EE" altLang="et-EE" sz="2800">
                <a:solidFill>
                  <a:schemeClr val="tx2"/>
                </a:solidFill>
                <a:latin typeface="Script MT Bold" panose="03040602040607080904" pitchFamily="66" charset="0"/>
              </a:rPr>
              <a:t>Õpiindu!</a:t>
            </a:r>
          </a:p>
        </p:txBody>
      </p:sp>
      <p:pic>
        <p:nvPicPr>
          <p:cNvPr id="13342" name="Picture 30" descr="p234">
            <a:extLst>
              <a:ext uri="{FF2B5EF4-FFF2-40B4-BE49-F238E27FC236}">
                <a16:creationId xmlns:a16="http://schemas.microsoft.com/office/drawing/2014/main" id="{0BC4EBFF-8487-4277-99C5-703E60F5D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33375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oaring">
  <a:themeElements>
    <a:clrScheme name="">
      <a:dk1>
        <a:srgbClr val="000000"/>
      </a:dk1>
      <a:lt1>
        <a:srgbClr val="FFFFFF"/>
      </a:lt1>
      <a:dk2>
        <a:srgbClr val="6969FF"/>
      </a:dk2>
      <a:lt2>
        <a:srgbClr val="FFCC66"/>
      </a:lt2>
      <a:accent1>
        <a:srgbClr val="00FFFF"/>
      </a:accent1>
      <a:accent2>
        <a:srgbClr val="3366FF"/>
      </a:accent2>
      <a:accent3>
        <a:srgbClr val="B9B9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t-E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t-E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1097</TotalTime>
  <Words>248</Words>
  <Application>Microsoft Office PowerPoint</Application>
  <PresentationFormat>Ekraaniseanss (4:3)</PresentationFormat>
  <Paragraphs>47</Paragraphs>
  <Slides>6</Slides>
  <Notes>5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6</vt:i4>
      </vt:variant>
    </vt:vector>
  </HeadingPairs>
  <TitlesOfParts>
    <vt:vector size="11" baseType="lpstr">
      <vt:lpstr>Arial</vt:lpstr>
      <vt:lpstr>Script MT Bold</vt:lpstr>
      <vt:lpstr>Times New Roman</vt:lpstr>
      <vt:lpstr>Wingdings</vt:lpstr>
      <vt:lpstr>Soaring</vt:lpstr>
      <vt:lpstr>9. klassi matemaatika õppetsüklid  ja hindamine</vt:lpstr>
      <vt:lpstr>Uskumatu, aga tõsi!</vt:lpstr>
      <vt:lpstr>9. klassi matemaatika õppetsüklid jagunevad järgmiselt: </vt:lpstr>
      <vt:lpstr>Selleks, et saada 9. klassi matemaatika õppetsüklid positiivselt hinnatud, tuleb:</vt:lpstr>
      <vt:lpstr>Ja nüüd…</vt:lpstr>
      <vt:lpstr>Igihaljas küsimus     M. Laius </vt:lpstr>
    </vt:vector>
  </TitlesOfParts>
  <Company>Aravete 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klassi geomeetria</dc:title>
  <dc:creator>Sergei Kazakov</dc:creator>
  <cp:lastModifiedBy>Mariann Matik</cp:lastModifiedBy>
  <cp:revision>58</cp:revision>
  <dcterms:created xsi:type="dcterms:W3CDTF">2002-10-03T12:56:53Z</dcterms:created>
  <dcterms:modified xsi:type="dcterms:W3CDTF">2019-07-19T17:57:38Z</dcterms:modified>
</cp:coreProperties>
</file>