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70" r:id="rId9"/>
    <p:sldId id="266" r:id="rId10"/>
    <p:sldId id="269" r:id="rId11"/>
    <p:sldId id="272" r:id="rId12"/>
    <p:sldId id="273" r:id="rId13"/>
    <p:sldId id="274" r:id="rId14"/>
    <p:sldId id="275" r:id="rId15"/>
    <p:sldId id="276" r:id="rId16"/>
    <p:sldId id="261" r:id="rId17"/>
    <p:sldId id="262" r:id="rId18"/>
    <p:sldId id="265" r:id="rId19"/>
    <p:sldId id="263" r:id="rId20"/>
    <p:sldId id="264" r:id="rId21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065D0D7-307B-4A25-9666-943F7C7DC3B6}" type="datetimeFigureOut">
              <a:rPr lang="et-EE" smtClean="0"/>
              <a:pPr/>
              <a:t>09.03.2017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F0BFE6C-B28D-4F80-84C9-ED346335A223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youtube.com/watch?v=N56OrRvdH2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ZUsARF-CBc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lySW2-eYilg" TargetMode="External"/><Relationship Id="rId3" Type="http://schemas.openxmlformats.org/officeDocument/2006/relationships/hyperlink" Target="http://szmn.sbras.ru/Gallery/reptilia/obykn_gadyuka.jpg" TargetMode="External"/><Relationship Id="rId7" Type="http://schemas.openxmlformats.org/officeDocument/2006/relationships/hyperlink" Target="http://www.youtube.com/watch?v=N56OrRvdH24" TargetMode="External"/><Relationship Id="rId12" Type="http://schemas.openxmlformats.org/officeDocument/2006/relationships/hyperlink" Target="https://peramotsa.files.wordpress.com/2015/02/minimum-tonne.png" TargetMode="External"/><Relationship Id="rId2" Type="http://schemas.openxmlformats.org/officeDocument/2006/relationships/hyperlink" Target="http://miksike.ee/en/glefos.html?spage=http://www.miksike.ee/docs/referaadid2005/vetikad_teelekepler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dn1.arkive.org/media/6D/6D75068B-34AB-40BB-98F8-D71625DFDF39/Presentation.Large/Great-pond-snail.jpg" TargetMode="External"/><Relationship Id="rId11" Type="http://schemas.openxmlformats.org/officeDocument/2006/relationships/hyperlink" Target="https://www.youtube.com/watch?v=_lOwi6upg4I" TargetMode="External"/><Relationship Id="rId5" Type="http://schemas.openxmlformats.org/officeDocument/2006/relationships/hyperlink" Target="http://www.terviseamet.ee/fileadmin/dok/Keskkonnatervis/teenused/kiirgus.jpg" TargetMode="External"/><Relationship Id="rId10" Type="http://schemas.openxmlformats.org/officeDocument/2006/relationships/hyperlink" Target="https://c1.staticflickr.com/3/2732/4469840355_3d0c3230b5.jpg" TargetMode="External"/><Relationship Id="rId4" Type="http://schemas.openxmlformats.org/officeDocument/2006/relationships/hyperlink" Target="http://1.bp.blogspot.com/_8GWVdT2g5kU/SxHJbuV7trI/AAAAAAAAAFw/Ivm6Ut4RCzw/s1600/moose.bmp" TargetMode="External"/><Relationship Id="rId9" Type="http://schemas.openxmlformats.org/officeDocument/2006/relationships/hyperlink" Target="http://cutearoo.com/wp-content/uploads/2012/10/Panda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lOwi6upg4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wrY8nZuZMF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ySW2-eYil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488" y="533400"/>
            <a:ext cx="6143668" cy="2868168"/>
          </a:xfrm>
        </p:spPr>
        <p:txBody>
          <a:bodyPr>
            <a:normAutofit/>
          </a:bodyPr>
          <a:lstStyle/>
          <a:p>
            <a:r>
              <a:rPr lang="et-EE" sz="8000" dirty="0"/>
              <a:t>Ökoloogia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5143512"/>
            <a:ext cx="4129094" cy="971560"/>
          </a:xfrm>
        </p:spPr>
        <p:txBody>
          <a:bodyPr/>
          <a:lstStyle/>
          <a:p>
            <a:r>
              <a:rPr lang="et-EE" dirty="0"/>
              <a:t>Koostanud: Ülle </a:t>
            </a:r>
            <a:r>
              <a:rPr lang="et-EE" dirty="0" err="1"/>
              <a:t>Irdt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08" y="1463000"/>
            <a:ext cx="7239000" cy="48463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t-EE" dirty="0"/>
              <a:t>Kohastumused temperatuuri </a:t>
            </a:r>
          </a:p>
          <a:p>
            <a:pPr>
              <a:buNone/>
            </a:pPr>
            <a:r>
              <a:rPr lang="et-EE" dirty="0"/>
              <a:t>kõikumiste suhtes:</a:t>
            </a:r>
          </a:p>
          <a:p>
            <a:pPr>
              <a:buNone/>
            </a:pPr>
            <a:r>
              <a:rPr lang="et-EE" dirty="0"/>
              <a:t>Karvavahetus, </a:t>
            </a:r>
          </a:p>
          <a:p>
            <a:pPr>
              <a:buNone/>
            </a:pPr>
            <a:r>
              <a:rPr lang="et-EE" dirty="0"/>
              <a:t>Talveuni (nahkhiir), taliuinak (pruunkaru), nn. fakultatiivne talveuinak (pähklinäpp), suveuni.</a:t>
            </a:r>
          </a:p>
          <a:p>
            <a:pPr lvl="1"/>
            <a:r>
              <a:rPr lang="et-EE" dirty="0"/>
              <a:t>Kõrbe kuumus:</a:t>
            </a:r>
          </a:p>
          <a:p>
            <a:pPr lvl="2"/>
            <a:r>
              <a:rPr lang="et-EE" dirty="0"/>
              <a:t>Urud liivas</a:t>
            </a:r>
          </a:p>
          <a:p>
            <a:pPr lvl="2"/>
            <a:r>
              <a:rPr lang="et-EE" dirty="0"/>
              <a:t>Öine eluviis</a:t>
            </a:r>
          </a:p>
          <a:p>
            <a:pPr lvl="2"/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Suveuni – põhiliselt vee- ja toidupuuduse tõttu!</a:t>
            </a:r>
          </a:p>
          <a:p>
            <a:pPr>
              <a:buNone/>
            </a:pPr>
            <a:r>
              <a:rPr lang="et-EE" dirty="0"/>
              <a:t>Selgroogsetel kõrgemad jalad, pikemad- laiemad kõrvad</a:t>
            </a:r>
          </a:p>
          <a:p>
            <a:pPr>
              <a:buNone/>
            </a:pPr>
            <a:endParaRPr lang="et-EE" dirty="0"/>
          </a:p>
          <a:p>
            <a:pPr lvl="1"/>
            <a:r>
              <a:rPr lang="et-EE" dirty="0">
                <a:hlinkClick r:id="rId2"/>
              </a:rPr>
              <a:t>http://www.youtube.com/watch?v=N56OrRvdH24</a:t>
            </a:r>
            <a:endParaRPr lang="et-EE" dirty="0"/>
          </a:p>
        </p:txBody>
      </p:sp>
      <p:pic>
        <p:nvPicPr>
          <p:cNvPr id="4" name="Picture 4" descr="http://1.bp.blogspot.com/_8GWVdT2g5kU/SxHJbuV7trI/AAAAAAAAAFw/Ivm6Ut4RCzw/s1600/moose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2815" y="4495121"/>
            <a:ext cx="2244361" cy="2110083"/>
          </a:xfrm>
          <a:prstGeom prst="rect">
            <a:avLst/>
          </a:prstGeom>
          <a:noFill/>
        </p:spPr>
      </p:pic>
      <p:pic>
        <p:nvPicPr>
          <p:cNvPr id="26626" name="Picture 2" descr="http://www.luts.ee/noorteleht/images/stories/stories/syndmused/Kaelkirja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7304" y="0"/>
            <a:ext cx="3419872" cy="2564904"/>
          </a:xfrm>
          <a:prstGeom prst="rect">
            <a:avLst/>
          </a:prstGeom>
          <a:noFill/>
        </p:spPr>
      </p:pic>
      <p:pic>
        <p:nvPicPr>
          <p:cNvPr id="26628" name="Picture 4" descr="http://www.hot.ee/animalz/images/Eleva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2708920"/>
            <a:ext cx="2342718" cy="1757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t-EE" sz="3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a typeface="+mj-ea"/>
                <a:cs typeface="+mj-cs"/>
              </a:rPr>
              <a:t>Õhkkeskkond 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107504" y="1196752"/>
            <a:ext cx="7643192" cy="4525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Õhus: ~21% O2, ~78% N, ~0,03% CO2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Enamus elusorganisme vajab elutegevuseks O2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t-EE" sz="2800" dirty="0">
                <a:solidFill>
                  <a:srgbClr val="000000"/>
                </a:solidFill>
                <a:latin typeface="Calibri"/>
                <a:ea typeface="DejaVu Sans"/>
              </a:rPr>
              <a:t>V.a. anaeroobsed bakterid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Taimedel ja loomadel on erinevad kohastumused O2 kättesaamiseks:</a:t>
            </a:r>
          </a:p>
          <a:p>
            <a:pPr marL="914400" lvl="1" indent="-457200">
              <a:buFontTx/>
              <a:buChar char="-"/>
            </a:pPr>
            <a:r>
              <a:rPr lang="et-EE" sz="2800" dirty="0">
                <a:latin typeface="Calibri" panose="020F0502020204030204" pitchFamily="34" charset="0"/>
              </a:rPr>
              <a:t>Õhulõhede töö taimedel</a:t>
            </a:r>
          </a:p>
          <a:p>
            <a:pPr marL="914400" lvl="1" indent="-457200">
              <a:buFontTx/>
              <a:buChar char="-"/>
            </a:pPr>
            <a:r>
              <a:rPr lang="et-EE" sz="2800" dirty="0">
                <a:latin typeface="Calibri" panose="020F0502020204030204" pitchFamily="34" charset="0"/>
              </a:rPr>
              <a:t>Loomad hingavad vees lahustunud hapnikku</a:t>
            </a:r>
            <a:br>
              <a:rPr lang="et-EE" sz="2800" dirty="0">
                <a:latin typeface="Calibri" panose="020F0502020204030204" pitchFamily="34" charset="0"/>
              </a:rPr>
            </a:br>
            <a:r>
              <a:rPr lang="et-EE" sz="2800" dirty="0">
                <a:latin typeface="Calibri" panose="020F0502020204030204" pitchFamily="34" charset="0"/>
              </a:rPr>
              <a:t>lõpustega, kopsudega</a:t>
            </a:r>
          </a:p>
        </p:txBody>
      </p:sp>
    </p:spTree>
    <p:extLst>
      <p:ext uri="{BB962C8B-B14F-4D97-AF65-F5344CB8AC3E}">
        <p14:creationId xmlns:p14="http://schemas.microsoft.com/office/powerpoint/2010/main" val="63352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t-EE" sz="44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</a:rPr>
              <a:t>Õhkkeskkond </a:t>
            </a:r>
            <a:endParaRPr lang="et-EE" sz="4400" dirty="0">
              <a:solidFill>
                <a:schemeClr val="tx2">
                  <a:lumMod val="60000"/>
                  <a:lumOff val="4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457200" y="1600200"/>
            <a:ext cx="8228880" cy="514116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t-EE" sz="2800" dirty="0">
                <a:solidFill>
                  <a:srgbClr val="000000"/>
                </a:solidFill>
                <a:latin typeface="Calibri"/>
                <a:ea typeface="DejaVu Sans"/>
              </a:rPr>
              <a:t>Kõrgmäestikus O2  kontsentratsioon madalam:</a:t>
            </a:r>
          </a:p>
          <a:p>
            <a:pPr lvl="1">
              <a:buFont typeface="Arial"/>
              <a:buChar char="•"/>
            </a:pPr>
            <a:r>
              <a:rPr lang="et-EE" sz="2800" dirty="0">
                <a:solidFill>
                  <a:srgbClr val="000000"/>
                </a:solidFill>
                <a:latin typeface="Calibri"/>
                <a:ea typeface="DejaVu Sans"/>
              </a:rPr>
              <a:t>Selgrootute ja taimede ainevahetus aeglasem</a:t>
            </a:r>
          </a:p>
          <a:p>
            <a:pPr lvl="1">
              <a:buFont typeface="Arial"/>
              <a:buChar char="•"/>
            </a:pPr>
            <a:r>
              <a:rPr lang="et-EE" sz="2800" dirty="0">
                <a:solidFill>
                  <a:srgbClr val="000000"/>
                </a:solidFill>
                <a:latin typeface="Calibri"/>
                <a:ea typeface="DejaVu Sans"/>
              </a:rPr>
              <a:t>Imetajatel suuremad kopsud ja süda, vere punaverelibledes rohkem hemoglobiini</a:t>
            </a:r>
          </a:p>
          <a:p>
            <a:pPr lvl="1">
              <a:buFont typeface="Arial"/>
              <a:buChar char="•"/>
            </a:pPr>
            <a:r>
              <a:rPr lang="et-EE" sz="2800" dirty="0">
                <a:solidFill>
                  <a:srgbClr val="000000"/>
                </a:solidFill>
                <a:latin typeface="Calibri"/>
                <a:ea typeface="DejaVu Sans"/>
              </a:rPr>
              <a:t>Inimesel suureneb aja jooksul vereliblede arv 		(nt. kõrgmäestiku treeningutel)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Co</a:t>
            </a:r>
            <a:r>
              <a:rPr lang="et-EE" dirty="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  eraldub elutegevuse käigus (hingamine)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 Taimed kasutavad CO</a:t>
            </a:r>
            <a:r>
              <a:rPr lang="et-EE" sz="2200" dirty="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    orgaaniliste ainete tootmiseks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t-EE" sz="3200" dirty="0">
                <a:solidFill>
                  <a:srgbClr val="000000"/>
                </a:solidFill>
                <a:latin typeface="Calibri"/>
                <a:ea typeface="DejaVu Sans"/>
              </a:rPr>
              <a:t> Suurenev </a:t>
            </a:r>
            <a:r>
              <a:rPr lang="et-EE" sz="3200" dirty="0">
                <a:solidFill>
                  <a:srgbClr val="000000"/>
                </a:solidFill>
                <a:latin typeface="Calibri"/>
              </a:rPr>
              <a:t>CO2 õhus on elule ohtlik!</a:t>
            </a:r>
            <a:endParaRPr sz="3200"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279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Niiskus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Vesi elusorganismidele tohutu tähtsusega.</a:t>
            </a:r>
          </a:p>
          <a:p>
            <a:r>
              <a:rPr lang="et-EE" dirty="0"/>
              <a:t>Organismide  „elu ülesanne“ on tagada veesisaldus vastaval tasemel (rakus, organismis)</a:t>
            </a:r>
          </a:p>
          <a:p>
            <a:r>
              <a:rPr lang="et-EE" dirty="0"/>
              <a:t>Kohastumused:</a:t>
            </a:r>
          </a:p>
          <a:p>
            <a:pPr lvl="1"/>
            <a:r>
              <a:rPr lang="et-EE" dirty="0"/>
              <a:t>Kuivamaa kahepaiksed (rohukonn, kärnkonn) aktiivsed videvikus, öösel</a:t>
            </a:r>
          </a:p>
          <a:p>
            <a:pPr lvl="1"/>
            <a:r>
              <a:rPr lang="et-EE" dirty="0"/>
              <a:t>Veekahepaiksed aktiivsed päeval (rohelised konnad)</a:t>
            </a:r>
          </a:p>
          <a:p>
            <a:pPr lvl="1"/>
            <a:r>
              <a:rPr lang="et-EE" dirty="0"/>
              <a:t>Loomadel katted üleliigse aurumise kaitseks</a:t>
            </a:r>
          </a:p>
          <a:p>
            <a:pPr lvl="1"/>
            <a:r>
              <a:rPr lang="et-EE" dirty="0"/>
              <a:t>Suveuni kõrbes</a:t>
            </a:r>
          </a:p>
          <a:p>
            <a:pPr lvl="1"/>
            <a:r>
              <a:rPr lang="et-EE" dirty="0"/>
              <a:t>Taimedel lehed vahakihiga, okkad aurumise vähendamiseks</a:t>
            </a:r>
          </a:p>
          <a:p>
            <a:pPr lvl="1"/>
            <a:r>
              <a:rPr lang="et-EE" dirty="0"/>
              <a:t>Vars veemahutina (kaktused)</a:t>
            </a:r>
          </a:p>
          <a:p>
            <a:pPr lvl="1"/>
            <a:r>
              <a:rPr lang="et-EE" dirty="0"/>
              <a:t>Juurte paiknemine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630932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>
                <a:hlinkClick r:id="rId2"/>
              </a:rPr>
              <a:t>http://www.youtube.com/watch?v=ZUsARF-CBcI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3093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Muldkeskkond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/>
              <a:t>Huumus on tekkinud orgaaniliste ainete lagunemisel (taimedele vajalikud toiteelemendid: K, Na, P, S, N, </a:t>
            </a:r>
            <a:r>
              <a:rPr lang="et-EE" dirty="0" err="1"/>
              <a:t>Mg</a:t>
            </a:r>
            <a:r>
              <a:rPr lang="et-EE" dirty="0"/>
              <a:t> jne.)</a:t>
            </a:r>
          </a:p>
          <a:p>
            <a:pPr lvl="1"/>
            <a:r>
              <a:rPr lang="et-EE" dirty="0"/>
              <a:t>Kivimi murenemine õhu, vee toimel</a:t>
            </a:r>
          </a:p>
          <a:p>
            <a:pPr lvl="1"/>
            <a:r>
              <a:rPr lang="et-EE" dirty="0"/>
              <a:t>Samblikud-samblad, seeneeosed</a:t>
            </a:r>
          </a:p>
          <a:p>
            <a:pPr lvl="1"/>
            <a:r>
              <a:rPr lang="et-EE" dirty="0"/>
              <a:t>Rohttaimed</a:t>
            </a:r>
          </a:p>
          <a:p>
            <a:pPr lvl="1"/>
            <a:r>
              <a:rPr lang="et-EE" dirty="0"/>
              <a:t>Kivimi edasine murenemine taimede toimel</a:t>
            </a:r>
          </a:p>
          <a:p>
            <a:pPr lvl="1"/>
            <a:r>
              <a:rPr lang="et-EE" dirty="0"/>
              <a:t>Bakterite jt. mikroorganismide toimel taimejäänuste lagunemine  -  huumuse teke</a:t>
            </a:r>
          </a:p>
          <a:p>
            <a:pPr lvl="1"/>
            <a:r>
              <a:rPr lang="et-EE" dirty="0"/>
              <a:t>Ka loomade elutegevuse jäägid rikastavad pinda</a:t>
            </a:r>
          </a:p>
          <a:p>
            <a:pPr lvl="1"/>
            <a:r>
              <a:rPr lang="et-EE" dirty="0"/>
              <a:t>Huumuse kogunemisel kujuneb muld, kus saavad kasvada ka suuremad taimed</a:t>
            </a:r>
          </a:p>
        </p:txBody>
      </p:sp>
    </p:spTree>
    <p:extLst>
      <p:ext uri="{BB962C8B-B14F-4D97-AF65-F5344CB8AC3E}">
        <p14:creationId xmlns:p14="http://schemas.microsoft.com/office/powerpoint/2010/main" val="337677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Muldkeskkond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Huumus</a:t>
            </a:r>
            <a:r>
              <a:rPr lang="en-US" dirty="0"/>
              <a:t> </a:t>
            </a:r>
            <a:r>
              <a:rPr lang="en-US" dirty="0" err="1"/>
              <a:t>moodustab</a:t>
            </a:r>
            <a:r>
              <a:rPr lang="en-US" dirty="0"/>
              <a:t> </a:t>
            </a:r>
            <a:r>
              <a:rPr lang="en-US" dirty="0" err="1"/>
              <a:t>koos</a:t>
            </a:r>
            <a:r>
              <a:rPr lang="en-US" dirty="0"/>
              <a:t> </a:t>
            </a:r>
            <a:r>
              <a:rPr lang="en-US" dirty="0" err="1"/>
              <a:t>mineraalse</a:t>
            </a:r>
            <a:r>
              <a:rPr lang="en-US" dirty="0"/>
              <a:t> </a:t>
            </a:r>
            <a:r>
              <a:rPr lang="en-US" dirty="0" err="1"/>
              <a:t>osaga</a:t>
            </a:r>
            <a:r>
              <a:rPr lang="en-US" dirty="0"/>
              <a:t> </a:t>
            </a:r>
            <a:r>
              <a:rPr lang="en-US" dirty="0" err="1"/>
              <a:t>sõmeraid</a:t>
            </a:r>
            <a:r>
              <a:rPr lang="en-US" dirty="0"/>
              <a:t>. </a:t>
            </a:r>
            <a:r>
              <a:rPr lang="en-US" dirty="0" err="1"/>
              <a:t>Oluline</a:t>
            </a:r>
            <a:r>
              <a:rPr lang="en-US" dirty="0"/>
              <a:t> </a:t>
            </a:r>
            <a:r>
              <a:rPr lang="en-US" dirty="0" err="1"/>
              <a:t>poorsus</a:t>
            </a:r>
            <a:r>
              <a:rPr lang="en-US" dirty="0"/>
              <a:t>, </a:t>
            </a:r>
            <a:r>
              <a:rPr lang="en-US" dirty="0" err="1"/>
              <a:t>õhu</a:t>
            </a:r>
            <a:r>
              <a:rPr lang="en-US" dirty="0"/>
              <a:t> ja </a:t>
            </a:r>
            <a:r>
              <a:rPr lang="en-US" dirty="0" err="1"/>
              <a:t>veehulk</a:t>
            </a:r>
            <a:r>
              <a:rPr lang="en-US" dirty="0"/>
              <a:t> </a:t>
            </a:r>
            <a:r>
              <a:rPr lang="en-US" dirty="0" err="1"/>
              <a:t>mullas</a:t>
            </a:r>
            <a:r>
              <a:rPr lang="en-US" dirty="0"/>
              <a:t>!</a:t>
            </a:r>
          </a:p>
          <a:p>
            <a:r>
              <a:rPr lang="en-US" dirty="0" err="1"/>
              <a:t>Taimedele</a:t>
            </a:r>
            <a:r>
              <a:rPr lang="en-US" dirty="0"/>
              <a:t> </a:t>
            </a:r>
            <a:r>
              <a:rPr lang="en-US" dirty="0" err="1"/>
              <a:t>kasutatav</a:t>
            </a:r>
            <a:r>
              <a:rPr lang="en-US" dirty="0"/>
              <a:t> </a:t>
            </a:r>
            <a:r>
              <a:rPr lang="en-US" dirty="0" err="1"/>
              <a:t>ainult</a:t>
            </a:r>
            <a:r>
              <a:rPr lang="en-US" dirty="0"/>
              <a:t> </a:t>
            </a:r>
            <a:r>
              <a:rPr lang="en-US" dirty="0" err="1"/>
              <a:t>vaba</a:t>
            </a:r>
            <a:r>
              <a:rPr lang="en-US" dirty="0"/>
              <a:t> </a:t>
            </a:r>
            <a:r>
              <a:rPr lang="en-US" dirty="0" err="1"/>
              <a:t>vesi</a:t>
            </a:r>
            <a:r>
              <a:rPr lang="en-US" dirty="0"/>
              <a:t>.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huumust</a:t>
            </a:r>
            <a:r>
              <a:rPr lang="en-US" dirty="0"/>
              <a:t> </a:t>
            </a:r>
            <a:r>
              <a:rPr lang="en-US" dirty="0" err="1"/>
              <a:t>vähe</a:t>
            </a:r>
            <a:r>
              <a:rPr lang="en-US" dirty="0"/>
              <a:t>, </a:t>
            </a:r>
            <a:r>
              <a:rPr lang="en-US" dirty="0" err="1"/>
              <a:t>sõmeraid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teki</a:t>
            </a:r>
            <a:r>
              <a:rPr lang="en-US" dirty="0"/>
              <a:t>, ja </a:t>
            </a:r>
            <a:r>
              <a:rPr lang="en-US" dirty="0" err="1"/>
              <a:t>vesi</a:t>
            </a:r>
            <a:r>
              <a:rPr lang="en-US" dirty="0"/>
              <a:t> </a:t>
            </a:r>
            <a:r>
              <a:rPr lang="en-US" dirty="0" err="1"/>
              <a:t>voolab</a:t>
            </a:r>
            <a:r>
              <a:rPr lang="en-US" dirty="0"/>
              <a:t> </a:t>
            </a:r>
            <a:r>
              <a:rPr lang="en-US" dirty="0" err="1"/>
              <a:t>lihtsalt</a:t>
            </a:r>
            <a:r>
              <a:rPr lang="en-US" dirty="0"/>
              <a:t> </a:t>
            </a:r>
            <a:r>
              <a:rPr lang="en-US" dirty="0" err="1"/>
              <a:t>minema</a:t>
            </a:r>
            <a:r>
              <a:rPr lang="en-US" dirty="0"/>
              <a:t>! (</a:t>
            </a:r>
            <a:r>
              <a:rPr lang="en-US" dirty="0" err="1"/>
              <a:t>savimullad</a:t>
            </a:r>
            <a:r>
              <a:rPr lang="en-US" dirty="0"/>
              <a:t>)</a:t>
            </a:r>
          </a:p>
          <a:p>
            <a:r>
              <a:rPr lang="en-US" dirty="0" err="1"/>
              <a:t>Taimekasvu</a:t>
            </a:r>
            <a:r>
              <a:rPr lang="en-US" dirty="0"/>
              <a:t> </a:t>
            </a:r>
            <a:r>
              <a:rPr lang="en-US" dirty="0" err="1"/>
              <a:t>piirab</a:t>
            </a:r>
            <a:r>
              <a:rPr lang="en-US" dirty="0"/>
              <a:t> </a:t>
            </a:r>
            <a:r>
              <a:rPr lang="en-US" dirty="0" err="1"/>
              <a:t>enam</a:t>
            </a:r>
            <a:r>
              <a:rPr lang="en-US" dirty="0"/>
              <a:t> N hulk </a:t>
            </a:r>
            <a:r>
              <a:rPr lang="en-US" dirty="0" err="1"/>
              <a:t>mullas</a:t>
            </a:r>
            <a:r>
              <a:rPr lang="en-US" dirty="0"/>
              <a:t>!</a:t>
            </a:r>
          </a:p>
          <a:p>
            <a:r>
              <a:rPr lang="en-US" dirty="0" err="1"/>
              <a:t>Liblikõielistel</a:t>
            </a:r>
            <a:r>
              <a:rPr lang="en-US" dirty="0"/>
              <a:t> </a:t>
            </a:r>
            <a:r>
              <a:rPr lang="en-US" dirty="0" err="1"/>
              <a:t>mügarbakterid</a:t>
            </a:r>
            <a:r>
              <a:rPr lang="en-US" dirty="0"/>
              <a:t>, </a:t>
            </a:r>
            <a:r>
              <a:rPr lang="en-US" dirty="0" err="1"/>
              <a:t>kes</a:t>
            </a:r>
            <a:r>
              <a:rPr lang="en-US" dirty="0"/>
              <a:t> </a:t>
            </a:r>
            <a:r>
              <a:rPr lang="en-US" dirty="0" err="1"/>
              <a:t>muudavad</a:t>
            </a:r>
            <a:r>
              <a:rPr lang="en-US" dirty="0"/>
              <a:t> </a:t>
            </a:r>
            <a:r>
              <a:rPr lang="en-US" dirty="0" err="1"/>
              <a:t>õhulämmastiku</a:t>
            </a:r>
            <a:r>
              <a:rPr lang="en-US" dirty="0"/>
              <a:t> </a:t>
            </a:r>
            <a:r>
              <a:rPr lang="en-US" dirty="0" err="1"/>
              <a:t>taimedele</a:t>
            </a:r>
            <a:r>
              <a:rPr lang="en-US" dirty="0"/>
              <a:t> </a:t>
            </a:r>
            <a:r>
              <a:rPr lang="en-US" dirty="0" err="1"/>
              <a:t>kättesaadavaks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352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Ökoloogilised tegurid kas soodustavad või ei soodusta organismide elutegevust</a:t>
            </a:r>
          </a:p>
          <a:p>
            <a:r>
              <a:rPr lang="et-EE" dirty="0"/>
              <a:t>Ökoloogilise teguri mõju on võimalik väljendada graafiliselt</a:t>
            </a: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750067" y="4679165"/>
            <a:ext cx="2214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57356" y="5786454"/>
            <a:ext cx="385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379461" y="5261499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786050" y="4857760"/>
            <a:ext cx="1857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157910" y="5287182"/>
            <a:ext cx="1000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/>
          <p:cNvCxnSpPr/>
          <p:nvPr/>
        </p:nvCxnSpPr>
        <p:spPr>
          <a:xfrm flipV="1">
            <a:off x="1907704" y="4077072"/>
            <a:ext cx="1857386" cy="171451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>
            <a:off x="3736521" y="4077072"/>
            <a:ext cx="1872208" cy="1728192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71868" y="350043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P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750331" y="4798871"/>
            <a:ext cx="192229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857752" y="4643446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Sooduspiirkond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928794" y="6000768"/>
            <a:ext cx="364333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 rot="10800000" flipV="1">
            <a:off x="2500298" y="614364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Ökoloogiline amplituud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5679289" y="5786454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 flipH="1" flipV="1">
            <a:off x="1607323" y="375047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 rot="10800000" flipV="1">
            <a:off x="5893603" y="5865902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dirty="0"/>
              <a:t>Teguri intensiivsus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00100" y="3357562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dirty="0"/>
              <a:t>arvukus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 flipH="1" flipV="1">
            <a:off x="1643042" y="5500702"/>
            <a:ext cx="5715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 flipH="1" flipV="1">
            <a:off x="5150344" y="5519512"/>
            <a:ext cx="5715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572132" y="5000636"/>
            <a:ext cx="2000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 dirty="0"/>
              <a:t>Ülemine taluvuslävi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00100" y="4786322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 dirty="0"/>
              <a:t>Alumine taluvuslävi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3704" y="3203674"/>
            <a:ext cx="3514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b="1" dirty="0"/>
              <a:t>Optimumiks</a:t>
            </a:r>
            <a:r>
              <a:rPr lang="et-EE" dirty="0"/>
              <a:t> nimetatakse sellist teguri väärtust, mis kõige paremini rahuldab organismi vajadusi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Ökoloogiline amplituud-</a:t>
            </a:r>
            <a:r>
              <a:rPr lang="et-EE" b="1" dirty="0"/>
              <a:t>näitab</a:t>
            </a:r>
            <a:r>
              <a:rPr lang="et-EE" dirty="0"/>
              <a:t> liigi taluvuspiiride vahekaugust antud teguri suhtes, s.t. miinimumist kuni maksimumini</a:t>
            </a:r>
          </a:p>
          <a:p>
            <a:pPr lvl="1"/>
            <a:r>
              <a:rPr lang="et-EE" dirty="0"/>
              <a:t>võib olla kitsas e. </a:t>
            </a:r>
            <a:r>
              <a:rPr lang="et-EE" dirty="0" err="1">
                <a:solidFill>
                  <a:srgbClr val="FF0000"/>
                </a:solidFill>
              </a:rPr>
              <a:t>stenotoopne</a:t>
            </a:r>
            <a:endParaRPr lang="et-EE" dirty="0">
              <a:solidFill>
                <a:srgbClr val="FF0000"/>
              </a:solidFill>
            </a:endParaRPr>
          </a:p>
          <a:p>
            <a:endParaRPr lang="et-EE" dirty="0"/>
          </a:p>
          <a:p>
            <a:pPr>
              <a:buNone/>
            </a:pPr>
            <a:r>
              <a:rPr lang="et-EE" sz="1600" dirty="0"/>
              <a:t>Bambuskaru toidu 				mageveeteod vee soolsuse suhtes						</a:t>
            </a:r>
            <a:r>
              <a:rPr lang="et-EE" sz="1600" dirty="0" err="1"/>
              <a:t>suhtes</a:t>
            </a:r>
            <a:r>
              <a:rPr lang="et-EE" sz="1600" dirty="0"/>
              <a:t> (sarvtigu)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11301"/>
            <a:ext cx="3263350" cy="218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37124"/>
            <a:ext cx="3096344" cy="250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t-EE" sz="3200" dirty="0"/>
              <a:t>lai e. </a:t>
            </a:r>
            <a:r>
              <a:rPr lang="et-EE" sz="3200" dirty="0" err="1">
                <a:solidFill>
                  <a:srgbClr val="FF0000"/>
                </a:solidFill>
              </a:rPr>
              <a:t>eurütoopne</a:t>
            </a:r>
            <a:endParaRPr lang="et-EE" sz="3200" dirty="0">
              <a:solidFill>
                <a:srgbClr val="FF0000"/>
              </a:solidFill>
            </a:endParaRPr>
          </a:p>
          <a:p>
            <a:pPr marL="512064" lvl="2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t-EE" sz="2400" dirty="0">
                <a:solidFill>
                  <a:schemeClr val="tx1"/>
                </a:solidFill>
              </a:rPr>
              <a:t>Harilik mänd niiskuse suhtes</a:t>
            </a:r>
          </a:p>
          <a:p>
            <a:pPr marL="512064" lvl="2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t-EE" sz="2400" dirty="0">
                <a:solidFill>
                  <a:schemeClr val="tx1"/>
                </a:solidFill>
              </a:rPr>
              <a:t>P</a:t>
            </a:r>
            <a:r>
              <a:rPr lang="et-EE" sz="2400" dirty="0" smtClean="0">
                <a:solidFill>
                  <a:schemeClr val="tx1"/>
                </a:solidFill>
              </a:rPr>
              <a:t>õisadru </a:t>
            </a:r>
            <a:r>
              <a:rPr lang="et-EE" sz="2400" dirty="0">
                <a:solidFill>
                  <a:schemeClr val="tx1"/>
                </a:solidFill>
              </a:rPr>
              <a:t>soolsuse suhtes</a:t>
            </a:r>
          </a:p>
          <a:p>
            <a:endParaRPr lang="et-EE" b="1" dirty="0"/>
          </a:p>
          <a:p>
            <a:endParaRPr lang="et-EE" b="1" dirty="0"/>
          </a:p>
          <a:p>
            <a:endParaRPr lang="et-EE" b="1" dirty="0"/>
          </a:p>
          <a:p>
            <a:endParaRPr lang="et-EE" b="1" dirty="0"/>
          </a:p>
          <a:p>
            <a:endParaRPr lang="et-EE" b="1" dirty="0"/>
          </a:p>
          <a:p>
            <a:endParaRPr lang="et-EE" b="1" dirty="0"/>
          </a:p>
          <a:p>
            <a:endParaRPr lang="et-E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212976"/>
            <a:ext cx="26670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www.puukool.ee/page3/files/page3-1007-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08605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400506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Harilik mänd</a:t>
            </a:r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60212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Põisadru</a:t>
            </a:r>
            <a:endParaRPr lang="et-EE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t-EE" sz="2400" dirty="0"/>
              <a:t>Organismi mõjutab alati tegurite kompleks.</a:t>
            </a:r>
          </a:p>
          <a:p>
            <a:endParaRPr lang="et-EE" sz="2400" dirty="0"/>
          </a:p>
          <a:p>
            <a:r>
              <a:rPr lang="et-EE" sz="2400" b="1" dirty="0">
                <a:solidFill>
                  <a:srgbClr val="FF0000"/>
                </a:solidFill>
              </a:rPr>
              <a:t>LIEBIGI miinimumseadus </a:t>
            </a:r>
            <a:r>
              <a:rPr lang="et-EE" sz="2400" dirty="0"/>
              <a:t>– organismi eksisteerimist piirab kõige rohkem see tegur, mis rahuldab liigi nõudlust kõige vähem ehk n.ö. </a:t>
            </a:r>
            <a:r>
              <a:rPr lang="et-EE" sz="2400" b="1" dirty="0"/>
              <a:t>tünni seadus</a:t>
            </a:r>
          </a:p>
          <a:p>
            <a:r>
              <a:rPr lang="et-EE" b="1" dirty="0">
                <a:solidFill>
                  <a:srgbClr val="FF0000"/>
                </a:solidFill>
              </a:rPr>
              <a:t>Piirav tegur</a:t>
            </a:r>
            <a:r>
              <a:rPr lang="et-EE" dirty="0">
                <a:solidFill>
                  <a:srgbClr val="FF0000"/>
                </a:solidFill>
              </a:rPr>
              <a:t> </a:t>
            </a:r>
            <a:r>
              <a:rPr lang="et-EE" dirty="0"/>
              <a:t>– selline tegur, mille hulk või </a:t>
            </a:r>
          </a:p>
          <a:p>
            <a:pPr>
              <a:buNone/>
            </a:pPr>
            <a:r>
              <a:rPr lang="et-EE" dirty="0"/>
              <a:t>	intensiivsus on allpool eluks vajalikku</a:t>
            </a:r>
          </a:p>
          <a:p>
            <a:pPr>
              <a:buNone/>
            </a:pPr>
            <a:r>
              <a:rPr lang="et-EE" dirty="0"/>
              <a:t>	miinimumi.</a:t>
            </a:r>
            <a:endParaRPr lang="en-GB" dirty="0"/>
          </a:p>
          <a:p>
            <a:r>
              <a:rPr lang="et-EE" dirty="0">
                <a:solidFill>
                  <a:srgbClr val="FF0000"/>
                </a:solidFill>
              </a:rPr>
              <a:t>E. </a:t>
            </a:r>
            <a:r>
              <a:rPr lang="et-EE" dirty="0" err="1">
                <a:solidFill>
                  <a:srgbClr val="FF0000"/>
                </a:solidFill>
              </a:rPr>
              <a:t>Shelfordi</a:t>
            </a:r>
            <a:r>
              <a:rPr lang="et-EE" dirty="0">
                <a:solidFill>
                  <a:srgbClr val="FF0000"/>
                </a:solidFill>
              </a:rPr>
              <a:t> tolerantsusereegel</a:t>
            </a:r>
            <a:r>
              <a:rPr lang="et-EE" dirty="0"/>
              <a:t>: Pidurdavalt mõjub see ökoloogiline tegur, mis kõige enam eemaldub optimumist ja läheneb tolerantsuse (taluvuse ) piirile</a:t>
            </a:r>
          </a:p>
        </p:txBody>
      </p:sp>
      <p:pic>
        <p:nvPicPr>
          <p:cNvPr id="1026" name="Picture 2" descr="https://peramotsa.files.wordpress.com/2015/02/minimum-ton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843808" cy="2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Ernst </a:t>
            </a:r>
            <a:r>
              <a:rPr lang="et-EE" dirty="0" err="1"/>
              <a:t>Haeckel</a:t>
            </a:r>
            <a:r>
              <a:rPr lang="et-EE" dirty="0"/>
              <a:t>, 1866</a:t>
            </a:r>
          </a:p>
          <a:p>
            <a:r>
              <a:rPr lang="et-EE" dirty="0"/>
              <a:t>bioloogia haru, mis uurib organismide ja organismide ning keskkonnavahelisi suhteid</a:t>
            </a:r>
          </a:p>
          <a:p>
            <a:endParaRPr lang="et-EE" dirty="0"/>
          </a:p>
          <a:p>
            <a:r>
              <a:rPr lang="et-EE" sz="3200" dirty="0"/>
              <a:t>Ökoloogia ülesanded:</a:t>
            </a:r>
          </a:p>
          <a:p>
            <a:pPr lvl="1"/>
            <a:r>
              <a:rPr lang="et-EE" sz="2800" dirty="0"/>
              <a:t>Organismide kohastumuste uurimine</a:t>
            </a:r>
          </a:p>
          <a:p>
            <a:pPr lvl="1"/>
            <a:r>
              <a:rPr lang="et-EE" sz="2800" dirty="0"/>
              <a:t>Organismidevaheliste suhete uurimine</a:t>
            </a:r>
          </a:p>
          <a:p>
            <a:pPr lvl="1"/>
            <a:r>
              <a:rPr lang="et-EE" sz="2800" dirty="0"/>
              <a:t>Aine- ja energiavahetuse uurimine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Kasutatud kirjandus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t-EE" dirty="0">
                <a:hlinkClick r:id="rId2"/>
              </a:rPr>
              <a:t>http://miksike.ee/en/glefos.html?spage=http%253A%252F%252Fwww.miksike.ee%252Fdocs%252Freferaadid2005%252Fvetikad_teelekepler.htm</a:t>
            </a:r>
            <a:endParaRPr lang="et-EE" dirty="0"/>
          </a:p>
          <a:p>
            <a:r>
              <a:rPr lang="et-EE" dirty="0">
                <a:hlinkClick r:id="rId3"/>
              </a:rPr>
              <a:t>http://szmn.sbras.ru/Gallery/reptilia/obykn_gadyuka.jpg</a:t>
            </a:r>
            <a:endParaRPr lang="et-EE" dirty="0"/>
          </a:p>
          <a:p>
            <a:r>
              <a:rPr lang="et-EE" dirty="0">
                <a:hlinkClick r:id="rId4"/>
              </a:rPr>
              <a:t>http://1.bp.blogspot.com/_8GWVdT2g5kU/SxHJbuV7trI/AAAAAAAAAFw/Ivm6Ut4RCzw/s1600/moose.bmp</a:t>
            </a:r>
            <a:endParaRPr lang="et-EE" dirty="0"/>
          </a:p>
          <a:p>
            <a:r>
              <a:rPr lang="et-EE" dirty="0">
                <a:hlinkClick r:id="rId5"/>
              </a:rPr>
              <a:t>http://www.terviseamet.ee/fileadmin/dok/Keskkonnatervis/teenused/kiirgus.jpg</a:t>
            </a:r>
            <a:endParaRPr lang="et-EE" dirty="0"/>
          </a:p>
          <a:p>
            <a:r>
              <a:rPr lang="et-EE" dirty="0">
                <a:hlinkClick r:id="rId6"/>
              </a:rPr>
              <a:t>http://cdn1.arkive.org/media/6D/6D75068B-34AB-40BB-98F8-D71625DFDF39/Presentation.Large/Great-pond-snail.jpg</a:t>
            </a:r>
            <a:endParaRPr lang="et-EE" dirty="0"/>
          </a:p>
          <a:p>
            <a:r>
              <a:rPr lang="et-EE" dirty="0">
                <a:hlinkClick r:id="rId7"/>
              </a:rPr>
              <a:t>http://www.youtube.com/watch?v=N56OrRvdH24</a:t>
            </a:r>
            <a:endParaRPr lang="et-EE" dirty="0"/>
          </a:p>
          <a:p>
            <a:r>
              <a:rPr lang="et-EE" dirty="0" smtClean="0">
                <a:hlinkClick r:id="rId8"/>
              </a:rPr>
              <a:t>http</a:t>
            </a:r>
            <a:r>
              <a:rPr lang="et-EE" dirty="0">
                <a:hlinkClick r:id="rId8"/>
              </a:rPr>
              <a:t>://www.youtube.com/watch?v=lySW2-eYilg</a:t>
            </a:r>
            <a:r>
              <a:rPr lang="et-EE" dirty="0"/>
              <a:t> </a:t>
            </a:r>
          </a:p>
          <a:p>
            <a:r>
              <a:rPr lang="et-EE" dirty="0">
                <a:hlinkClick r:id="rId9"/>
              </a:rPr>
              <a:t>http://cutearoo.com/wp-content/uploads/2012/10/Panda.jpg</a:t>
            </a:r>
            <a:r>
              <a:rPr lang="et-EE" dirty="0"/>
              <a:t> </a:t>
            </a:r>
          </a:p>
          <a:p>
            <a:r>
              <a:rPr lang="et-EE" dirty="0">
                <a:hlinkClick r:id="rId10"/>
              </a:rPr>
              <a:t>https://c1.staticflickr.com/3/2732/4469840355_3d0c3230b5.jpg</a:t>
            </a:r>
            <a:r>
              <a:rPr lang="et-EE" dirty="0"/>
              <a:t> </a:t>
            </a:r>
          </a:p>
          <a:p>
            <a:r>
              <a:rPr lang="et-EE" dirty="0">
                <a:hlinkClick r:id="rId11"/>
              </a:rPr>
              <a:t>https://www.youtube.com/watch?v=_lOwi6upg4I</a:t>
            </a:r>
            <a:r>
              <a:rPr lang="et-EE" dirty="0"/>
              <a:t> </a:t>
            </a:r>
            <a:endParaRPr lang="et-EE" dirty="0" smtClean="0"/>
          </a:p>
          <a:p>
            <a:r>
              <a:rPr lang="et-EE" dirty="0">
                <a:hlinkClick r:id="rId12"/>
              </a:rPr>
              <a:t>https://</a:t>
            </a:r>
            <a:r>
              <a:rPr lang="et-EE" dirty="0" smtClean="0">
                <a:hlinkClick r:id="rId12"/>
              </a:rPr>
              <a:t>peramotsa.files.wordpress.com/2015/02/minimum-tonne.png</a:t>
            </a:r>
            <a:r>
              <a:rPr lang="et-EE" dirty="0" smtClean="0"/>
              <a:t> </a:t>
            </a:r>
            <a:endParaRPr lang="et-E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3049"/>
          </a:xfrm>
        </p:spPr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3200" dirty="0"/>
              <a:t>Ökoloogia uurimistasandid:</a:t>
            </a:r>
          </a:p>
          <a:p>
            <a:pPr lvl="1"/>
            <a:r>
              <a:rPr lang="et-EE" sz="2400" dirty="0"/>
              <a:t>Organism</a:t>
            </a:r>
          </a:p>
          <a:p>
            <a:pPr lvl="1"/>
            <a:r>
              <a:rPr lang="et-EE" sz="2400" dirty="0"/>
              <a:t>Populatsioon</a:t>
            </a:r>
          </a:p>
          <a:p>
            <a:pPr lvl="1"/>
            <a:r>
              <a:rPr lang="et-EE" sz="2400" dirty="0"/>
              <a:t>Biotsönoos e. kooslus</a:t>
            </a:r>
          </a:p>
          <a:p>
            <a:pPr lvl="1"/>
            <a:r>
              <a:rPr lang="et-EE" sz="2400" dirty="0"/>
              <a:t>Biogeotsönoos e. ökosüsteem:</a:t>
            </a:r>
          </a:p>
          <a:p>
            <a:pPr lvl="2"/>
            <a:r>
              <a:rPr lang="et-EE" sz="2400" dirty="0"/>
              <a:t>Planetaarne:</a:t>
            </a:r>
          </a:p>
          <a:p>
            <a:pPr lvl="3"/>
            <a:r>
              <a:rPr lang="et-EE" sz="2400" dirty="0" err="1"/>
              <a:t>Bioom</a:t>
            </a:r>
            <a:endParaRPr lang="et-EE" sz="2400" dirty="0"/>
          </a:p>
          <a:p>
            <a:pPr lvl="3"/>
            <a:r>
              <a:rPr lang="et-EE" sz="2400" dirty="0"/>
              <a:t>Biosfäär </a:t>
            </a:r>
          </a:p>
          <a:p>
            <a:pPr lvl="2"/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457438" y="5546283"/>
            <a:ext cx="178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/>
              <a:t>Atmosfäär</a:t>
            </a:r>
          </a:p>
          <a:p>
            <a:r>
              <a:rPr lang="et-EE" sz="2000" dirty="0"/>
              <a:t>-25-35 km kõrgusele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6452" y="5127797"/>
            <a:ext cx="2013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/>
              <a:t>Hüdrosfäär</a:t>
            </a:r>
          </a:p>
          <a:p>
            <a:r>
              <a:rPr lang="et-EE" sz="2000" dirty="0"/>
              <a:t>-11km sügavusele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4709080"/>
            <a:ext cx="1714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/>
              <a:t>Litosfäär e. maakoor</a:t>
            </a:r>
          </a:p>
          <a:p>
            <a:r>
              <a:rPr lang="et-EE" sz="2000" dirty="0"/>
              <a:t>-16 km sügavusele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1297855" y="536689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272313" y="5168677"/>
            <a:ext cx="960257" cy="277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43808" y="4969642"/>
            <a:ext cx="2973963" cy="173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907704" y="6184195"/>
            <a:ext cx="5746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0080"/>
                </a:highlight>
                <a:hlinkClick r:id="rId2"/>
              </a:rPr>
              <a:t>https://www.youtube.com/watch?v=_lOwi6upg4I</a:t>
            </a:r>
            <a:r>
              <a:rPr lang="et-EE" dirty="0">
                <a:highlight>
                  <a:srgbClr val="000080"/>
                </a:highlight>
              </a:rPr>
              <a:t> </a:t>
            </a:r>
            <a:endParaRPr lang="en-US" dirty="0">
              <a:highlight>
                <a:srgbClr val="00008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et-EE" dirty="0"/>
              <a:t>Ökoloogia </a:t>
            </a:r>
            <a:r>
              <a:rPr lang="et-EE" sz="2400" dirty="0"/>
              <a:t>alajaotusi: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t-EE" sz="2800" dirty="0">
                <a:solidFill>
                  <a:schemeClr val="accent5">
                    <a:lumMod val="75000"/>
                  </a:schemeClr>
                </a:solidFill>
              </a:rPr>
              <a:t>Ökofüsioloogia</a:t>
            </a:r>
            <a:r>
              <a:rPr lang="et-EE" sz="2800" dirty="0"/>
              <a:t>-eluprotsesside olenevus keskkonnast</a:t>
            </a:r>
          </a:p>
          <a:p>
            <a:r>
              <a:rPr lang="et-EE" sz="2800" dirty="0">
                <a:solidFill>
                  <a:schemeClr val="accent5">
                    <a:lumMod val="75000"/>
                  </a:schemeClr>
                </a:solidFill>
              </a:rPr>
              <a:t>Autökoloogia</a:t>
            </a:r>
            <a:r>
              <a:rPr lang="et-EE" sz="2800" dirty="0"/>
              <a:t>-isendi suhted keskkonnaga</a:t>
            </a:r>
          </a:p>
          <a:p>
            <a:r>
              <a:rPr lang="et-EE" sz="2800" dirty="0" err="1">
                <a:solidFill>
                  <a:schemeClr val="accent5">
                    <a:lumMod val="75000"/>
                  </a:schemeClr>
                </a:solidFill>
              </a:rPr>
              <a:t>Demökoloogia</a:t>
            </a:r>
            <a:r>
              <a:rPr lang="et-EE" sz="2800" dirty="0"/>
              <a:t> - populatsioonisisesed seosed ja muutused</a:t>
            </a:r>
          </a:p>
          <a:p>
            <a:r>
              <a:rPr lang="et-EE" sz="2800" dirty="0" err="1">
                <a:solidFill>
                  <a:schemeClr val="accent5">
                    <a:lumMod val="75000"/>
                  </a:schemeClr>
                </a:solidFill>
              </a:rPr>
              <a:t>Sünökoloogia</a:t>
            </a:r>
            <a:r>
              <a:rPr lang="et-EE" sz="2800" dirty="0"/>
              <a:t> - kooslustes olevad seosed</a:t>
            </a:r>
          </a:p>
          <a:p>
            <a:r>
              <a:rPr lang="et-EE" sz="2800" dirty="0">
                <a:solidFill>
                  <a:schemeClr val="accent5">
                    <a:lumMod val="75000"/>
                  </a:schemeClr>
                </a:solidFill>
              </a:rPr>
              <a:t>Globaalökoloogia</a:t>
            </a:r>
            <a:r>
              <a:rPr lang="et-EE" sz="2800" dirty="0"/>
              <a:t>-Maa elustiku omavahelised seosed, aine- ja energiaringed</a:t>
            </a:r>
          </a:p>
          <a:p>
            <a:r>
              <a:rPr lang="et-EE" sz="2800" dirty="0">
                <a:solidFill>
                  <a:schemeClr val="accent5">
                    <a:lumMod val="75000"/>
                  </a:schemeClr>
                </a:solidFill>
              </a:rPr>
              <a:t>Rakendusökoloogia</a:t>
            </a:r>
            <a:r>
              <a:rPr lang="et-EE" sz="2800" dirty="0"/>
              <a:t>- kuidas ökoloogilisi teadmisi rakendada ja kuidas kaitsta loodust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350"/>
            <a:ext cx="7239000" cy="732696"/>
          </a:xfrm>
        </p:spPr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Keskkond-kõik see, mis organismi ümbritseb</a:t>
            </a:r>
          </a:p>
          <a:p>
            <a:endParaRPr lang="et-EE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910394"/>
              </p:ext>
            </p:extLst>
          </p:nvPr>
        </p:nvGraphicFramePr>
        <p:xfrm>
          <a:off x="251520" y="827863"/>
          <a:ext cx="7776864" cy="5841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5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Abiootilised</a:t>
                      </a:r>
                      <a:endParaRPr kumimoji="0" lang="et-E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eluta</a:t>
                      </a:r>
                      <a:endParaRPr kumimoji="0" lang="en-GB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Biootilised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elus</a:t>
                      </a:r>
                      <a:endParaRPr kumimoji="0" lang="en-GB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Antropogeensed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</a:rPr>
                        <a:t>inimmõju</a:t>
                      </a:r>
                      <a:endParaRPr kumimoji="0" lang="en-GB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1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Päikesevalgus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Temperatuur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Sademed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Tuul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pH</a:t>
                      </a:r>
                      <a:endParaRPr kumimoji="0" lang="et-E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Veerežiim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Rõhk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Tuli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Toitainete sisaldus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Sümbioos (</a:t>
                      </a:r>
                      <a:r>
                        <a:rPr kumimoji="0" lang="et-E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mutualism</a:t>
                      </a: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Kommensalism</a:t>
                      </a:r>
                      <a:endParaRPr kumimoji="0" lang="et-E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Parasitism</a:t>
                      </a: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Kisklus Konkurents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(Viirused, bakterid, taimed, loomad, seened)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Keskkonna saastatus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Metsade hävitamine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Soode kuivendamine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Võõrliikide sissetoomine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Loodusressursi kontrollimatu kasutus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jm.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23976" y="630002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>
                <a:highlight>
                  <a:srgbClr val="000080"/>
                </a:highlight>
                <a:hlinkClick r:id="rId2"/>
              </a:rPr>
              <a:t>http://www.youtube.com/watch?v=wrY8nZuZMFY</a:t>
            </a:r>
            <a:endParaRPr lang="et-EE" dirty="0">
              <a:highlight>
                <a:srgbClr val="000080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Ökoloogia:    </a:t>
            </a:r>
            <a:r>
              <a:rPr lang="et-EE" b="0" i="1" dirty="0" err="1"/>
              <a:t>Abiootilised</a:t>
            </a:r>
            <a:r>
              <a:rPr lang="et-EE" b="0" i="1" dirty="0"/>
              <a:t> tegurid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3200" b="1" dirty="0">
                <a:solidFill>
                  <a:schemeClr val="accent5">
                    <a:lumMod val="75000"/>
                  </a:schemeClr>
                </a:solidFill>
              </a:rPr>
              <a:t>Valgus:</a:t>
            </a:r>
            <a:r>
              <a:rPr lang="et-EE" sz="3200" b="1" dirty="0"/>
              <a:t> </a:t>
            </a:r>
          </a:p>
          <a:p>
            <a:pPr>
              <a:buNone/>
            </a:pPr>
            <a:r>
              <a:rPr lang="et-EE" dirty="0"/>
              <a:t>Eluprotsesside aluseks on päiksevalgus e. valguskiirgus.</a:t>
            </a:r>
          </a:p>
          <a:p>
            <a:r>
              <a:rPr lang="et-EE" sz="3200" dirty="0"/>
              <a:t>Sõltub:</a:t>
            </a:r>
          </a:p>
          <a:p>
            <a:pPr lvl="1"/>
            <a:r>
              <a:rPr lang="et-EE" sz="3200" dirty="0"/>
              <a:t>Kohast maakera pinnal</a:t>
            </a:r>
          </a:p>
          <a:p>
            <a:pPr lvl="1"/>
            <a:r>
              <a:rPr lang="et-EE" sz="3200" dirty="0"/>
              <a:t>Aastaajast</a:t>
            </a:r>
          </a:p>
          <a:p>
            <a:pPr lvl="1"/>
            <a:r>
              <a:rPr lang="et-EE" sz="3200" dirty="0"/>
              <a:t>Pilvisusest</a:t>
            </a:r>
          </a:p>
          <a:p>
            <a:pPr lvl="1"/>
            <a:r>
              <a:rPr lang="et-EE" sz="3200" dirty="0"/>
              <a:t>Tolmust ja gaasisisaldusest õhus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1680"/>
            <a:ext cx="7239000" cy="4846320"/>
          </a:xfrm>
        </p:spPr>
        <p:txBody>
          <a:bodyPr/>
          <a:lstStyle/>
          <a:p>
            <a:r>
              <a:rPr lang="et-EE" dirty="0"/>
              <a:t>Maapinnani jõuab lühilaineline kiirgus, mis jaguneb:</a:t>
            </a:r>
          </a:p>
          <a:p>
            <a:pPr lvl="1"/>
            <a:r>
              <a:rPr lang="et-EE" dirty="0"/>
              <a:t>UV-kiirgus alla 380nm:</a:t>
            </a:r>
          </a:p>
          <a:p>
            <a:pPr lvl="1">
              <a:buNone/>
            </a:pPr>
            <a:r>
              <a:rPr lang="et-EE" dirty="0"/>
              <a:t>Väikestes kogustes soodustab D-vitamiini tootmist, suurtes kogustes kahjulik</a:t>
            </a:r>
          </a:p>
          <a:p>
            <a:pPr lvl="1"/>
            <a:r>
              <a:rPr lang="et-EE" dirty="0"/>
              <a:t>Nähtav valgus 380-750nm</a:t>
            </a:r>
          </a:p>
          <a:p>
            <a:pPr lvl="1">
              <a:buNone/>
            </a:pPr>
            <a:r>
              <a:rPr lang="et-EE" dirty="0"/>
              <a:t>Vajalik fotosünteesiks ja loomadel nägemiseks</a:t>
            </a:r>
          </a:p>
          <a:p>
            <a:pPr lvl="1"/>
            <a:r>
              <a:rPr lang="et-EE" dirty="0" err="1"/>
              <a:t>Infrapuna-</a:t>
            </a:r>
            <a:r>
              <a:rPr lang="et-EE" dirty="0"/>
              <a:t> e. soojuskiirgus</a:t>
            </a:r>
          </a:p>
          <a:p>
            <a:pPr lvl="1">
              <a:buNone/>
            </a:pPr>
            <a:r>
              <a:rPr lang="et-EE" dirty="0"/>
              <a:t>Soojuskiirguse abil tõstavad kõigusoojased oma keha temperatuuri</a:t>
            </a:r>
          </a:p>
        </p:txBody>
      </p:sp>
      <p:pic>
        <p:nvPicPr>
          <p:cNvPr id="24578" name="Picture 2" descr="http://www.terviseamet.ee/fileadmin/dok/Keskkonnatervis/teenused/kiirg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4114800" cy="209550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47664" y="6093296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0080"/>
                </a:highlight>
                <a:hlinkClick r:id="rId3"/>
              </a:rPr>
              <a:t>http://www.youtube.com/watch?v=lySW2-eYilg</a:t>
            </a:r>
            <a:r>
              <a:rPr lang="et-EE" dirty="0">
                <a:highlight>
                  <a:srgbClr val="000080"/>
                </a:highlight>
              </a:rPr>
              <a:t> </a:t>
            </a:r>
            <a:endParaRPr lang="en-US" dirty="0">
              <a:highlight>
                <a:srgbClr val="00008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Valguse mõjul toimub fotosüntees</a:t>
            </a:r>
          </a:p>
          <a:p>
            <a:pPr lvl="1"/>
            <a:r>
              <a:rPr lang="et-EE" dirty="0"/>
              <a:t>440nm, 680nm</a:t>
            </a:r>
          </a:p>
          <a:p>
            <a:pPr lvl="1"/>
            <a:r>
              <a:rPr lang="et-EE" dirty="0"/>
              <a:t>Kohastumused valguse hulga suhtes:</a:t>
            </a:r>
          </a:p>
          <a:p>
            <a:pPr lvl="2"/>
            <a:r>
              <a:rPr lang="et-EE" dirty="0"/>
              <a:t>Valguslembesed (niidutaimed – nurmenukk, aastimut)</a:t>
            </a:r>
          </a:p>
          <a:p>
            <a:pPr lvl="3"/>
            <a:r>
              <a:rPr lang="et-EE" dirty="0"/>
              <a:t>Lehed kitsamad, kaetud vahakihiga (aurumine väiksem)</a:t>
            </a:r>
          </a:p>
          <a:p>
            <a:pPr lvl="2"/>
            <a:r>
              <a:rPr lang="et-EE" dirty="0"/>
              <a:t>Varjulembesed (metsa alustaimestik – jänesekapsas)</a:t>
            </a:r>
          </a:p>
          <a:p>
            <a:pPr lvl="3"/>
            <a:r>
              <a:rPr lang="et-EE" dirty="0"/>
              <a:t>Õitsevad enne või pärast teisi </a:t>
            </a:r>
            <a:r>
              <a:rPr lang="et-EE"/>
              <a:t>taimi- ülane</a:t>
            </a:r>
            <a:endParaRPr lang="et-EE" dirty="0"/>
          </a:p>
          <a:p>
            <a:pPr lvl="2"/>
            <a:r>
              <a:rPr lang="et-EE" dirty="0"/>
              <a:t>varjutaluvad liigid (sõnajalad)</a:t>
            </a:r>
          </a:p>
          <a:p>
            <a:pPr lvl="1"/>
            <a:r>
              <a:rPr lang="et-EE" dirty="0" err="1"/>
              <a:t>Fotoperiodism</a:t>
            </a:r>
            <a:r>
              <a:rPr lang="et-EE" dirty="0"/>
              <a:t> –reageerimine öö ja päeva pikkusele</a:t>
            </a:r>
          </a:p>
          <a:p>
            <a:pPr lvl="2"/>
            <a:r>
              <a:rPr lang="et-EE" dirty="0"/>
              <a:t>Lühipäevataimed</a:t>
            </a:r>
          </a:p>
          <a:p>
            <a:pPr lvl="2"/>
            <a:r>
              <a:rPr lang="et-EE" dirty="0"/>
              <a:t>Pikapäevataimed</a:t>
            </a:r>
          </a:p>
          <a:p>
            <a:pPr lvl="2"/>
            <a:r>
              <a:rPr lang="et-EE" dirty="0"/>
              <a:t>Ööloomad (ja hämarikuloomad)</a:t>
            </a:r>
          </a:p>
          <a:p>
            <a:pPr lvl="2"/>
            <a:r>
              <a:rPr lang="et-EE" dirty="0"/>
              <a:t>Päevaloomad</a:t>
            </a:r>
          </a:p>
          <a:p>
            <a:pPr lvl="2"/>
            <a:r>
              <a:rPr lang="et-EE" dirty="0"/>
              <a:t>Ränded </a:t>
            </a:r>
          </a:p>
          <a:p>
            <a:pPr lvl="2"/>
            <a:r>
              <a:rPr lang="et-EE" dirty="0"/>
              <a:t>Pesitsusperioodid </a:t>
            </a:r>
          </a:p>
        </p:txBody>
      </p:sp>
      <p:pic>
        <p:nvPicPr>
          <p:cNvPr id="4" name="Picture 4" descr="http://tarmo.koppel.ee/pics/fotosynte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2546648" cy="1905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469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1143000"/>
          </a:xfrm>
        </p:spPr>
        <p:txBody>
          <a:bodyPr/>
          <a:lstStyle/>
          <a:p>
            <a:r>
              <a:rPr lang="et-EE" dirty="0"/>
              <a:t>Ökoloogia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7239000" cy="4846320"/>
          </a:xfrm>
        </p:spPr>
        <p:txBody>
          <a:bodyPr>
            <a:normAutofit lnSpcReduction="10000"/>
          </a:bodyPr>
          <a:lstStyle/>
          <a:p>
            <a:r>
              <a:rPr lang="et-EE" sz="3200" dirty="0">
                <a:solidFill>
                  <a:schemeClr val="accent5">
                    <a:lumMod val="75000"/>
                  </a:schemeClr>
                </a:solidFill>
              </a:rPr>
              <a:t>Temperatuur:</a:t>
            </a:r>
          </a:p>
          <a:p>
            <a:pPr>
              <a:buNone/>
            </a:pPr>
            <a:r>
              <a:rPr lang="et-EE" dirty="0"/>
              <a:t>Püsivama temperatuuriga on veekogud, maismaal võib ulatuda tempteratuuri kõikumine üle 100°C</a:t>
            </a:r>
          </a:p>
          <a:p>
            <a:pPr>
              <a:buNone/>
            </a:pPr>
            <a:r>
              <a:rPr lang="et-EE" dirty="0"/>
              <a:t>Organismid jagunevad:</a:t>
            </a:r>
          </a:p>
          <a:p>
            <a:pPr marL="0" indent="0">
              <a:buNone/>
            </a:pPr>
            <a:r>
              <a:rPr lang="et-EE" dirty="0">
                <a:solidFill>
                  <a:srgbClr val="FF0000"/>
                </a:solidFill>
              </a:rPr>
              <a:t>1. Kõigusoojased.</a:t>
            </a:r>
            <a:r>
              <a:rPr lang="et-EE" dirty="0"/>
              <a:t>	Kehatemperatuur muutub vastavalt välistemperatuurile. Kuid miinuskraade ei talu! (selgrootud, kalad, kahepaiksed ja roomajad)</a:t>
            </a:r>
          </a:p>
          <a:p>
            <a:pPr>
              <a:buNone/>
            </a:pPr>
            <a:r>
              <a:rPr lang="et-EE" dirty="0">
                <a:solidFill>
                  <a:srgbClr val="FF0000"/>
                </a:solidFill>
              </a:rPr>
              <a:t>2.  Püsisoojased. </a:t>
            </a:r>
            <a:r>
              <a:rPr lang="et-EE" dirty="0"/>
              <a:t>Kehatemperatuur </a:t>
            </a:r>
          </a:p>
          <a:p>
            <a:pPr>
              <a:buNone/>
            </a:pPr>
            <a:r>
              <a:rPr lang="et-EE" dirty="0"/>
              <a:t>suhteliselt püsiv. (linnud ja imetajad)</a:t>
            </a:r>
          </a:p>
          <a:p>
            <a:pPr marL="514350" indent="-514350">
              <a:buAutoNum type="arabicPeriod"/>
            </a:pPr>
            <a:endParaRPr lang="et-EE" dirty="0"/>
          </a:p>
          <a:p>
            <a:pPr marL="514350" indent="-514350">
              <a:buAutoNum type="arabicParenR"/>
            </a:pPr>
            <a:endParaRPr lang="et-EE" dirty="0"/>
          </a:p>
        </p:txBody>
      </p:sp>
      <p:pic>
        <p:nvPicPr>
          <p:cNvPr id="1026" name="Picture 2" descr="http://szmn.sbras.ru/Gallery/reptilia/obykn_gadyu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5175" y="0"/>
            <a:ext cx="2028825" cy="2867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603</TotalTime>
  <Words>790</Words>
  <Application>Microsoft Office PowerPoint</Application>
  <PresentationFormat>Ekraaniseanss (4:3)</PresentationFormat>
  <Paragraphs>201</Paragraphs>
  <Slides>20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20</vt:i4>
      </vt:variant>
    </vt:vector>
  </HeadingPairs>
  <TitlesOfParts>
    <vt:vector size="28" baseType="lpstr">
      <vt:lpstr>Arial</vt:lpstr>
      <vt:lpstr>Calibri</vt:lpstr>
      <vt:lpstr>DejaVu Sans</vt:lpstr>
      <vt:lpstr>Times New Roman</vt:lpstr>
      <vt:lpstr>Trebuchet MS</vt:lpstr>
      <vt:lpstr>Wingdings</vt:lpstr>
      <vt:lpstr>Wingdings 2</vt:lpstr>
      <vt:lpstr>Opulent</vt:lpstr>
      <vt:lpstr>Ökoloogia</vt:lpstr>
      <vt:lpstr>Ökoloogia</vt:lpstr>
      <vt:lpstr>Ökoloogia</vt:lpstr>
      <vt:lpstr>Ökoloogia alajaotusi:</vt:lpstr>
      <vt:lpstr>Ökoloogia</vt:lpstr>
      <vt:lpstr>Ökoloogia:    Abiootilised tegurid</vt:lpstr>
      <vt:lpstr>Ökoloogia</vt:lpstr>
      <vt:lpstr>Ökoloogia</vt:lpstr>
      <vt:lpstr>Ökoloogia</vt:lpstr>
      <vt:lpstr>Ökoloogia</vt:lpstr>
      <vt:lpstr>PowerPointi esitlus</vt:lpstr>
      <vt:lpstr>PowerPointi esitlus</vt:lpstr>
      <vt:lpstr>Niiskus</vt:lpstr>
      <vt:lpstr>Muldkeskkond</vt:lpstr>
      <vt:lpstr>Muldkeskkond</vt:lpstr>
      <vt:lpstr>Ökoloogia</vt:lpstr>
      <vt:lpstr>ökoloogia</vt:lpstr>
      <vt:lpstr>ökoloogia</vt:lpstr>
      <vt:lpstr>Ökoloogia</vt:lpstr>
      <vt:lpstr>Kasutatud kirjandus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Ökoloogia</dc:title>
  <dc:creator>u</dc:creator>
  <cp:lastModifiedBy>Ülle Irdt</cp:lastModifiedBy>
  <cp:revision>97</cp:revision>
  <dcterms:created xsi:type="dcterms:W3CDTF">2010-02-26T07:57:32Z</dcterms:created>
  <dcterms:modified xsi:type="dcterms:W3CDTF">2017-03-09T15:45:22Z</dcterms:modified>
</cp:coreProperties>
</file>