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5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t-EE" smtClean="0"/>
              <a:t>Muutke pealkirja laadi</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t-EE" smtClean="0"/>
              <a:t>Klõpsake juhtslaidi alapealkirja laadi redigeerimiseks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ealkiri ja pildiallkiri">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t-EE" smtClean="0"/>
              <a:t>Muutke pealkirja laadi</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Redigeeri juhtslaidi tekstilaade</a:t>
            </a:r>
          </a:p>
        </p:txBody>
      </p:sp>
      <p:sp>
        <p:nvSpPr>
          <p:cNvPr id="4" name="Date Placeholder 3"/>
          <p:cNvSpPr>
            <a:spLocks noGrp="1"/>
          </p:cNvSpPr>
          <p:nvPr>
            <p:ph type="dt" sz="half" idx="10"/>
          </p:nvPr>
        </p:nvSpPr>
        <p:spPr/>
        <p:txBody>
          <a:bodyPr/>
          <a:lstStyle/>
          <a:p>
            <a:fld id="{B61BEF0D-F0BB-DE4B-95CE-6DB70DBA9567}" type="datetimeFigureOut">
              <a:rPr lang="en-US" dirty="0"/>
              <a:pPr/>
              <a:t>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ldiallkirjaga tsitaat">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t-EE" smtClean="0"/>
              <a:t>Muutke pealkirja laadi</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smtClean="0"/>
              <a:t>Redigeeri juhtslaidi tekstilaade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Redigeeri juhtslaidi tekstilaade</a:t>
            </a:r>
          </a:p>
        </p:txBody>
      </p:sp>
      <p:sp>
        <p:nvSpPr>
          <p:cNvPr id="4" name="Date Placeholder 3"/>
          <p:cNvSpPr>
            <a:spLocks noGrp="1"/>
          </p:cNvSpPr>
          <p:nvPr>
            <p:ph type="dt" sz="half" idx="10"/>
          </p:nvPr>
        </p:nvSpPr>
        <p:spPr/>
        <p:txBody>
          <a:bodyPr/>
          <a:lstStyle/>
          <a:p>
            <a:fld id="{B61BEF0D-F0BB-DE4B-95CE-6DB70DBA9567}" type="datetimeFigureOut">
              <a:rPr lang="en-US" dirty="0"/>
              <a:pPr/>
              <a:t>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siitkaart">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t-EE" smtClean="0"/>
              <a:t>Muutke pealkirja laadi</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t-EE" smtClean="0"/>
              <a:t>Redigeeri juhtslaidi tekstilaade</a:t>
            </a:r>
          </a:p>
        </p:txBody>
      </p:sp>
      <p:sp>
        <p:nvSpPr>
          <p:cNvPr id="5" name="Date Placeholder 4"/>
          <p:cNvSpPr>
            <a:spLocks noGrp="1"/>
          </p:cNvSpPr>
          <p:nvPr>
            <p:ph type="dt" sz="half" idx="10"/>
          </p:nvPr>
        </p:nvSpPr>
        <p:spPr/>
        <p:txBody>
          <a:bodyPr/>
          <a:lstStyle/>
          <a:p>
            <a:fld id="{B61BEF0D-F0BB-DE4B-95CE-6DB70DBA9567}" type="datetimeFigureOut">
              <a:rPr lang="en-US" dirty="0"/>
              <a:pPr/>
              <a:t>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sitaadi visiitkaart">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t-EE" smtClean="0"/>
              <a:t>Muutke pealkirja laadi</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smtClean="0"/>
              <a:t>Redigeeri juhtslaidi tekstilaade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t-EE" smtClean="0"/>
              <a:t>Redigeeri juhtslaidi tekstilaade</a:t>
            </a:r>
          </a:p>
        </p:txBody>
      </p:sp>
      <p:sp>
        <p:nvSpPr>
          <p:cNvPr id="5" name="Date Placeholder 4"/>
          <p:cNvSpPr>
            <a:spLocks noGrp="1"/>
          </p:cNvSpPr>
          <p:nvPr>
            <p:ph type="dt" sz="half" idx="10"/>
          </p:nvPr>
        </p:nvSpPr>
        <p:spPr/>
        <p:txBody>
          <a:bodyPr/>
          <a:lstStyle/>
          <a:p>
            <a:fld id="{B61BEF0D-F0BB-DE4B-95CE-6DB70DBA9567}" type="datetimeFigureOut">
              <a:rPr lang="en-US" dirty="0"/>
              <a:pPr/>
              <a:t>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Õige või val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t-EE" smtClean="0"/>
              <a:t>Muutke pealkirja laadi</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smtClean="0"/>
              <a:t>Redigeeri juhtslaidi tekstilaade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t-EE" smtClean="0"/>
              <a:t>Redigeeri juhtslaidi tekstilaade</a:t>
            </a:r>
          </a:p>
        </p:txBody>
      </p:sp>
      <p:sp>
        <p:nvSpPr>
          <p:cNvPr id="5" name="Date Placeholder 4"/>
          <p:cNvSpPr>
            <a:spLocks noGrp="1"/>
          </p:cNvSpPr>
          <p:nvPr>
            <p:ph type="dt" sz="half" idx="10"/>
          </p:nvPr>
        </p:nvSpPr>
        <p:spPr/>
        <p:txBody>
          <a:bodyPr/>
          <a:lstStyle/>
          <a:p>
            <a:fld id="{B61BEF0D-F0BB-DE4B-95CE-6DB70DBA9567}" type="datetimeFigureOut">
              <a:rPr lang="en-US" dirty="0"/>
              <a:pPr/>
              <a:t>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Muutke pealkirja laadi</a:t>
            </a:r>
            <a:endParaRPr lang="en-US" dirty="0"/>
          </a:p>
        </p:txBody>
      </p:sp>
      <p:sp>
        <p:nvSpPr>
          <p:cNvPr id="3" name="Vertical Text Placeholder 2"/>
          <p:cNvSpPr>
            <a:spLocks noGrp="1"/>
          </p:cNvSpPr>
          <p:nvPr>
            <p:ph type="body" orient="vert" idx="1"/>
          </p:nvPr>
        </p:nvSpPr>
        <p:spPr/>
        <p:txBody>
          <a:bodyPr vert="eaVert" anchor="t"/>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t-EE" smtClean="0"/>
              <a:t>Muutke pealkirja laadi</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t-EE" smtClean="0"/>
              <a:t>Muutke pealkirja laadi</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t-EE" smtClean="0"/>
              <a:t>Muutke pealkirja laadi</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Redigeeri juhtslaidi tekstilaade</a:t>
            </a:r>
          </a:p>
        </p:txBody>
      </p:sp>
      <p:sp>
        <p:nvSpPr>
          <p:cNvPr id="4" name="Date Placeholder 3"/>
          <p:cNvSpPr>
            <a:spLocks noGrp="1"/>
          </p:cNvSpPr>
          <p:nvPr>
            <p:ph type="dt" sz="half" idx="10"/>
          </p:nvPr>
        </p:nvSpPr>
        <p:spPr/>
        <p:txBody>
          <a:bodyPr/>
          <a:lstStyle/>
          <a:p>
            <a:fld id="{B61BEF0D-F0BB-DE4B-95CE-6DB70DBA9567}" type="datetimeFigureOut">
              <a:rPr lang="en-US" dirty="0"/>
              <a:pPr/>
              <a:t>2/2/2017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t-EE" smtClean="0"/>
              <a:t>Muutke pealkirja laadi</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t-EE" smtClean="0"/>
              <a:t>Muutke pealkirja laadi</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Redigeeri juhtslaidi tekstilaade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Redigeeri juhtslaidi tekstilaade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Muutke pealkirja laadi</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t-EE" smtClean="0"/>
              <a:t>Muutke pealkirja laadi</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Redigeeri juhtslaidi tekstilaade</a:t>
            </a:r>
          </a:p>
        </p:txBody>
      </p:sp>
      <p:sp>
        <p:nvSpPr>
          <p:cNvPr id="5" name="Date Placeholder 4"/>
          <p:cNvSpPr>
            <a:spLocks noGrp="1"/>
          </p:cNvSpPr>
          <p:nvPr>
            <p:ph type="dt" sz="half" idx="10"/>
          </p:nvPr>
        </p:nvSpPr>
        <p:spPr/>
        <p:txBody>
          <a:bodyPr/>
          <a:lstStyle/>
          <a:p>
            <a:fld id="{B61BEF0D-F0BB-DE4B-95CE-6DB70DBA9567}" type="datetimeFigureOut">
              <a:rPr lang="en-US" dirty="0"/>
              <a:pPr/>
              <a:t>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t-EE" smtClean="0"/>
              <a:t>Muutke pealkirja laadi</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t-EE" smtClean="0"/>
              <a:t>Pildi lisamiseks klõpsake ikooni</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Redigeeri juhtslaidi tekstilaade</a:t>
            </a:r>
          </a:p>
        </p:txBody>
      </p:sp>
      <p:sp>
        <p:nvSpPr>
          <p:cNvPr id="5" name="Date Placeholder 4"/>
          <p:cNvSpPr>
            <a:spLocks noGrp="1"/>
          </p:cNvSpPr>
          <p:nvPr>
            <p:ph type="dt" sz="half" idx="10"/>
          </p:nvPr>
        </p:nvSpPr>
        <p:spPr/>
        <p:txBody>
          <a:bodyPr/>
          <a:lstStyle/>
          <a:p>
            <a:fld id="{B61BEF0D-F0BB-DE4B-95CE-6DB70DBA9567}" type="datetimeFigureOut">
              <a:rPr lang="en-US" dirty="0"/>
              <a:pPr/>
              <a:t>2/2/2017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t-EE" smtClean="0"/>
              <a:t>Muutke pealkirja laadi</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a:xfrm>
            <a:off x="2589213" y="1358900"/>
            <a:ext cx="8915399" cy="2844801"/>
          </a:xfrm>
        </p:spPr>
        <p:txBody>
          <a:bodyPr/>
          <a:lstStyle/>
          <a:p>
            <a:pPr algn="ctr"/>
            <a:r>
              <a:rPr lang="et-EE" dirty="0" smtClean="0"/>
              <a:t>PAARISSUHE</a:t>
            </a:r>
            <a:endParaRPr lang="et-EE" dirty="0"/>
          </a:p>
        </p:txBody>
      </p:sp>
      <p:sp>
        <p:nvSpPr>
          <p:cNvPr id="3" name="Alapealkiri 2"/>
          <p:cNvSpPr>
            <a:spLocks noGrp="1"/>
          </p:cNvSpPr>
          <p:nvPr>
            <p:ph type="subTitle" idx="1"/>
          </p:nvPr>
        </p:nvSpPr>
        <p:spPr/>
        <p:txBody>
          <a:bodyPr>
            <a:normAutofit/>
          </a:bodyPr>
          <a:lstStyle/>
          <a:p>
            <a:pPr algn="ctr"/>
            <a:r>
              <a:rPr lang="et-EE" sz="2000" dirty="0" smtClean="0"/>
              <a:t>EDA RÖÖPMANN</a:t>
            </a:r>
          </a:p>
          <a:p>
            <a:pPr algn="ctr"/>
            <a:r>
              <a:rPr lang="et-EE" sz="2000" dirty="0" smtClean="0"/>
              <a:t>TARTU 2017</a:t>
            </a:r>
            <a:endParaRPr lang="et-EE" sz="2000" dirty="0"/>
          </a:p>
        </p:txBody>
      </p:sp>
    </p:spTree>
    <p:extLst>
      <p:ext uri="{BB962C8B-B14F-4D97-AF65-F5344CB8AC3E}">
        <p14:creationId xmlns:p14="http://schemas.microsoft.com/office/powerpoint/2010/main" val="3310825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Pealkiri 4"/>
          <p:cNvSpPr>
            <a:spLocks noGrp="1"/>
          </p:cNvSpPr>
          <p:nvPr>
            <p:ph type="title"/>
          </p:nvPr>
        </p:nvSpPr>
        <p:spPr/>
        <p:txBody>
          <a:bodyPr/>
          <a:lstStyle/>
          <a:p>
            <a:pPr algn="ctr">
              <a:defRPr/>
            </a:pPr>
            <a:r>
              <a:rPr lang="et-EE" smtClean="0"/>
              <a:t>Erinevused</a:t>
            </a:r>
          </a:p>
        </p:txBody>
      </p:sp>
      <p:sp>
        <p:nvSpPr>
          <p:cNvPr id="6" name="Sisu kohatäide 5"/>
          <p:cNvSpPr>
            <a:spLocks noGrp="1"/>
          </p:cNvSpPr>
          <p:nvPr>
            <p:ph sz="quarter" idx="1"/>
          </p:nvPr>
        </p:nvSpPr>
        <p:spPr>
          <a:xfrm>
            <a:off x="1981200" y="1600201"/>
            <a:ext cx="9334500" cy="4873625"/>
          </a:xfrm>
        </p:spPr>
        <p:txBody>
          <a:bodyPr>
            <a:normAutofit/>
          </a:bodyPr>
          <a:lstStyle/>
          <a:p>
            <a:pPr marL="274320" indent="-274320">
              <a:buFont typeface="Wingdings 3"/>
              <a:buChar char=""/>
              <a:defRPr/>
            </a:pPr>
            <a:r>
              <a:rPr lang="et-EE" sz="2000" dirty="0" smtClean="0"/>
              <a:t>Naisele on oluline inimsuhete emotsionaalne taust, naise aju eritab rohke emotsionaalse seisundi eest vastutavaid aineid (empaatilisus, inimlikkus).</a:t>
            </a:r>
          </a:p>
          <a:p>
            <a:pPr marL="274320" indent="-274320">
              <a:buFont typeface="Wingdings 3"/>
              <a:buChar char=""/>
              <a:defRPr/>
            </a:pPr>
            <a:r>
              <a:rPr lang="et-EE" sz="2000" dirty="0" smtClean="0"/>
              <a:t>Autism (haiglaslik enesessesulgumine) on peamiselt levinud poiste seas.</a:t>
            </a:r>
          </a:p>
          <a:p>
            <a:pPr marL="274320" indent="-274320">
              <a:buFont typeface="Wingdings 3"/>
              <a:buChar char=""/>
              <a:defRPr/>
            </a:pPr>
            <a:r>
              <a:rPr lang="et-EE" sz="2000" dirty="0" smtClean="0"/>
              <a:t>Naised taluvad stressi halvemini kui mehed.</a:t>
            </a:r>
          </a:p>
          <a:p>
            <a:pPr marL="274320" indent="-274320">
              <a:buFont typeface="Wingdings 3"/>
              <a:buChar char=""/>
              <a:defRPr/>
            </a:pPr>
            <a:r>
              <a:rPr lang="et-EE" sz="2000" dirty="0" smtClean="0"/>
              <a:t>Naistel esineb alates 15. eluaastast depressiooni rohkem kui meestel.</a:t>
            </a:r>
          </a:p>
          <a:p>
            <a:pPr marL="274320" indent="-274320">
              <a:buFont typeface="Wingdings 3"/>
              <a:buChar char=""/>
              <a:defRPr/>
            </a:pPr>
            <a:r>
              <a:rPr lang="et-EE" sz="2000" dirty="0" smtClean="0"/>
              <a:t>Agressiivsust esineb meeste seas rohkem ja see erinevus avaldub juba 2.eluaastal.</a:t>
            </a:r>
          </a:p>
          <a:p>
            <a:pPr marL="274320" indent="-274320">
              <a:buFont typeface="Wingdings 3"/>
              <a:buChar char=""/>
              <a:defRPr/>
            </a:pPr>
            <a:r>
              <a:rPr lang="et-EE" sz="2000" dirty="0" smtClean="0"/>
              <a:t>Mehele on oluline domineerimine, naisele tunded ja kooskõla.</a:t>
            </a:r>
          </a:p>
          <a:p>
            <a:pPr marL="274320" indent="-274320">
              <a:buFont typeface="Wingdings 3"/>
              <a:buChar char=""/>
              <a:defRPr/>
            </a:pPr>
            <a:r>
              <a:rPr lang="et-EE" sz="2000" dirty="0" smtClean="0"/>
              <a:t>Immuunsus on meestel nõrgem, naistel esineb rohkem migreeni.</a:t>
            </a:r>
            <a:endParaRPr lang="et-EE" sz="2000" dirty="0"/>
          </a:p>
        </p:txBody>
      </p:sp>
    </p:spTree>
    <p:extLst>
      <p:ext uri="{BB962C8B-B14F-4D97-AF65-F5344CB8AC3E}">
        <p14:creationId xmlns:p14="http://schemas.microsoft.com/office/powerpoint/2010/main" val="17993039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Pealkiri 1"/>
          <p:cNvSpPr>
            <a:spLocks noGrp="1"/>
          </p:cNvSpPr>
          <p:nvPr>
            <p:ph type="title"/>
          </p:nvPr>
        </p:nvSpPr>
        <p:spPr/>
        <p:txBody>
          <a:bodyPr/>
          <a:lstStyle/>
          <a:p>
            <a:pPr algn="ctr">
              <a:defRPr/>
            </a:pPr>
            <a:r>
              <a:rPr lang="et-EE" dirty="0" smtClean="0"/>
              <a:t>Rikkus toob erinevusi</a:t>
            </a:r>
            <a:endParaRPr lang="et-EE" dirty="0" smtClean="0"/>
          </a:p>
        </p:txBody>
      </p:sp>
      <p:sp>
        <p:nvSpPr>
          <p:cNvPr id="28675" name="Sisu kohatäide 2"/>
          <p:cNvSpPr>
            <a:spLocks noGrp="1"/>
          </p:cNvSpPr>
          <p:nvPr>
            <p:ph sz="quarter" idx="1"/>
          </p:nvPr>
        </p:nvSpPr>
        <p:spPr>
          <a:xfrm>
            <a:off x="1981200" y="1384301"/>
            <a:ext cx="8801100" cy="5089526"/>
          </a:xfrm>
        </p:spPr>
        <p:txBody>
          <a:bodyPr>
            <a:normAutofit lnSpcReduction="10000"/>
          </a:bodyPr>
          <a:lstStyle/>
          <a:p>
            <a:pPr eaLnBrk="1" hangingPunct="1"/>
            <a:r>
              <a:rPr lang="et-EE" altLang="et-EE" sz="2000" dirty="0" smtClean="0"/>
              <a:t>Uurijad näevad traditsiooniliste soorollide kujunemise ajaloolisi põhjusi naiste ja meeste </a:t>
            </a:r>
            <a:r>
              <a:rPr lang="et-EE" altLang="et-EE" sz="2000" u="sng" dirty="0" smtClean="0"/>
              <a:t>bioloogilistes erinevustes: </a:t>
            </a:r>
            <a:r>
              <a:rPr lang="et-EE" altLang="et-EE" sz="2000" dirty="0" smtClean="0"/>
              <a:t>mehed on tänu oma suuremale kogule olnud alati eelisseisundis kõiges selles, milles on vaja rakendada füüsilist jõudu või aktiivsust, naised on aga paratamatult suure osa oma ajast hõivatud järelkasvu eest hoolitsemisega ning pidanud seetõttu rohkem kodus olema ja jäänud aktiivse sotsiaalse suhtlemise ja oluliste otsustuste tegijate ringist välja. </a:t>
            </a:r>
            <a:endParaRPr lang="et-EE" altLang="et-EE" sz="2000" dirty="0" smtClean="0"/>
          </a:p>
          <a:p>
            <a:pPr marL="274320" indent="-274320">
              <a:buFont typeface="Wingdings"/>
              <a:buChar char=""/>
              <a:defRPr/>
            </a:pPr>
            <a:r>
              <a:rPr lang="et-EE" sz="2000" dirty="0"/>
              <a:t>Tartu ülikooli psühholoogid Anu Realo ja Jüri Allik uurisid naiste ja meeste isiksuseomaduste erinevusi.</a:t>
            </a:r>
          </a:p>
          <a:p>
            <a:pPr marL="274320" indent="-274320">
              <a:buFont typeface="Wingdings"/>
              <a:buChar char=""/>
              <a:defRPr/>
            </a:pPr>
            <a:r>
              <a:rPr lang="et-EE" sz="2000" dirty="0" err="1"/>
              <a:t>Kultuuriti</a:t>
            </a:r>
            <a:r>
              <a:rPr lang="et-EE" sz="2000" dirty="0"/>
              <a:t> on need üsna sarnased, kuid jõukamates ühiskondades erineb naiste mõtlemine meeste omast rohkem. Isiksuseomaduste soolised erinevused on suuremad jõukates kultuurides, kus naistel on rohkem võimalusi meestega võrdselt esineda. Aasia ja Aafrika kultuurides on meeste ja naiste isiksuseomadused palju sarnasemad kui Euroopa ja Ameerika kultuurides. Mida rikkamaks saadakse, seda enam erinevad naised meestest isiksuse poolest. </a:t>
            </a:r>
          </a:p>
          <a:p>
            <a:pPr marL="274320" indent="-274320">
              <a:buFont typeface="Wingdings"/>
              <a:buChar char=""/>
              <a:defRPr/>
            </a:pPr>
            <a:endParaRPr lang="et-EE" sz="2000" dirty="0"/>
          </a:p>
          <a:p>
            <a:pPr eaLnBrk="1" hangingPunct="1"/>
            <a:endParaRPr lang="et-EE" altLang="et-EE" sz="2000" dirty="0" smtClean="0"/>
          </a:p>
        </p:txBody>
      </p:sp>
    </p:spTree>
    <p:extLst>
      <p:ext uri="{BB962C8B-B14F-4D97-AF65-F5344CB8AC3E}">
        <p14:creationId xmlns:p14="http://schemas.microsoft.com/office/powerpoint/2010/main" val="30039892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Pealkiri 1"/>
          <p:cNvSpPr>
            <a:spLocks noGrp="1"/>
          </p:cNvSpPr>
          <p:nvPr>
            <p:ph type="title"/>
          </p:nvPr>
        </p:nvSpPr>
        <p:spPr/>
        <p:txBody>
          <a:bodyPr/>
          <a:lstStyle/>
          <a:p>
            <a:pPr algn="ctr">
              <a:defRPr/>
            </a:pPr>
            <a:r>
              <a:rPr lang="et-EE" smtClean="0"/>
              <a:t>Kultuurierinevused</a:t>
            </a:r>
          </a:p>
        </p:txBody>
      </p:sp>
      <p:sp>
        <p:nvSpPr>
          <p:cNvPr id="30723" name="Sisu kohatäide 2"/>
          <p:cNvSpPr>
            <a:spLocks noGrp="1"/>
          </p:cNvSpPr>
          <p:nvPr>
            <p:ph sz="quarter" idx="1"/>
          </p:nvPr>
        </p:nvSpPr>
        <p:spPr>
          <a:xfrm>
            <a:off x="1625600" y="1219200"/>
            <a:ext cx="9879012" cy="5537199"/>
          </a:xfrm>
        </p:spPr>
        <p:txBody>
          <a:bodyPr>
            <a:noAutofit/>
          </a:bodyPr>
          <a:lstStyle/>
          <a:p>
            <a:r>
              <a:rPr lang="et-EE" altLang="et-EE" dirty="0" smtClean="0"/>
              <a:t>Üheski kultuuris ei ole mehed naistest oluliselt neurootilisemad. </a:t>
            </a:r>
            <a:r>
              <a:rPr lang="et-EE" altLang="et-EE" u="sng" dirty="0" smtClean="0"/>
              <a:t>Neurootilisuse poolest ületavad naised mehi kõigis kultuurides</a:t>
            </a:r>
            <a:r>
              <a:rPr lang="et-EE" altLang="et-EE" dirty="0" smtClean="0"/>
              <a:t>, Eestis on see erinevus keskmine või suur nagu Prantsusmaal, Itaalias, Brasiilias, Lätis, Türgis, Liibanonis ja veel kümnel maal. </a:t>
            </a:r>
          </a:p>
          <a:p>
            <a:r>
              <a:rPr lang="et-EE" altLang="et-EE" u="sng" dirty="0" smtClean="0"/>
              <a:t>Mehed on kõigis kultuurides ekstravertsed </a:t>
            </a:r>
            <a:r>
              <a:rPr lang="et-EE" altLang="et-EE" dirty="0" smtClean="0"/>
              <a:t>ja end maksma panevamad kui naised. </a:t>
            </a:r>
          </a:p>
          <a:p>
            <a:r>
              <a:rPr lang="et-EE" altLang="et-EE" dirty="0" smtClean="0"/>
              <a:t>Naised osutusid meestest leplikumaks 34 riigis, vaid Lõuna-Korea mehed on naistest leplikumad. </a:t>
            </a:r>
            <a:endParaRPr lang="et-EE" altLang="et-EE" dirty="0" smtClean="0"/>
          </a:p>
          <a:p>
            <a:pPr>
              <a:defRPr/>
            </a:pPr>
            <a:r>
              <a:rPr lang="et-EE" dirty="0"/>
              <a:t>Rikkus, parem tervis ja haridus ei muuda mehi ja naisi isiksuseomaduste poolest sarnasemaks, vaid need erinevused muutuvad veelgi suuremaks. Nagu ka teiste sooliste erinevustega (mehed on naistest pikemad ja nende vererõhk on kõrgem), on just mehed need, kelle isiksuseomadused muutuvad koos ühiskonna arenguga.</a:t>
            </a:r>
          </a:p>
          <a:p>
            <a:pPr>
              <a:defRPr/>
            </a:pPr>
            <a:r>
              <a:rPr lang="et-EE" dirty="0"/>
              <a:t>Ühiskonnas, kus osa nälgib, ei saa isiksuseomadused täiel määral välja areneda. Seepärast ongi seal keskmine mees keskmise naisega sarnasem kui ühiskonnas, kus kõigil on kõhud täis. Sotsiaalsete rollidega on asi teisem, kuid kui vaatame, kuidas naised ja mehed tunnevad, mõtlevad, tegutsevad, siis näiteks Eestis on </a:t>
            </a:r>
            <a:r>
              <a:rPr lang="et-EE" dirty="0" err="1"/>
              <a:t>sugudevahelised</a:t>
            </a:r>
            <a:r>
              <a:rPr lang="et-EE" dirty="0"/>
              <a:t> erinevused tunduvalt suuremad kui Jordaanias või Malaisias.</a:t>
            </a:r>
            <a:br>
              <a:rPr lang="et-EE" dirty="0"/>
            </a:br>
            <a:endParaRPr lang="et-EE" dirty="0"/>
          </a:p>
          <a:p>
            <a:pPr eaLnBrk="1" hangingPunct="1"/>
            <a:endParaRPr lang="et-EE" altLang="et-EE" dirty="0" smtClean="0"/>
          </a:p>
        </p:txBody>
      </p:sp>
    </p:spTree>
    <p:extLst>
      <p:ext uri="{BB962C8B-B14F-4D97-AF65-F5344CB8AC3E}">
        <p14:creationId xmlns:p14="http://schemas.microsoft.com/office/powerpoint/2010/main" val="33093707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Pealkiri 1"/>
          <p:cNvSpPr>
            <a:spLocks noGrp="1"/>
          </p:cNvSpPr>
          <p:nvPr>
            <p:ph type="title"/>
          </p:nvPr>
        </p:nvSpPr>
        <p:spPr/>
        <p:txBody>
          <a:bodyPr/>
          <a:lstStyle/>
          <a:p>
            <a:pPr algn="ctr">
              <a:defRPr/>
            </a:pPr>
            <a:r>
              <a:rPr lang="et-EE" smtClean="0"/>
              <a:t>Bioloogilised erinevused</a:t>
            </a:r>
          </a:p>
        </p:txBody>
      </p:sp>
      <p:sp>
        <p:nvSpPr>
          <p:cNvPr id="30723" name="Sisu kohatäide 2"/>
          <p:cNvSpPr>
            <a:spLocks noGrp="1"/>
          </p:cNvSpPr>
          <p:nvPr>
            <p:ph sz="quarter" idx="1"/>
          </p:nvPr>
        </p:nvSpPr>
        <p:spPr>
          <a:xfrm>
            <a:off x="1981200" y="1600201"/>
            <a:ext cx="8724900" cy="4873625"/>
          </a:xfrm>
        </p:spPr>
        <p:txBody>
          <a:bodyPr>
            <a:normAutofit/>
          </a:bodyPr>
          <a:lstStyle/>
          <a:p>
            <a:pPr marL="274320" indent="-274320">
              <a:buFont typeface="Wingdings"/>
              <a:buChar char=""/>
              <a:defRPr/>
            </a:pPr>
            <a:r>
              <a:rPr lang="et-EE" sz="2000" dirty="0" smtClean="0"/>
              <a:t>Naised on kujunenud välja järglaste saamise, nende eest hoolitsemise ja toidu korjamise suunatähe all, mehed aga kui kütid. Meeste füüsis arenenud tugevamaks ja kiiremaks, samas kui naistel on suurem vastupidavus ja keha rasvaprotsent, mis aitab nii naise enda, kui järglase tarvis näiteks nälga üle elada. (Normikohane mehe keha rasvaprotsent on 12 ja naisel 25). Suurema rasvasisaldusega kehaosad on ka saanud peamiste sugutunnuste rollid (tagumik ja rinnad). </a:t>
            </a:r>
          </a:p>
          <a:p>
            <a:pPr marL="274320" indent="-274320">
              <a:buFont typeface="Wingdings"/>
              <a:buChar char=""/>
              <a:defRPr/>
            </a:pPr>
            <a:r>
              <a:rPr lang="et-EE" sz="2000" dirty="0" smtClean="0"/>
              <a:t>Naised elavad keskmiselt 7 aastat vanemaks kui mehed, kuid see on viimasel sajandil küllalt uus olukord. Läbi ajaloo on pigem mehed vanemaks elanud. </a:t>
            </a:r>
          </a:p>
        </p:txBody>
      </p:sp>
    </p:spTree>
    <p:extLst>
      <p:ext uri="{BB962C8B-B14F-4D97-AF65-F5344CB8AC3E}">
        <p14:creationId xmlns:p14="http://schemas.microsoft.com/office/powerpoint/2010/main" val="23860018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Pealkiri 4"/>
          <p:cNvSpPr>
            <a:spLocks noGrp="1"/>
          </p:cNvSpPr>
          <p:nvPr>
            <p:ph type="title"/>
          </p:nvPr>
        </p:nvSpPr>
        <p:spPr/>
        <p:txBody>
          <a:bodyPr/>
          <a:lstStyle/>
          <a:p>
            <a:pPr algn="ctr">
              <a:defRPr/>
            </a:pPr>
            <a:r>
              <a:rPr lang="et-EE" smtClean="0"/>
              <a:t>Unevajaduse erinevus</a:t>
            </a:r>
          </a:p>
        </p:txBody>
      </p:sp>
      <p:sp>
        <p:nvSpPr>
          <p:cNvPr id="31747" name="Sisu kohatäide 5"/>
          <p:cNvSpPr>
            <a:spLocks noGrp="1"/>
          </p:cNvSpPr>
          <p:nvPr>
            <p:ph sz="quarter" idx="1"/>
          </p:nvPr>
        </p:nvSpPr>
        <p:spPr>
          <a:xfrm>
            <a:off x="1676400" y="1308100"/>
            <a:ext cx="9828212" cy="5321299"/>
          </a:xfrm>
        </p:spPr>
        <p:txBody>
          <a:bodyPr>
            <a:normAutofit fontScale="92500" lnSpcReduction="20000"/>
          </a:bodyPr>
          <a:lstStyle/>
          <a:p>
            <a:pPr marL="274320" indent="-274320">
              <a:buFont typeface="Wingdings"/>
              <a:buChar char=""/>
              <a:defRPr/>
            </a:pPr>
            <a:r>
              <a:rPr lang="et-EE" sz="1900" dirty="0" smtClean="0"/>
              <a:t>Uneeksperdid arvavad, et naised vajavad keskmiselt 20 minutit pikemat und.</a:t>
            </a:r>
            <a:br>
              <a:rPr lang="et-EE" sz="1900" dirty="0" smtClean="0"/>
            </a:br>
            <a:r>
              <a:rPr lang="et-EE" sz="1900" dirty="0" smtClean="0"/>
              <a:t>Mida rohkem aju päeva jooksul tööd on pidanud tegema, seda rohkem vajab ta aega taastumiseks ehk - seda rohkem und inimene vajab. </a:t>
            </a:r>
          </a:p>
          <a:p>
            <a:pPr marL="274320" indent="-274320">
              <a:buFont typeface="Wingdings"/>
              <a:buChar char=""/>
              <a:defRPr/>
            </a:pPr>
            <a:r>
              <a:rPr lang="et-EE" sz="1900" dirty="0" smtClean="0"/>
              <a:t>Kuna naistel on kombeks teha mitut asja korraga, siis kasutavad nad aju rohkem kui mehed ning seetõttu on ka nende unevajadus suurem.</a:t>
            </a:r>
            <a:br>
              <a:rPr lang="et-EE" sz="1900" dirty="0" smtClean="0"/>
            </a:br>
            <a:r>
              <a:rPr lang="et-EE" sz="1900" dirty="0" smtClean="0"/>
              <a:t>Keskmisest rohkem und võivad vajada ka mehed, kelle töö sisaldab lahenduste otsimist ja paljude otsuste vastuvõtmist. </a:t>
            </a:r>
          </a:p>
          <a:p>
            <a:pPr marL="274320" indent="-274320">
              <a:buFont typeface="Wingdings"/>
              <a:buChar char=""/>
              <a:defRPr/>
            </a:pPr>
            <a:r>
              <a:rPr lang="et-EE" sz="1900" dirty="0" smtClean="0"/>
              <a:t>Keskmine unevajadus on 6-8 tundi. Naised kannatavad unepuuduse all sagedamini kui mehed. Naiste uni on kergem ning nad lasevad end magades kergemini häirida. </a:t>
            </a:r>
            <a:r>
              <a:rPr lang="et-EE" sz="1900" dirty="0"/>
              <a:t>Naised kannatavad unepuuduse all sagedamini kui mehed. Naiste uni on kergem ning nad lasevad end magades kergemini häirida. </a:t>
            </a:r>
          </a:p>
          <a:p>
            <a:pPr marL="274320" indent="-274320">
              <a:buFont typeface="Wingdings"/>
              <a:buChar char=""/>
              <a:defRPr/>
            </a:pPr>
            <a:r>
              <a:rPr lang="et-EE" sz="1900" dirty="0"/>
              <a:t>Kui keegi sosistab magaja nime, ärkab ta kindlasti kiiremini kui mõne muu, tema jaoks seosetu sõna peale. </a:t>
            </a:r>
          </a:p>
          <a:p>
            <a:pPr marL="274320" indent="-274320">
              <a:buFont typeface="Wingdings"/>
              <a:buChar char=""/>
              <a:defRPr/>
            </a:pPr>
            <a:r>
              <a:rPr lang="et-EE" sz="1900" dirty="0"/>
              <a:t>Emade meeled on eriti erksad lapse nutu suhtes, seetõttu ärkavad nad öösiti lapse häälitsuste peale, samal ajal kui mees edasi magab.</a:t>
            </a:r>
          </a:p>
          <a:p>
            <a:pPr marL="274320" indent="-274320">
              <a:buFont typeface="Wingdings"/>
              <a:buChar char=""/>
              <a:defRPr/>
            </a:pPr>
            <a:r>
              <a:rPr lang="et-EE" sz="1900" dirty="0"/>
              <a:t>Ühes voodis magavatest inimestest kipub sagedamini ärkama see, kes on kehalt ja kaalult kergem. Kuna enamasti on mees naisest suurem ja raskem, siis on </a:t>
            </a:r>
            <a:r>
              <a:rPr lang="et-EE" sz="1900" dirty="0" err="1"/>
              <a:t>ärkajaks</a:t>
            </a:r>
            <a:r>
              <a:rPr lang="et-EE" sz="1900" dirty="0"/>
              <a:t> paratamatult naine. </a:t>
            </a:r>
            <a:br>
              <a:rPr lang="et-EE" sz="1900" dirty="0"/>
            </a:br>
            <a:endParaRPr lang="et-EE" sz="1900" dirty="0"/>
          </a:p>
          <a:p>
            <a:pPr marL="274320" indent="-274320">
              <a:buFont typeface="Wingdings"/>
              <a:buChar char=""/>
              <a:defRPr/>
            </a:pPr>
            <a:endParaRPr lang="et-EE" dirty="0" smtClean="0"/>
          </a:p>
          <a:p>
            <a:pPr marL="274320" indent="-274320">
              <a:buFont typeface="Wingdings"/>
              <a:buChar char=""/>
              <a:defRPr/>
            </a:pPr>
            <a:endParaRPr lang="et-EE" dirty="0" smtClean="0"/>
          </a:p>
        </p:txBody>
      </p:sp>
    </p:spTree>
    <p:extLst>
      <p:ext uri="{BB962C8B-B14F-4D97-AF65-F5344CB8AC3E}">
        <p14:creationId xmlns:p14="http://schemas.microsoft.com/office/powerpoint/2010/main" val="34172153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alkiri 3"/>
          <p:cNvSpPr>
            <a:spLocks noGrp="1"/>
          </p:cNvSpPr>
          <p:nvPr>
            <p:ph type="title"/>
          </p:nvPr>
        </p:nvSpPr>
        <p:spPr/>
        <p:txBody>
          <a:bodyPr/>
          <a:lstStyle/>
          <a:p>
            <a:pPr algn="ctr"/>
            <a:r>
              <a:rPr lang="et-EE" dirty="0" smtClean="0"/>
              <a:t>Ülesanne </a:t>
            </a:r>
            <a:endParaRPr lang="et-EE" dirty="0"/>
          </a:p>
        </p:txBody>
      </p:sp>
      <p:sp>
        <p:nvSpPr>
          <p:cNvPr id="5" name="Sisu kohatäide 4"/>
          <p:cNvSpPr>
            <a:spLocks noGrp="1"/>
          </p:cNvSpPr>
          <p:nvPr>
            <p:ph idx="1"/>
          </p:nvPr>
        </p:nvSpPr>
        <p:spPr/>
        <p:txBody>
          <a:bodyPr/>
          <a:lstStyle/>
          <a:p>
            <a:pPr>
              <a:buFont typeface="+mj-lt"/>
              <a:buAutoNum type="arabicPeriod"/>
            </a:pPr>
            <a:r>
              <a:rPr lang="et-EE" altLang="et-EE" dirty="0"/>
              <a:t>Võttes aluseks </a:t>
            </a:r>
            <a:r>
              <a:rPr lang="et-EE" altLang="et-EE" dirty="0" smtClean="0"/>
              <a:t>esitluses loetu </a:t>
            </a:r>
            <a:r>
              <a:rPr lang="et-EE" altLang="et-EE" dirty="0"/>
              <a:t>ja isiklikud kogemused, kirjelda naiseksolemise eeliseid (positiivsed küljed, vähemalt 10) võrreldes mehega ehk “</a:t>
            </a:r>
            <a:r>
              <a:rPr lang="et-EE" altLang="et-EE" u="sng" dirty="0"/>
              <a:t>Miks on parem olla naine</a:t>
            </a:r>
            <a:r>
              <a:rPr lang="et-EE" altLang="et-EE" dirty="0"/>
              <a:t>?” </a:t>
            </a:r>
          </a:p>
          <a:p>
            <a:pPr>
              <a:buFont typeface="+mj-lt"/>
              <a:buAutoNum type="arabicPeriod"/>
            </a:pPr>
            <a:endParaRPr lang="et-EE" altLang="et-EE" dirty="0"/>
          </a:p>
          <a:p>
            <a:pPr>
              <a:buFont typeface="+mj-lt"/>
              <a:buAutoNum type="arabicPeriod"/>
            </a:pPr>
            <a:r>
              <a:rPr lang="et-EE" altLang="et-EE" dirty="0"/>
              <a:t>Võttes aluseks </a:t>
            </a:r>
            <a:r>
              <a:rPr lang="et-EE" altLang="et-EE" dirty="0" smtClean="0"/>
              <a:t>esitluses loetu </a:t>
            </a:r>
            <a:r>
              <a:rPr lang="et-EE" altLang="et-EE" dirty="0"/>
              <a:t>ja isiklikud kogemused, kirjelda meheksolemise eeliseid (positiivsed küljed, vähemalt 10) võrreldes naisega ehk “</a:t>
            </a:r>
            <a:r>
              <a:rPr lang="et-EE" altLang="et-EE" u="sng" dirty="0"/>
              <a:t>Miks on parem olla mees</a:t>
            </a:r>
            <a:r>
              <a:rPr lang="et-EE" altLang="et-EE" dirty="0"/>
              <a:t>?”</a:t>
            </a:r>
          </a:p>
          <a:p>
            <a:pPr>
              <a:buFont typeface="+mj-lt"/>
              <a:buAutoNum type="arabicPeriod"/>
            </a:pPr>
            <a:endParaRPr lang="et-EE" altLang="et-EE" dirty="0"/>
          </a:p>
          <a:p>
            <a:r>
              <a:rPr lang="et-EE" dirty="0" smtClean="0"/>
              <a:t>Vaja on teha see kirjalikult ja valida saate kahe teema vahel, kas kirjeldate naiseksolemist või meheksolemist. Iseseisev töö saata meilile.</a:t>
            </a:r>
            <a:endParaRPr lang="et-EE" dirty="0"/>
          </a:p>
        </p:txBody>
      </p:sp>
    </p:spTree>
    <p:extLst>
      <p:ext uri="{BB962C8B-B14F-4D97-AF65-F5344CB8AC3E}">
        <p14:creationId xmlns:p14="http://schemas.microsoft.com/office/powerpoint/2010/main" val="2809543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Pealkiri 1"/>
          <p:cNvSpPr>
            <a:spLocks noGrp="1"/>
          </p:cNvSpPr>
          <p:nvPr>
            <p:ph type="title"/>
          </p:nvPr>
        </p:nvSpPr>
        <p:spPr/>
        <p:txBody>
          <a:bodyPr/>
          <a:lstStyle/>
          <a:p>
            <a:pPr algn="ctr">
              <a:defRPr/>
            </a:pPr>
            <a:r>
              <a:rPr lang="et-EE" smtClean="0"/>
              <a:t>Mehe ja naise erinevused</a:t>
            </a:r>
          </a:p>
        </p:txBody>
      </p:sp>
      <p:sp>
        <p:nvSpPr>
          <p:cNvPr id="11267" name="Sisu kohatäide 2"/>
          <p:cNvSpPr>
            <a:spLocks noGrp="1"/>
          </p:cNvSpPr>
          <p:nvPr>
            <p:ph sz="quarter" idx="1"/>
          </p:nvPr>
        </p:nvSpPr>
        <p:spPr>
          <a:xfrm>
            <a:off x="1981200" y="1600201"/>
            <a:ext cx="7467600" cy="4873625"/>
          </a:xfrm>
        </p:spPr>
        <p:txBody>
          <a:bodyPr/>
          <a:lstStyle/>
          <a:p>
            <a:pPr eaLnBrk="1" hangingPunct="1"/>
            <a:r>
              <a:rPr lang="et-EE" altLang="et-EE" smtClean="0"/>
              <a:t>Naine näeb end sagedamini seotuna teistega, mees eraldatuna. </a:t>
            </a:r>
          </a:p>
          <a:p>
            <a:pPr eaLnBrk="1" hangingPunct="1"/>
            <a:r>
              <a:rPr lang="et-EE" altLang="et-EE" smtClean="0"/>
              <a:t>Naisele on olulisemad tunded ja kooskõla, mehele aga domineerimine. </a:t>
            </a:r>
          </a:p>
          <a:p>
            <a:pPr eaLnBrk="1" hangingPunct="1">
              <a:buFont typeface="Wingdings 3" panose="05040102010807070707" pitchFamily="18" charset="2"/>
              <a:buNone/>
            </a:pPr>
            <a:r>
              <a:rPr lang="et-EE" altLang="et-EE" smtClean="0"/>
              <a:t>Erinevuste teadvustamine võimaldab paremini mõista, </a:t>
            </a:r>
            <a:r>
              <a:rPr lang="fi-FI" altLang="et-EE" smtClean="0"/>
              <a:t>miks vastassoost isik käitub just nii ja mitte teisiti</a:t>
            </a:r>
            <a:r>
              <a:rPr lang="et-EE" altLang="et-EE" smtClean="0"/>
              <a:t>.</a:t>
            </a:r>
          </a:p>
        </p:txBody>
      </p:sp>
    </p:spTree>
    <p:extLst>
      <p:ext uri="{BB962C8B-B14F-4D97-AF65-F5344CB8AC3E}">
        <p14:creationId xmlns:p14="http://schemas.microsoft.com/office/powerpoint/2010/main" val="28932443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Pealkiri 1"/>
          <p:cNvSpPr>
            <a:spLocks noGrp="1"/>
          </p:cNvSpPr>
          <p:nvPr>
            <p:ph type="title"/>
          </p:nvPr>
        </p:nvSpPr>
        <p:spPr/>
        <p:txBody>
          <a:bodyPr/>
          <a:lstStyle/>
          <a:p>
            <a:pPr algn="ctr">
              <a:defRPr/>
            </a:pPr>
            <a:r>
              <a:rPr lang="et-EE" smtClean="0"/>
              <a:t>Soorollid ühiskonnas</a:t>
            </a:r>
          </a:p>
        </p:txBody>
      </p:sp>
      <p:sp>
        <p:nvSpPr>
          <p:cNvPr id="12291" name="Sisu kohatäide 2"/>
          <p:cNvSpPr>
            <a:spLocks noGrp="1"/>
          </p:cNvSpPr>
          <p:nvPr>
            <p:ph sz="quarter" idx="1"/>
          </p:nvPr>
        </p:nvSpPr>
        <p:spPr>
          <a:xfrm>
            <a:off x="1981200" y="1600201"/>
            <a:ext cx="7467600" cy="4873625"/>
          </a:xfrm>
        </p:spPr>
        <p:txBody>
          <a:bodyPr/>
          <a:lstStyle/>
          <a:p>
            <a:pPr eaLnBrk="1" hangingPunct="1"/>
            <a:r>
              <a:rPr lang="fi-FI" altLang="et-EE" sz="2800"/>
              <a:t>Meestele omistatakse ühiskonnas traditsiooniliselt liidri ja jõulise tegutseja rollid, naistele hoolitseja, alluva ja kaasaelaja rollid. </a:t>
            </a:r>
            <a:endParaRPr lang="et-EE" altLang="et-EE" sz="2800"/>
          </a:p>
          <a:p>
            <a:pPr eaLnBrk="1" hangingPunct="1"/>
            <a:r>
              <a:rPr lang="et-EE" altLang="et-EE" sz="2800"/>
              <a:t>Nimetused </a:t>
            </a:r>
            <a:r>
              <a:rPr lang="et-EE" altLang="et-EE" sz="2800" u="sng"/>
              <a:t>maskuliinne</a:t>
            </a:r>
            <a:r>
              <a:rPr lang="et-EE" altLang="et-EE" sz="2800"/>
              <a:t> ja </a:t>
            </a:r>
            <a:r>
              <a:rPr lang="et-EE" altLang="et-EE" sz="2800" u="sng"/>
              <a:t>feminiinne</a:t>
            </a:r>
            <a:r>
              <a:rPr lang="et-EE" altLang="et-EE" sz="2800"/>
              <a:t> on tinglikud ja pole üldse tingimata seotud inimese sooga.</a:t>
            </a:r>
          </a:p>
        </p:txBody>
      </p:sp>
    </p:spTree>
    <p:extLst>
      <p:ext uri="{BB962C8B-B14F-4D97-AF65-F5344CB8AC3E}">
        <p14:creationId xmlns:p14="http://schemas.microsoft.com/office/powerpoint/2010/main" val="7833636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Pealkiri 1"/>
          <p:cNvSpPr>
            <a:spLocks noGrp="1"/>
          </p:cNvSpPr>
          <p:nvPr>
            <p:ph type="title"/>
          </p:nvPr>
        </p:nvSpPr>
        <p:spPr/>
        <p:txBody>
          <a:bodyPr/>
          <a:lstStyle/>
          <a:p>
            <a:pPr algn="ctr">
              <a:defRPr/>
            </a:pPr>
            <a:r>
              <a:rPr lang="et-EE" smtClean="0"/>
              <a:t>Mehelikkus ja naiselikkus</a:t>
            </a:r>
          </a:p>
        </p:txBody>
      </p:sp>
      <p:sp>
        <p:nvSpPr>
          <p:cNvPr id="15365" name="Sisu kohatäide 4"/>
          <p:cNvSpPr>
            <a:spLocks noGrp="1"/>
          </p:cNvSpPr>
          <p:nvPr>
            <p:ph sz="quarter" idx="2"/>
          </p:nvPr>
        </p:nvSpPr>
        <p:spPr/>
        <p:txBody>
          <a:bodyPr>
            <a:normAutofit/>
          </a:bodyPr>
          <a:lstStyle/>
          <a:p>
            <a:pPr marL="274320" indent="-274320">
              <a:buFont typeface="Wingdings"/>
              <a:buChar char=""/>
              <a:defRPr/>
            </a:pPr>
            <a:r>
              <a:rPr lang="et-EE" dirty="0" smtClean="0"/>
              <a:t>aktiivsus</a:t>
            </a:r>
          </a:p>
          <a:p>
            <a:pPr marL="274320" indent="-274320">
              <a:buFont typeface="Wingdings"/>
              <a:buChar char=""/>
              <a:defRPr/>
            </a:pPr>
            <a:r>
              <a:rPr lang="et-EE" dirty="0" smtClean="0"/>
              <a:t>ettevõtlikkus</a:t>
            </a:r>
          </a:p>
          <a:p>
            <a:pPr marL="274320" indent="-274320">
              <a:buFont typeface="Wingdings"/>
              <a:buChar char=""/>
              <a:defRPr/>
            </a:pPr>
            <a:r>
              <a:rPr lang="et-EE" dirty="0" smtClean="0"/>
              <a:t>võitluslikkus</a:t>
            </a:r>
          </a:p>
          <a:p>
            <a:pPr marL="274320" indent="-274320">
              <a:buFont typeface="Wingdings"/>
              <a:buChar char=""/>
              <a:defRPr/>
            </a:pPr>
            <a:r>
              <a:rPr lang="et-EE" dirty="0" smtClean="0"/>
              <a:t>vaprus</a:t>
            </a:r>
          </a:p>
          <a:p>
            <a:pPr marL="274320" indent="-274320">
              <a:buFont typeface="Wingdings"/>
              <a:buChar char=""/>
              <a:defRPr/>
            </a:pPr>
            <a:r>
              <a:rPr lang="et-EE" dirty="0" smtClean="0"/>
              <a:t>tugevus</a:t>
            </a:r>
          </a:p>
          <a:p>
            <a:pPr marL="274320" indent="-274320">
              <a:buNone/>
              <a:defRPr/>
            </a:pPr>
            <a:r>
              <a:rPr lang="et-EE" dirty="0" smtClean="0"/>
              <a:t>K</a:t>
            </a:r>
            <a:r>
              <a:rPr lang="fi-FI" dirty="0" err="1" smtClean="0"/>
              <a:t>õrgem</a:t>
            </a:r>
            <a:r>
              <a:rPr lang="fi-FI" dirty="0" smtClean="0"/>
              <a:t> </a:t>
            </a:r>
            <a:r>
              <a:rPr lang="fi-FI" dirty="0" err="1" smtClean="0"/>
              <a:t>enesehinnang</a:t>
            </a:r>
            <a:r>
              <a:rPr lang="fi-FI" dirty="0" smtClean="0"/>
              <a:t>, </a:t>
            </a:r>
            <a:endParaRPr lang="et-EE" dirty="0" smtClean="0"/>
          </a:p>
          <a:p>
            <a:pPr marL="274320" indent="-274320">
              <a:buNone/>
              <a:defRPr/>
            </a:pPr>
            <a:r>
              <a:rPr lang="fi-FI" dirty="0" smtClean="0"/>
              <a:t>oma </a:t>
            </a:r>
            <a:r>
              <a:rPr lang="fi-FI" dirty="0" err="1" smtClean="0"/>
              <a:t>eluga</a:t>
            </a:r>
            <a:r>
              <a:rPr lang="fi-FI" dirty="0" smtClean="0"/>
              <a:t> </a:t>
            </a:r>
            <a:r>
              <a:rPr lang="fi-FI" dirty="0" err="1" smtClean="0"/>
              <a:t>rohkem</a:t>
            </a:r>
            <a:r>
              <a:rPr lang="fi-FI" dirty="0" smtClean="0"/>
              <a:t> </a:t>
            </a:r>
            <a:r>
              <a:rPr lang="fi-FI" dirty="0" err="1" smtClean="0"/>
              <a:t>rahul</a:t>
            </a:r>
            <a:r>
              <a:rPr lang="et-EE" dirty="0" smtClean="0"/>
              <a:t>,</a:t>
            </a:r>
            <a:r>
              <a:rPr lang="fi-FI" dirty="0" smtClean="0"/>
              <a:t> </a:t>
            </a:r>
            <a:endParaRPr lang="et-EE" dirty="0" smtClean="0"/>
          </a:p>
          <a:p>
            <a:pPr marL="274320" indent="-274320">
              <a:buNone/>
              <a:defRPr/>
            </a:pPr>
            <a:r>
              <a:rPr lang="fi-FI" dirty="0" err="1" smtClean="0"/>
              <a:t>teistest</a:t>
            </a:r>
            <a:r>
              <a:rPr lang="fi-FI" dirty="0" smtClean="0"/>
              <a:t> </a:t>
            </a:r>
            <a:r>
              <a:rPr lang="fi-FI" dirty="0" err="1" smtClean="0"/>
              <a:t>optimistlikumad</a:t>
            </a:r>
            <a:r>
              <a:rPr lang="fi-FI" dirty="0" smtClean="0"/>
              <a:t>. </a:t>
            </a:r>
            <a:endParaRPr lang="et-EE" dirty="0" smtClean="0"/>
          </a:p>
        </p:txBody>
      </p:sp>
      <p:sp>
        <p:nvSpPr>
          <p:cNvPr id="16388" name="Sisu kohatäide 5"/>
          <p:cNvSpPr>
            <a:spLocks noGrp="1"/>
          </p:cNvSpPr>
          <p:nvPr>
            <p:ph sz="quarter" idx="4"/>
          </p:nvPr>
        </p:nvSpPr>
        <p:spPr/>
        <p:txBody>
          <a:bodyPr/>
          <a:lstStyle/>
          <a:p>
            <a:pPr eaLnBrk="1" hangingPunct="1"/>
            <a:r>
              <a:rPr lang="fi-FI" altLang="et-EE" dirty="0" err="1" smtClean="0"/>
              <a:t>sotsiaalsus</a:t>
            </a:r>
            <a:endParaRPr lang="et-EE" altLang="et-EE" dirty="0" smtClean="0"/>
          </a:p>
          <a:p>
            <a:pPr eaLnBrk="1" hangingPunct="1"/>
            <a:r>
              <a:rPr lang="et-EE" altLang="et-EE" dirty="0" smtClean="0"/>
              <a:t>e</a:t>
            </a:r>
            <a:r>
              <a:rPr lang="fi-FI" altLang="et-EE" dirty="0" err="1" smtClean="0"/>
              <a:t>mpaatilisus</a:t>
            </a:r>
            <a:endParaRPr lang="et-EE" altLang="et-EE" dirty="0" smtClean="0"/>
          </a:p>
          <a:p>
            <a:pPr eaLnBrk="1" hangingPunct="1"/>
            <a:r>
              <a:rPr lang="et-EE" altLang="et-EE" dirty="0" smtClean="0"/>
              <a:t>h</a:t>
            </a:r>
            <a:r>
              <a:rPr lang="fi-FI" altLang="et-EE" dirty="0" err="1" smtClean="0"/>
              <a:t>easoovlikkus</a:t>
            </a:r>
            <a:endParaRPr lang="et-EE" altLang="et-EE" dirty="0" smtClean="0"/>
          </a:p>
          <a:p>
            <a:pPr eaLnBrk="1" hangingPunct="1"/>
            <a:r>
              <a:rPr lang="et-EE" altLang="et-EE" dirty="0" smtClean="0"/>
              <a:t>leplikkus</a:t>
            </a:r>
          </a:p>
          <a:p>
            <a:pPr eaLnBrk="1" hangingPunct="1"/>
            <a:r>
              <a:rPr lang="et-EE" altLang="et-EE" dirty="0" smtClean="0"/>
              <a:t>kohusetundlikkus</a:t>
            </a:r>
          </a:p>
        </p:txBody>
      </p:sp>
      <p:sp>
        <p:nvSpPr>
          <p:cNvPr id="16389" name="Teksti kohatäide 2"/>
          <p:cNvSpPr>
            <a:spLocks noGrp="1"/>
          </p:cNvSpPr>
          <p:nvPr>
            <p:ph type="body" sz="quarter" idx="1"/>
          </p:nvPr>
        </p:nvSpPr>
        <p:spPr>
          <a:xfrm>
            <a:off x="1981200" y="1570038"/>
            <a:ext cx="3822700" cy="766762"/>
          </a:xfrm>
        </p:spPr>
        <p:txBody>
          <a:bodyPr/>
          <a:lstStyle/>
          <a:p>
            <a:pPr eaLnBrk="1" hangingPunct="1"/>
            <a:r>
              <a:rPr lang="et-EE" altLang="et-EE" dirty="0" smtClean="0"/>
              <a:t>Maskuliinsed omadused:</a:t>
            </a:r>
          </a:p>
        </p:txBody>
      </p:sp>
      <p:sp>
        <p:nvSpPr>
          <p:cNvPr id="16390" name="Teksti kohatäide 3"/>
          <p:cNvSpPr>
            <a:spLocks noGrp="1"/>
          </p:cNvSpPr>
          <p:nvPr>
            <p:ph type="body" sz="quarter" idx="3"/>
          </p:nvPr>
        </p:nvSpPr>
        <p:spPr>
          <a:xfrm>
            <a:off x="5956300" y="1727200"/>
            <a:ext cx="3695700" cy="609600"/>
          </a:xfrm>
        </p:spPr>
        <p:txBody>
          <a:bodyPr/>
          <a:lstStyle/>
          <a:p>
            <a:pPr eaLnBrk="1" hangingPunct="1"/>
            <a:r>
              <a:rPr lang="et-EE" altLang="et-EE" dirty="0" smtClean="0"/>
              <a:t>F</a:t>
            </a:r>
            <a:r>
              <a:rPr lang="fi-FI" altLang="et-EE" dirty="0" err="1" smtClean="0"/>
              <a:t>eminiinsed</a:t>
            </a:r>
            <a:r>
              <a:rPr lang="fi-FI" altLang="et-EE" dirty="0" smtClean="0"/>
              <a:t> </a:t>
            </a:r>
            <a:r>
              <a:rPr lang="fi-FI" altLang="et-EE" dirty="0" err="1" smtClean="0"/>
              <a:t>omadused</a:t>
            </a:r>
            <a:r>
              <a:rPr lang="et-EE" altLang="et-EE" dirty="0" smtClean="0"/>
              <a:t>:</a:t>
            </a:r>
            <a:r>
              <a:rPr lang="fi-FI" altLang="et-EE" dirty="0" smtClean="0"/>
              <a:t> </a:t>
            </a:r>
            <a:endParaRPr lang="et-EE" altLang="et-EE" dirty="0" smtClean="0"/>
          </a:p>
        </p:txBody>
      </p:sp>
    </p:spTree>
    <p:extLst>
      <p:ext uri="{BB962C8B-B14F-4D97-AF65-F5344CB8AC3E}">
        <p14:creationId xmlns:p14="http://schemas.microsoft.com/office/powerpoint/2010/main" val="6923739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Pealkiri 1"/>
          <p:cNvSpPr>
            <a:spLocks noGrp="1"/>
          </p:cNvSpPr>
          <p:nvPr>
            <p:ph type="title"/>
          </p:nvPr>
        </p:nvSpPr>
        <p:spPr>
          <a:xfrm>
            <a:off x="1981200" y="228600"/>
            <a:ext cx="8229600" cy="609600"/>
          </a:xfrm>
        </p:spPr>
        <p:txBody>
          <a:bodyPr>
            <a:normAutofit fontScale="90000"/>
          </a:bodyPr>
          <a:lstStyle/>
          <a:p>
            <a:pPr algn="ctr">
              <a:defRPr/>
            </a:pPr>
            <a:r>
              <a:rPr lang="et-EE" smtClean="0"/>
              <a:t>Mehe ja naise erinevused</a:t>
            </a:r>
          </a:p>
        </p:txBody>
      </p:sp>
      <p:sp>
        <p:nvSpPr>
          <p:cNvPr id="17411" name="Sisu kohatäide 2"/>
          <p:cNvSpPr>
            <a:spLocks noGrp="1"/>
          </p:cNvSpPr>
          <p:nvPr>
            <p:ph sz="quarter" idx="1"/>
          </p:nvPr>
        </p:nvSpPr>
        <p:spPr>
          <a:xfrm>
            <a:off x="1765300" y="990601"/>
            <a:ext cx="5105399" cy="5638799"/>
          </a:xfrm>
        </p:spPr>
        <p:txBody>
          <a:bodyPr/>
          <a:lstStyle/>
          <a:p>
            <a:pPr eaLnBrk="1" hangingPunct="1"/>
            <a:r>
              <a:rPr lang="et-EE" altLang="et-EE" sz="2000" u="sng" dirty="0" smtClean="0"/>
              <a:t>Stereotüüp</a:t>
            </a:r>
            <a:r>
              <a:rPr lang="et-EE" altLang="et-EE" sz="2000" dirty="0" smtClean="0"/>
              <a:t>: </a:t>
            </a:r>
            <a:r>
              <a:rPr lang="fi-FI" altLang="et-EE" sz="2000" dirty="0" err="1" smtClean="0"/>
              <a:t>naised</a:t>
            </a:r>
            <a:r>
              <a:rPr lang="fi-FI" altLang="et-EE" sz="2000" dirty="0" smtClean="0"/>
              <a:t> on </a:t>
            </a:r>
            <a:r>
              <a:rPr lang="fi-FI" altLang="et-EE" sz="2000" dirty="0" err="1" smtClean="0"/>
              <a:t>lobisejad</a:t>
            </a:r>
            <a:r>
              <a:rPr lang="fi-FI" altLang="et-EE" sz="2000" dirty="0" smtClean="0"/>
              <a:t> ja </a:t>
            </a:r>
            <a:r>
              <a:rPr lang="fi-FI" altLang="et-EE" sz="2000" dirty="0" err="1" smtClean="0"/>
              <a:t>mehed</a:t>
            </a:r>
            <a:r>
              <a:rPr lang="fi-FI" altLang="et-EE" sz="2000" dirty="0" smtClean="0"/>
              <a:t> </a:t>
            </a:r>
            <a:r>
              <a:rPr lang="fi-FI" altLang="et-EE" sz="2000" dirty="0" err="1" smtClean="0"/>
              <a:t>egoistlikud</a:t>
            </a:r>
            <a:r>
              <a:rPr lang="fi-FI" altLang="et-EE" sz="2000" dirty="0" smtClean="0"/>
              <a:t>.</a:t>
            </a:r>
            <a:endParaRPr lang="et-EE" altLang="et-EE" sz="2000" dirty="0" smtClean="0"/>
          </a:p>
          <a:p>
            <a:pPr eaLnBrk="1" hangingPunct="1">
              <a:buFont typeface="Wingdings 3" panose="05040102010807070707" pitchFamily="18" charset="2"/>
              <a:buNone/>
            </a:pPr>
            <a:r>
              <a:rPr lang="et-EE" altLang="et-EE" sz="2000" dirty="0" smtClean="0"/>
              <a:t>Naised jumaldavad rääkimist, nad lobisevad päevas 3 korda rohkem kui mehed.</a:t>
            </a:r>
          </a:p>
          <a:p>
            <a:r>
              <a:rPr lang="et-EE" altLang="et-EE" sz="2000" dirty="0" smtClean="0"/>
              <a:t>Naise jaoks on lihtsaim lõdvestumise meetod jutuajamine ükskõik millest. </a:t>
            </a:r>
            <a:endParaRPr lang="et-EE" altLang="et-EE" sz="2000" dirty="0" smtClean="0"/>
          </a:p>
          <a:p>
            <a:r>
              <a:rPr lang="et-EE" altLang="et-EE" sz="2000" dirty="0" smtClean="0"/>
              <a:t>Mehe </a:t>
            </a:r>
            <a:r>
              <a:rPr lang="et-EE" altLang="et-EE" sz="2000" dirty="0" smtClean="0"/>
              <a:t>jaoks on parim puhkus maailmast väljalülitumine</a:t>
            </a:r>
            <a:r>
              <a:rPr lang="et-EE" altLang="et-EE" dirty="0" smtClean="0"/>
              <a:t>.</a:t>
            </a:r>
          </a:p>
          <a:p>
            <a:r>
              <a:rPr lang="et-EE" altLang="et-EE" dirty="0" smtClean="0"/>
              <a:t> </a:t>
            </a:r>
            <a:r>
              <a:rPr lang="et-EE" altLang="et-EE" sz="2000" dirty="0"/>
              <a:t>Mehed on iseseisvamad ja agressiivsemad.</a:t>
            </a:r>
          </a:p>
          <a:p>
            <a:r>
              <a:rPr lang="et-EE" altLang="et-EE" sz="2000" dirty="0"/>
              <a:t>Naised ilmutavad valmisolekut abistavaks käitumiseks, on vastuvõtlikumad sotsiaalsetele mõjudele ja kuulekamad grupile. </a:t>
            </a:r>
          </a:p>
          <a:p>
            <a:pPr eaLnBrk="1" hangingPunct="1">
              <a:buFont typeface="Wingdings 3" panose="05040102010807070707" pitchFamily="18" charset="2"/>
              <a:buNone/>
            </a:pPr>
            <a:endParaRPr lang="et-EE" altLang="et-EE" dirty="0" smtClean="0"/>
          </a:p>
        </p:txBody>
      </p:sp>
      <p:pic>
        <p:nvPicPr>
          <p:cNvPr id="17412" name="Sisu kohatäide 4" descr="lobisevad.jpeg"/>
          <p:cNvPicPr>
            <a:picLocks noGrp="1" noChangeAspect="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7200900" y="1973263"/>
            <a:ext cx="4383088" cy="3200400"/>
          </a:xfrm>
        </p:spPr>
      </p:pic>
    </p:spTree>
    <p:extLst>
      <p:ext uri="{BB962C8B-B14F-4D97-AF65-F5344CB8AC3E}">
        <p14:creationId xmlns:p14="http://schemas.microsoft.com/office/powerpoint/2010/main" val="2415971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Pealkiri 1"/>
          <p:cNvSpPr>
            <a:spLocks noGrp="1"/>
          </p:cNvSpPr>
          <p:nvPr>
            <p:ph type="title"/>
          </p:nvPr>
        </p:nvSpPr>
        <p:spPr/>
        <p:txBody>
          <a:bodyPr/>
          <a:lstStyle/>
          <a:p>
            <a:pPr algn="ctr">
              <a:defRPr/>
            </a:pPr>
            <a:r>
              <a:rPr lang="et-EE" dirty="0" smtClean="0"/>
              <a:t>Empaatia ja egoism</a:t>
            </a:r>
          </a:p>
        </p:txBody>
      </p:sp>
      <p:sp>
        <p:nvSpPr>
          <p:cNvPr id="21507" name="Sisu kohatäide 2"/>
          <p:cNvSpPr>
            <a:spLocks noGrp="1"/>
          </p:cNvSpPr>
          <p:nvPr>
            <p:ph sz="quarter" idx="1"/>
          </p:nvPr>
        </p:nvSpPr>
        <p:spPr>
          <a:xfrm>
            <a:off x="2030412" y="2264089"/>
            <a:ext cx="4313864" cy="3777622"/>
          </a:xfrm>
        </p:spPr>
        <p:txBody>
          <a:bodyPr>
            <a:normAutofit/>
          </a:bodyPr>
          <a:lstStyle/>
          <a:p>
            <a:pPr eaLnBrk="1" hangingPunct="1"/>
            <a:r>
              <a:rPr lang="et-EE" altLang="et-EE" sz="2000" dirty="0" smtClean="0"/>
              <a:t>Naine eristab juba maast madalast mehest paremini nii enese kui ka teiste kehalisi ja hingelisi läbielamisi. Ta hindab kõrgemalt emotsionaalset kontakti ja avab end kergemini.</a:t>
            </a:r>
          </a:p>
          <a:p>
            <a:pPr algn="ctr" eaLnBrk="1" hangingPunct="1">
              <a:buFont typeface="Wingdings 3" panose="05040102010807070707" pitchFamily="18" charset="2"/>
              <a:buNone/>
            </a:pPr>
            <a:r>
              <a:rPr lang="et-EE" altLang="et-EE" sz="2000" u="sng" dirty="0" smtClean="0"/>
              <a:t>empaatia</a:t>
            </a:r>
          </a:p>
        </p:txBody>
      </p:sp>
      <p:sp>
        <p:nvSpPr>
          <p:cNvPr id="21508" name="Sisu kohatäide 3"/>
          <p:cNvSpPr>
            <a:spLocks noGrp="1"/>
          </p:cNvSpPr>
          <p:nvPr>
            <p:ph sz="quarter" idx="2"/>
          </p:nvPr>
        </p:nvSpPr>
        <p:spPr>
          <a:xfrm>
            <a:off x="6451600" y="2133600"/>
            <a:ext cx="4483099" cy="4038600"/>
          </a:xfrm>
        </p:spPr>
        <p:txBody>
          <a:bodyPr>
            <a:normAutofit/>
          </a:bodyPr>
          <a:lstStyle/>
          <a:p>
            <a:pPr eaLnBrk="1" hangingPunct="1"/>
            <a:r>
              <a:rPr lang="et-EE" altLang="et-EE" sz="2000" dirty="0" smtClean="0"/>
              <a:t>Mees on enam häälestatud seesmistele seisunditele, hoiakutele ja soovidele. Tema jaoks on tähtsam isiklik kogemus ja soovid, kui teised inimesed.</a:t>
            </a:r>
          </a:p>
          <a:p>
            <a:pPr eaLnBrk="1" hangingPunct="1"/>
            <a:endParaRPr lang="et-EE" altLang="et-EE" sz="2000" dirty="0" smtClean="0"/>
          </a:p>
          <a:p>
            <a:pPr algn="ctr" eaLnBrk="1" hangingPunct="1">
              <a:buFont typeface="Wingdings 3" panose="05040102010807070707" pitchFamily="18" charset="2"/>
              <a:buNone/>
            </a:pPr>
            <a:endParaRPr lang="et-EE" altLang="et-EE" sz="2000" u="sng" dirty="0" smtClean="0"/>
          </a:p>
          <a:p>
            <a:pPr algn="ctr" eaLnBrk="1" hangingPunct="1">
              <a:buFont typeface="Wingdings 3" panose="05040102010807070707" pitchFamily="18" charset="2"/>
              <a:buNone/>
            </a:pPr>
            <a:r>
              <a:rPr lang="et-EE" altLang="et-EE" sz="2000" u="sng" dirty="0" smtClean="0"/>
              <a:t>egoism</a:t>
            </a:r>
            <a:endParaRPr lang="et-EE" altLang="et-EE" sz="2000" u="sng" dirty="0" smtClean="0"/>
          </a:p>
        </p:txBody>
      </p:sp>
    </p:spTree>
    <p:extLst>
      <p:ext uri="{BB962C8B-B14F-4D97-AF65-F5344CB8AC3E}">
        <p14:creationId xmlns:p14="http://schemas.microsoft.com/office/powerpoint/2010/main" val="24447150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Pealkiri 4"/>
          <p:cNvSpPr>
            <a:spLocks noGrp="1"/>
          </p:cNvSpPr>
          <p:nvPr>
            <p:ph type="title"/>
          </p:nvPr>
        </p:nvSpPr>
        <p:spPr/>
        <p:txBody>
          <a:bodyPr/>
          <a:lstStyle/>
          <a:p>
            <a:pPr algn="ctr">
              <a:defRPr/>
            </a:pPr>
            <a:r>
              <a:rPr lang="et-EE" smtClean="0"/>
              <a:t>Mõtlemine</a:t>
            </a:r>
          </a:p>
        </p:txBody>
      </p:sp>
      <p:sp>
        <p:nvSpPr>
          <p:cNvPr id="22531" name="Sisu kohatäide 5"/>
          <p:cNvSpPr>
            <a:spLocks noGrp="1"/>
          </p:cNvSpPr>
          <p:nvPr>
            <p:ph sz="quarter" idx="1"/>
          </p:nvPr>
        </p:nvSpPr>
        <p:spPr>
          <a:xfrm>
            <a:off x="1981200" y="1600201"/>
            <a:ext cx="7467600" cy="4873625"/>
          </a:xfrm>
        </p:spPr>
        <p:txBody>
          <a:bodyPr>
            <a:normAutofit/>
          </a:bodyPr>
          <a:lstStyle/>
          <a:p>
            <a:pPr eaLnBrk="1" hangingPunct="1"/>
            <a:r>
              <a:rPr lang="et-EE" altLang="et-EE" sz="2000" dirty="0" smtClean="0"/>
              <a:t>Mehe ja naise aju lähenevad probleemidele erinevalt. Verbaalsete ülesannetega tegeledes rakendub mehel ainult vasak ajupoolkera, naisel aga ka parem. </a:t>
            </a:r>
          </a:p>
          <a:p>
            <a:pPr eaLnBrk="1" hangingPunct="1"/>
            <a:r>
              <a:rPr lang="et-EE" altLang="et-EE" sz="2000" dirty="0" smtClean="0"/>
              <a:t>Naised on osavamad suhtluses, mehed aga just asjadega tegelemises. Millegagi kuskil omaette nikerdamine on pigem meestele omane. Strateegiline ja taktikaline mõtlemine samuti. Malemängijatest 90% on mehed.</a:t>
            </a:r>
          </a:p>
          <a:p>
            <a:pPr eaLnBrk="1" hangingPunct="1"/>
            <a:r>
              <a:rPr lang="et-EE" altLang="et-EE" sz="2000" dirty="0" smtClean="0"/>
              <a:t>Meestele on evolutsiooni läbi välja kujunenud rolli tõttu omasem ka mõttetute riskide võtmine. </a:t>
            </a:r>
          </a:p>
        </p:txBody>
      </p:sp>
    </p:spTree>
    <p:extLst>
      <p:ext uri="{BB962C8B-B14F-4D97-AF65-F5344CB8AC3E}">
        <p14:creationId xmlns:p14="http://schemas.microsoft.com/office/powerpoint/2010/main" val="12894169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Pealkiri 1"/>
          <p:cNvSpPr>
            <a:spLocks noGrp="1"/>
          </p:cNvSpPr>
          <p:nvPr>
            <p:ph type="title"/>
          </p:nvPr>
        </p:nvSpPr>
        <p:spPr/>
        <p:txBody>
          <a:bodyPr/>
          <a:lstStyle/>
          <a:p>
            <a:pPr algn="ctr">
              <a:defRPr/>
            </a:pPr>
            <a:r>
              <a:rPr lang="et-EE" smtClean="0"/>
              <a:t>Kaks vastanduvat vaatenurka</a:t>
            </a:r>
          </a:p>
        </p:txBody>
      </p:sp>
      <p:sp>
        <p:nvSpPr>
          <p:cNvPr id="23555" name="Sisu kohatäide 2"/>
          <p:cNvSpPr>
            <a:spLocks noGrp="1"/>
          </p:cNvSpPr>
          <p:nvPr>
            <p:ph sz="quarter" idx="1"/>
          </p:nvPr>
        </p:nvSpPr>
        <p:spPr>
          <a:xfrm>
            <a:off x="2070100" y="1727200"/>
            <a:ext cx="4832976" cy="4184022"/>
          </a:xfrm>
        </p:spPr>
        <p:txBody>
          <a:bodyPr>
            <a:normAutofit/>
          </a:bodyPr>
          <a:lstStyle/>
          <a:p>
            <a:pPr eaLnBrk="1" hangingPunct="1"/>
            <a:r>
              <a:rPr lang="et-EE" altLang="et-EE" sz="2000" u="sng" dirty="0" smtClean="0"/>
              <a:t>Traditsiooniline hoiak </a:t>
            </a:r>
            <a:r>
              <a:rPr lang="et-EE" altLang="et-EE" sz="2000" dirty="0" smtClean="0"/>
              <a:t>-mees </a:t>
            </a:r>
            <a:r>
              <a:rPr lang="fi-FI" altLang="et-EE" sz="2000" dirty="0" err="1" smtClean="0"/>
              <a:t>domineerib</a:t>
            </a:r>
            <a:r>
              <a:rPr lang="fi-FI" altLang="et-EE" sz="2000" dirty="0" smtClean="0"/>
              <a:t> ja just nii ongi </a:t>
            </a:r>
            <a:r>
              <a:rPr lang="fi-FI" altLang="et-EE" sz="2000" dirty="0" err="1" smtClean="0"/>
              <a:t>väga</a:t>
            </a:r>
            <a:r>
              <a:rPr lang="fi-FI" altLang="et-EE" sz="2000" dirty="0" smtClean="0"/>
              <a:t> </a:t>
            </a:r>
            <a:r>
              <a:rPr lang="fi-FI" altLang="et-EE" sz="2000" dirty="0" err="1" smtClean="0"/>
              <a:t>hea</a:t>
            </a:r>
            <a:r>
              <a:rPr lang="et-EE" altLang="et-EE" sz="2000" dirty="0" smtClean="0"/>
              <a:t>. </a:t>
            </a:r>
          </a:p>
          <a:p>
            <a:pPr eaLnBrk="1" hangingPunct="1">
              <a:buFont typeface="Wingdings 3" panose="05040102010807070707" pitchFamily="18" charset="2"/>
              <a:buNone/>
            </a:pPr>
            <a:r>
              <a:rPr lang="et-EE" altLang="et-EE" sz="2000" dirty="0" smtClean="0"/>
              <a:t>Rõhutatakse erinevusi - </a:t>
            </a:r>
            <a:r>
              <a:rPr lang="fi-FI" altLang="et-EE" sz="2000" dirty="0" smtClean="0"/>
              <a:t>auto </a:t>
            </a:r>
            <a:r>
              <a:rPr lang="fi-FI" altLang="et-EE" sz="2000" dirty="0" err="1" smtClean="0"/>
              <a:t>parandami</a:t>
            </a:r>
            <a:r>
              <a:rPr lang="et-EE" altLang="et-EE" sz="2000" dirty="0" err="1" smtClean="0"/>
              <a:t>ne</a:t>
            </a:r>
            <a:r>
              <a:rPr lang="et-EE" altLang="et-EE" sz="2000" dirty="0" smtClean="0"/>
              <a:t> on</a:t>
            </a:r>
            <a:r>
              <a:rPr lang="fi-FI" altLang="et-EE" sz="2000" dirty="0" smtClean="0"/>
              <a:t> </a:t>
            </a:r>
            <a:r>
              <a:rPr lang="fi-FI" altLang="et-EE" sz="2000" dirty="0" err="1" smtClean="0"/>
              <a:t>rangelt</a:t>
            </a:r>
            <a:r>
              <a:rPr lang="fi-FI" altLang="et-EE" sz="2000" dirty="0" smtClean="0"/>
              <a:t> </a:t>
            </a:r>
            <a:r>
              <a:rPr lang="fi-FI" altLang="et-EE" sz="2000" dirty="0" err="1" smtClean="0"/>
              <a:t>ainult</a:t>
            </a:r>
            <a:r>
              <a:rPr lang="fi-FI" altLang="et-EE" sz="2000" dirty="0" smtClean="0"/>
              <a:t> </a:t>
            </a:r>
            <a:r>
              <a:rPr lang="fi-FI" altLang="et-EE" sz="2000" dirty="0" err="1" smtClean="0"/>
              <a:t>meestele</a:t>
            </a:r>
            <a:r>
              <a:rPr lang="fi-FI" altLang="et-EE" sz="2000" dirty="0" smtClean="0"/>
              <a:t> </a:t>
            </a:r>
            <a:r>
              <a:rPr lang="fi-FI" altLang="et-EE" sz="2000" dirty="0" err="1" smtClean="0"/>
              <a:t>sobiv</a:t>
            </a:r>
            <a:r>
              <a:rPr lang="fi-FI" altLang="et-EE" sz="2000" dirty="0" smtClean="0"/>
              <a:t> ja </a:t>
            </a:r>
            <a:r>
              <a:rPr lang="fi-FI" altLang="et-EE" sz="2000" dirty="0" err="1" smtClean="0"/>
              <a:t>tikkimi</a:t>
            </a:r>
            <a:r>
              <a:rPr lang="et-EE" altLang="et-EE" sz="2000" dirty="0" err="1" smtClean="0"/>
              <a:t>ne</a:t>
            </a:r>
            <a:r>
              <a:rPr lang="et-EE" altLang="et-EE" sz="2000" dirty="0" smtClean="0"/>
              <a:t> </a:t>
            </a:r>
            <a:r>
              <a:rPr lang="fi-FI" altLang="et-EE" sz="2000" dirty="0" err="1" smtClean="0"/>
              <a:t>ainult</a:t>
            </a:r>
            <a:r>
              <a:rPr lang="fi-FI" altLang="et-EE" sz="2000" dirty="0" smtClean="0"/>
              <a:t> naistele </a:t>
            </a:r>
            <a:r>
              <a:rPr lang="fi-FI" altLang="et-EE" sz="2000" dirty="0" err="1" smtClean="0"/>
              <a:t>sobiliku</a:t>
            </a:r>
            <a:r>
              <a:rPr lang="et-EE" altLang="et-EE" sz="2000" dirty="0" smtClean="0"/>
              <a:t>m</a:t>
            </a:r>
            <a:r>
              <a:rPr lang="fi-FI" altLang="et-EE" sz="2000" dirty="0" smtClean="0"/>
              <a:t> </a:t>
            </a:r>
            <a:r>
              <a:rPr lang="fi-FI" altLang="et-EE" sz="2000" dirty="0" err="1" smtClean="0"/>
              <a:t>töö</a:t>
            </a:r>
            <a:r>
              <a:rPr lang="fi-FI" altLang="et-EE" sz="2000" dirty="0" smtClean="0"/>
              <a:t>.</a:t>
            </a:r>
            <a:endParaRPr lang="et-EE" altLang="et-EE" sz="2000" dirty="0" smtClean="0"/>
          </a:p>
        </p:txBody>
      </p:sp>
      <p:sp>
        <p:nvSpPr>
          <p:cNvPr id="23556" name="Sisu kohatäide 3"/>
          <p:cNvSpPr>
            <a:spLocks noGrp="1"/>
          </p:cNvSpPr>
          <p:nvPr>
            <p:ph sz="quarter" idx="2"/>
          </p:nvPr>
        </p:nvSpPr>
        <p:spPr>
          <a:xfrm>
            <a:off x="6743700" y="1600200"/>
            <a:ext cx="4495799" cy="4572000"/>
          </a:xfrm>
        </p:spPr>
        <p:txBody>
          <a:bodyPr>
            <a:normAutofit/>
          </a:bodyPr>
          <a:lstStyle/>
          <a:p>
            <a:pPr eaLnBrk="1" hangingPunct="1"/>
            <a:r>
              <a:rPr lang="et-EE" altLang="et-EE" sz="2000" u="sng" dirty="0" smtClean="0"/>
              <a:t>Võrdsustav modernne humanistlik hoiak </a:t>
            </a:r>
            <a:r>
              <a:rPr lang="et-EE" altLang="et-EE" sz="2000" dirty="0" smtClean="0"/>
              <a:t>-mõlemad käivad tööl, teenivad raha, võtavad lapsepuhkust ja otsustavad oluliste asjade üle koos. </a:t>
            </a:r>
          </a:p>
          <a:p>
            <a:pPr eaLnBrk="1" hangingPunct="1">
              <a:buFont typeface="Wingdings 3" panose="05040102010807070707" pitchFamily="18" charset="2"/>
              <a:buNone/>
            </a:pPr>
            <a:r>
              <a:rPr lang="et-EE" altLang="et-EE" sz="2000" dirty="0" smtClean="0"/>
              <a:t>Kaldutakse </a:t>
            </a:r>
            <a:r>
              <a:rPr lang="fi-FI" altLang="et-EE" sz="2000" dirty="0" err="1" smtClean="0"/>
              <a:t>alatähtsustama</a:t>
            </a:r>
            <a:r>
              <a:rPr lang="fi-FI" altLang="et-EE" sz="2000" dirty="0" smtClean="0"/>
              <a:t> ja </a:t>
            </a:r>
            <a:r>
              <a:rPr lang="fi-FI" altLang="et-EE" sz="2000" dirty="0" err="1" smtClean="0"/>
              <a:t>kohati</a:t>
            </a:r>
            <a:r>
              <a:rPr lang="fi-FI" altLang="et-EE" sz="2000" dirty="0" smtClean="0"/>
              <a:t> </a:t>
            </a:r>
            <a:r>
              <a:rPr lang="fi-FI" altLang="et-EE" sz="2000" dirty="0" err="1" smtClean="0"/>
              <a:t>isegi</a:t>
            </a:r>
            <a:r>
              <a:rPr lang="fi-FI" altLang="et-EE" sz="2000" dirty="0" smtClean="0"/>
              <a:t> </a:t>
            </a:r>
            <a:r>
              <a:rPr lang="fi-FI" altLang="et-EE" sz="2000" dirty="0" err="1" smtClean="0"/>
              <a:t>eitama</a:t>
            </a:r>
            <a:r>
              <a:rPr lang="fi-FI" altLang="et-EE" sz="2000" dirty="0" smtClean="0"/>
              <a:t> </a:t>
            </a:r>
            <a:r>
              <a:rPr lang="fi-FI" altLang="et-EE" sz="2000" dirty="0" err="1" smtClean="0"/>
              <a:t>sugudevaheliste</a:t>
            </a:r>
            <a:r>
              <a:rPr lang="fi-FI" altLang="et-EE" sz="2000" dirty="0" smtClean="0"/>
              <a:t> </a:t>
            </a:r>
            <a:r>
              <a:rPr lang="fi-FI" altLang="et-EE" sz="2000" dirty="0" err="1" smtClean="0"/>
              <a:t>erinevuste</a:t>
            </a:r>
            <a:r>
              <a:rPr lang="fi-FI" altLang="et-EE" sz="2000" dirty="0" smtClean="0"/>
              <a:t> </a:t>
            </a:r>
            <a:r>
              <a:rPr lang="fi-FI" altLang="et-EE" sz="2000" dirty="0" err="1" smtClean="0"/>
              <a:t>olemaso</a:t>
            </a:r>
            <a:r>
              <a:rPr lang="et-EE" altLang="et-EE" sz="2000" dirty="0" err="1" smtClean="0"/>
              <a:t>lu</a:t>
            </a:r>
            <a:r>
              <a:rPr lang="et-EE" altLang="et-EE" sz="2000" dirty="0" smtClean="0"/>
              <a:t>. </a:t>
            </a:r>
          </a:p>
        </p:txBody>
      </p:sp>
    </p:spTree>
    <p:extLst>
      <p:ext uri="{BB962C8B-B14F-4D97-AF65-F5344CB8AC3E}">
        <p14:creationId xmlns:p14="http://schemas.microsoft.com/office/powerpoint/2010/main" val="22399442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Pealkiri 1"/>
          <p:cNvSpPr>
            <a:spLocks noGrp="1"/>
          </p:cNvSpPr>
          <p:nvPr>
            <p:ph type="title"/>
          </p:nvPr>
        </p:nvSpPr>
        <p:spPr/>
        <p:txBody>
          <a:bodyPr/>
          <a:lstStyle/>
          <a:p>
            <a:pPr algn="ctr">
              <a:defRPr/>
            </a:pPr>
            <a:r>
              <a:rPr lang="et-EE" smtClean="0"/>
              <a:t>Erinevused</a:t>
            </a:r>
          </a:p>
        </p:txBody>
      </p:sp>
      <p:sp>
        <p:nvSpPr>
          <p:cNvPr id="3" name="Sisu kohatäide 2"/>
          <p:cNvSpPr>
            <a:spLocks noGrp="1"/>
          </p:cNvSpPr>
          <p:nvPr>
            <p:ph sz="quarter" idx="1"/>
          </p:nvPr>
        </p:nvSpPr>
        <p:spPr>
          <a:xfrm>
            <a:off x="1816100" y="1600200"/>
            <a:ext cx="5086976" cy="5130800"/>
          </a:xfrm>
        </p:spPr>
        <p:txBody>
          <a:bodyPr>
            <a:noAutofit/>
          </a:bodyPr>
          <a:lstStyle/>
          <a:p>
            <a:pPr marL="274320" indent="-274320">
              <a:buFont typeface="Wingdings 3"/>
              <a:buChar char=""/>
              <a:defRPr/>
            </a:pPr>
            <a:r>
              <a:rPr lang="et-EE" sz="2000" dirty="0" smtClean="0"/>
              <a:t>kiirem reaktsioon</a:t>
            </a:r>
          </a:p>
          <a:p>
            <a:pPr marL="274320" indent="-274320">
              <a:buFont typeface="Wingdings 3"/>
              <a:buChar char=""/>
              <a:defRPr/>
            </a:pPr>
            <a:r>
              <a:rPr lang="et-EE" sz="2000" dirty="0" smtClean="0"/>
              <a:t>ruumiline võimekus (arhitektid, maletajad)</a:t>
            </a:r>
          </a:p>
          <a:p>
            <a:pPr marL="274320" indent="-274320">
              <a:buFont typeface="Wingdings 3"/>
              <a:buChar char=""/>
              <a:defRPr/>
            </a:pPr>
            <a:r>
              <a:rPr lang="et-EE" sz="2000" dirty="0" smtClean="0"/>
              <a:t>mõtlevad rohkem aju hallollusega</a:t>
            </a:r>
          </a:p>
          <a:p>
            <a:pPr marL="274320" indent="-274320">
              <a:buFont typeface="Wingdings 3"/>
              <a:buChar char=""/>
              <a:defRPr/>
            </a:pPr>
            <a:r>
              <a:rPr lang="et-EE" sz="2000" dirty="0" smtClean="0"/>
              <a:t>lahendavad paremini keerukaid ülesandeid</a:t>
            </a:r>
          </a:p>
          <a:p>
            <a:pPr marL="274320" indent="-274320">
              <a:buFont typeface="Wingdings 3"/>
              <a:buChar char=""/>
              <a:defRPr/>
            </a:pPr>
            <a:r>
              <a:rPr lang="fi-FI" sz="2000" dirty="0" err="1" smtClean="0"/>
              <a:t>kehtestavamad</a:t>
            </a:r>
            <a:r>
              <a:rPr lang="fi-FI" sz="2000" dirty="0" smtClean="0"/>
              <a:t>, </a:t>
            </a:r>
            <a:r>
              <a:rPr lang="et-EE" sz="2000" dirty="0" smtClean="0"/>
              <a:t> </a:t>
            </a:r>
            <a:r>
              <a:rPr lang="fi-FI" sz="2000" dirty="0" err="1" smtClean="0"/>
              <a:t>otsivad</a:t>
            </a:r>
            <a:r>
              <a:rPr lang="fi-FI" sz="2000" dirty="0" smtClean="0"/>
              <a:t> uusi </a:t>
            </a:r>
            <a:r>
              <a:rPr lang="fi-FI" sz="2000" dirty="0" err="1" smtClean="0"/>
              <a:t>elamusi</a:t>
            </a:r>
            <a:r>
              <a:rPr lang="fi-FI" sz="2000" dirty="0" smtClean="0"/>
              <a:t>, </a:t>
            </a:r>
            <a:r>
              <a:rPr lang="et-EE" sz="2000" dirty="0" smtClean="0"/>
              <a:t> </a:t>
            </a:r>
            <a:r>
              <a:rPr lang="fi-FI" sz="2000" dirty="0" smtClean="0"/>
              <a:t>on </a:t>
            </a:r>
            <a:r>
              <a:rPr lang="fi-FI" sz="2000" dirty="0" err="1" smtClean="0"/>
              <a:t>avatumad</a:t>
            </a:r>
            <a:r>
              <a:rPr lang="fi-FI" sz="2000" dirty="0" smtClean="0"/>
              <a:t> </a:t>
            </a:r>
            <a:r>
              <a:rPr lang="fi-FI" sz="2000" dirty="0" err="1" smtClean="0"/>
              <a:t>uutele</a:t>
            </a:r>
            <a:r>
              <a:rPr lang="fi-FI" sz="2000" dirty="0" smtClean="0"/>
              <a:t> </a:t>
            </a:r>
            <a:r>
              <a:rPr lang="fi-FI" sz="2000" dirty="0" err="1" smtClean="0"/>
              <a:t>ideedele</a:t>
            </a:r>
            <a:r>
              <a:rPr lang="fi-FI" sz="2000" dirty="0" smtClean="0"/>
              <a:t> ja </a:t>
            </a:r>
            <a:r>
              <a:rPr lang="fi-FI" sz="2000" dirty="0" err="1" smtClean="0"/>
              <a:t>peavad</a:t>
            </a:r>
            <a:r>
              <a:rPr lang="fi-FI" sz="2000" dirty="0" smtClean="0"/>
              <a:t> </a:t>
            </a:r>
            <a:r>
              <a:rPr lang="fi-FI" sz="2000" dirty="0" err="1" smtClean="0"/>
              <a:t>ennast</a:t>
            </a:r>
            <a:r>
              <a:rPr lang="fi-FI" sz="2000" dirty="0" smtClean="0"/>
              <a:t> </a:t>
            </a:r>
            <a:r>
              <a:rPr lang="fi-FI" sz="2000" dirty="0" err="1" smtClean="0"/>
              <a:t>kompetentsemaks</a:t>
            </a:r>
            <a:endParaRPr lang="et-EE" sz="2000" dirty="0" smtClean="0"/>
          </a:p>
          <a:p>
            <a:pPr marL="274320" indent="-274320">
              <a:buFont typeface="Wingdings 3"/>
              <a:buChar char=""/>
              <a:defRPr/>
            </a:pPr>
            <a:r>
              <a:rPr lang="et-EE" sz="2000" dirty="0" smtClean="0"/>
              <a:t>asjalikumad</a:t>
            </a:r>
          </a:p>
          <a:p>
            <a:pPr marL="274320" indent="-274320">
              <a:buFont typeface="Wingdings 3"/>
              <a:buChar char=""/>
              <a:defRPr/>
            </a:pPr>
            <a:r>
              <a:rPr lang="et-EE" sz="2000" dirty="0" smtClean="0"/>
              <a:t>mõhnkeha on väiksem (ei oska emotsioone sõnastada ega mitme asjaga korraga tegeleda)</a:t>
            </a:r>
            <a:r>
              <a:rPr lang="fi-FI" sz="2000" dirty="0" smtClean="0"/>
              <a:t/>
            </a:r>
            <a:br>
              <a:rPr lang="fi-FI" sz="2000" dirty="0" smtClean="0"/>
            </a:br>
            <a:endParaRPr lang="et-EE" sz="2000" dirty="0"/>
          </a:p>
        </p:txBody>
      </p:sp>
      <p:sp>
        <p:nvSpPr>
          <p:cNvPr id="4" name="Sisu kohatäide 3"/>
          <p:cNvSpPr>
            <a:spLocks noGrp="1"/>
          </p:cNvSpPr>
          <p:nvPr>
            <p:ph sz="quarter" idx="2"/>
          </p:nvPr>
        </p:nvSpPr>
        <p:spPr>
          <a:xfrm>
            <a:off x="6642100" y="1600200"/>
            <a:ext cx="5270500" cy="5130800"/>
          </a:xfrm>
        </p:spPr>
        <p:txBody>
          <a:bodyPr>
            <a:noAutofit/>
          </a:bodyPr>
          <a:lstStyle/>
          <a:p>
            <a:pPr marL="274320" indent="-274320">
              <a:buFont typeface="Wingdings 3"/>
              <a:buChar char=""/>
              <a:defRPr/>
            </a:pPr>
            <a:r>
              <a:rPr lang="et-EE" sz="2000" dirty="0" smtClean="0"/>
              <a:t>keeleline võimekus</a:t>
            </a:r>
          </a:p>
          <a:p>
            <a:pPr marL="274320" indent="-274320">
              <a:buFont typeface="Wingdings 3"/>
              <a:buChar char=""/>
              <a:defRPr/>
            </a:pPr>
            <a:r>
              <a:rPr lang="et-EE" sz="2000" dirty="0" smtClean="0"/>
              <a:t>parem mälu</a:t>
            </a:r>
          </a:p>
          <a:p>
            <a:pPr marL="274320" indent="-274320">
              <a:buFont typeface="Wingdings 3"/>
              <a:buChar char=""/>
              <a:defRPr/>
            </a:pPr>
            <a:r>
              <a:rPr lang="et-EE" sz="2000" dirty="0" smtClean="0"/>
              <a:t>mõtlevad rohkem aju valgeollusega</a:t>
            </a:r>
          </a:p>
          <a:p>
            <a:pPr marL="274320" indent="-274320">
              <a:buFont typeface="Wingdings 3"/>
              <a:buChar char=""/>
              <a:defRPr/>
            </a:pPr>
            <a:r>
              <a:rPr lang="fi-FI" sz="2000" dirty="0" err="1" smtClean="0"/>
              <a:t>lõhna-</a:t>
            </a:r>
            <a:r>
              <a:rPr lang="fi-FI" sz="2000" dirty="0" smtClean="0"/>
              <a:t> ja </a:t>
            </a:r>
            <a:r>
              <a:rPr lang="fi-FI" sz="2000" dirty="0" err="1" smtClean="0"/>
              <a:t>maitsemeel</a:t>
            </a:r>
            <a:r>
              <a:rPr lang="fi-FI" sz="2000" dirty="0" smtClean="0"/>
              <a:t> on </a:t>
            </a:r>
            <a:r>
              <a:rPr lang="fi-FI" sz="2000" dirty="0" err="1" smtClean="0"/>
              <a:t>teravam</a:t>
            </a:r>
            <a:r>
              <a:rPr lang="et-EE" sz="2000" dirty="0" smtClean="0"/>
              <a:t>,</a:t>
            </a:r>
            <a:r>
              <a:rPr lang="fi-FI" sz="2000" dirty="0" smtClean="0"/>
              <a:t> </a:t>
            </a:r>
            <a:r>
              <a:rPr lang="fi-FI" sz="2000" dirty="0" err="1" smtClean="0"/>
              <a:t>lõhnamälu</a:t>
            </a:r>
            <a:r>
              <a:rPr lang="fi-FI" sz="2000" dirty="0" smtClean="0"/>
              <a:t> ja </a:t>
            </a:r>
            <a:r>
              <a:rPr lang="fi-FI" sz="2000" dirty="0" err="1" smtClean="0"/>
              <a:t>puutetundlikkus</a:t>
            </a:r>
            <a:r>
              <a:rPr lang="fi-FI" sz="2000" dirty="0" smtClean="0"/>
              <a:t> </a:t>
            </a:r>
            <a:r>
              <a:rPr lang="fi-FI" sz="2000" dirty="0" err="1" smtClean="0"/>
              <a:t>parem</a:t>
            </a:r>
            <a:endParaRPr lang="et-EE" sz="2000" dirty="0" smtClean="0"/>
          </a:p>
          <a:p>
            <a:pPr marL="274320" indent="-274320">
              <a:buFont typeface="Wingdings 3"/>
              <a:buChar char=""/>
              <a:defRPr/>
            </a:pPr>
            <a:r>
              <a:rPr lang="et-EE" sz="2000" dirty="0" smtClean="0"/>
              <a:t>k</a:t>
            </a:r>
            <a:r>
              <a:rPr lang="fi-FI" sz="2000" dirty="0" err="1" smtClean="0"/>
              <a:t>ohanevad</a:t>
            </a:r>
            <a:r>
              <a:rPr lang="fi-FI" sz="2000" dirty="0" smtClean="0"/>
              <a:t> </a:t>
            </a:r>
            <a:r>
              <a:rPr lang="fi-FI" sz="2000" dirty="0" err="1" smtClean="0"/>
              <a:t>pimedusega</a:t>
            </a:r>
            <a:r>
              <a:rPr lang="fi-FI" sz="2000" dirty="0" smtClean="0"/>
              <a:t> kiiremini</a:t>
            </a:r>
            <a:endParaRPr lang="et-EE" sz="2000" dirty="0" smtClean="0"/>
          </a:p>
          <a:p>
            <a:pPr marL="274320" indent="-274320">
              <a:buFont typeface="Wingdings 3"/>
              <a:buChar char=""/>
              <a:defRPr/>
            </a:pPr>
            <a:r>
              <a:rPr lang="et-EE" sz="2000" dirty="0" smtClean="0"/>
              <a:t>hindavad ajaintervalle tegelikust pikemaks</a:t>
            </a:r>
          </a:p>
          <a:p>
            <a:pPr marL="274320" indent="-274320">
              <a:buFont typeface="Wingdings 3"/>
              <a:buChar char=""/>
              <a:defRPr/>
            </a:pPr>
            <a:r>
              <a:rPr lang="et-EE" sz="2000" dirty="0" smtClean="0"/>
              <a:t>suurem </a:t>
            </a:r>
            <a:r>
              <a:rPr lang="fi-FI" sz="2000" dirty="0" err="1" smtClean="0"/>
              <a:t>ärev</a:t>
            </a:r>
            <a:r>
              <a:rPr lang="et-EE" sz="2000" dirty="0" err="1" smtClean="0"/>
              <a:t>us</a:t>
            </a:r>
            <a:r>
              <a:rPr lang="fi-FI" sz="2000" dirty="0" smtClean="0"/>
              <a:t>, </a:t>
            </a:r>
            <a:r>
              <a:rPr lang="et-EE" sz="2000" dirty="0" smtClean="0"/>
              <a:t> h</a:t>
            </a:r>
            <a:r>
              <a:rPr lang="fi-FI" sz="2000" dirty="0" err="1" smtClean="0"/>
              <a:t>aavatav</a:t>
            </a:r>
            <a:r>
              <a:rPr lang="et-EE" sz="2000" dirty="0" err="1" smtClean="0"/>
              <a:t>us</a:t>
            </a:r>
            <a:r>
              <a:rPr lang="fi-FI" sz="2000" dirty="0" smtClean="0"/>
              <a:t>, </a:t>
            </a:r>
            <a:r>
              <a:rPr lang="fi-FI" sz="2000" dirty="0" err="1" smtClean="0"/>
              <a:t>õrnatundelisemad</a:t>
            </a:r>
            <a:r>
              <a:rPr lang="fi-FI" sz="2000" dirty="0" smtClean="0"/>
              <a:t>, </a:t>
            </a:r>
            <a:r>
              <a:rPr lang="fi-FI" sz="2000" dirty="0" err="1" smtClean="0"/>
              <a:t>avatumad</a:t>
            </a:r>
            <a:r>
              <a:rPr lang="fi-FI" sz="2000" dirty="0" smtClean="0"/>
              <a:t> </a:t>
            </a:r>
            <a:r>
              <a:rPr lang="fi-FI" sz="2000" dirty="0" err="1" smtClean="0"/>
              <a:t>kaunitele</a:t>
            </a:r>
            <a:r>
              <a:rPr lang="fi-FI" sz="2000" dirty="0" smtClean="0"/>
              <a:t> </a:t>
            </a:r>
            <a:r>
              <a:rPr lang="fi-FI" sz="2000" dirty="0" err="1" smtClean="0"/>
              <a:t>kunstidele</a:t>
            </a:r>
            <a:r>
              <a:rPr lang="fi-FI" sz="2000" dirty="0" smtClean="0"/>
              <a:t> ja </a:t>
            </a:r>
            <a:r>
              <a:rPr lang="fi-FI" sz="2000" dirty="0" err="1" smtClean="0"/>
              <a:t>korra</a:t>
            </a:r>
            <a:r>
              <a:rPr lang="fi-FI" sz="2000" dirty="0" smtClean="0"/>
              <a:t> </a:t>
            </a:r>
            <a:r>
              <a:rPr lang="fi-FI" sz="2000" dirty="0" err="1" smtClean="0"/>
              <a:t>armastajad</a:t>
            </a:r>
            <a:r>
              <a:rPr lang="et-EE" sz="2000" dirty="0" smtClean="0"/>
              <a:t>, inimlikumad</a:t>
            </a:r>
            <a:endParaRPr lang="et-EE" sz="2000" dirty="0"/>
          </a:p>
        </p:txBody>
      </p:sp>
    </p:spTree>
    <p:extLst>
      <p:ext uri="{BB962C8B-B14F-4D97-AF65-F5344CB8AC3E}">
        <p14:creationId xmlns:p14="http://schemas.microsoft.com/office/powerpoint/2010/main" val="2100000485"/>
      </p:ext>
    </p:extLst>
  </p:cSld>
  <p:clrMapOvr>
    <a:masterClrMapping/>
  </p:clrMapOvr>
  <p:timing>
    <p:tnLst>
      <p:par>
        <p:cTn id="1" dur="indefinite" restart="never" nodeType="tmRoot"/>
      </p:par>
    </p:tnLst>
  </p:timing>
</p:sld>
</file>

<file path=ppt/theme/theme1.xml><?xml version="1.0" encoding="utf-8"?>
<a:theme xmlns:a="http://schemas.openxmlformats.org/drawingml/2006/main" name="Rohukõrred">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24</TotalTime>
  <Words>1070</Words>
  <Application>Microsoft Office PowerPoint</Application>
  <PresentationFormat>Laiekraan</PresentationFormat>
  <Paragraphs>98</Paragraphs>
  <Slides>15</Slides>
  <Notes>0</Notes>
  <HiddenSlides>0</HiddenSlides>
  <MMClips>0</MMClips>
  <ScaleCrop>false</ScaleCrop>
  <HeadingPairs>
    <vt:vector size="6" baseType="variant">
      <vt:variant>
        <vt:lpstr>Kasutatud fondid</vt:lpstr>
      </vt:variant>
      <vt:variant>
        <vt:i4>4</vt:i4>
      </vt:variant>
      <vt:variant>
        <vt:lpstr>Kujundus</vt:lpstr>
      </vt:variant>
      <vt:variant>
        <vt:i4>1</vt:i4>
      </vt:variant>
      <vt:variant>
        <vt:lpstr>Slaidipealkirjad</vt:lpstr>
      </vt:variant>
      <vt:variant>
        <vt:i4>15</vt:i4>
      </vt:variant>
    </vt:vector>
  </HeadingPairs>
  <TitlesOfParts>
    <vt:vector size="20" baseType="lpstr">
      <vt:lpstr>Arial</vt:lpstr>
      <vt:lpstr>Century Gothic</vt:lpstr>
      <vt:lpstr>Wingdings</vt:lpstr>
      <vt:lpstr>Wingdings 3</vt:lpstr>
      <vt:lpstr>Rohukõrred</vt:lpstr>
      <vt:lpstr>PAARISSUHE</vt:lpstr>
      <vt:lpstr>Mehe ja naise erinevused</vt:lpstr>
      <vt:lpstr>Soorollid ühiskonnas</vt:lpstr>
      <vt:lpstr>Mehelikkus ja naiselikkus</vt:lpstr>
      <vt:lpstr>Mehe ja naise erinevused</vt:lpstr>
      <vt:lpstr>Empaatia ja egoism</vt:lpstr>
      <vt:lpstr>Mõtlemine</vt:lpstr>
      <vt:lpstr>Kaks vastanduvat vaatenurka</vt:lpstr>
      <vt:lpstr>Erinevused</vt:lpstr>
      <vt:lpstr>Erinevused</vt:lpstr>
      <vt:lpstr>Rikkus toob erinevusi</vt:lpstr>
      <vt:lpstr>Kultuurierinevused</vt:lpstr>
      <vt:lpstr>Bioloogilised erinevused</vt:lpstr>
      <vt:lpstr>Unevajaduse erinevus</vt:lpstr>
      <vt:lpstr>Ülesanne </vt:lpstr>
    </vt:vector>
  </TitlesOfParts>
  <Company>Tartu Taiskasvanute Gumnaasium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PAARISSUHE</dc:title>
  <dc:creator>Eda Rööpmann</dc:creator>
  <cp:lastModifiedBy>Eda Rööpmann</cp:lastModifiedBy>
  <cp:revision>3</cp:revision>
  <dcterms:created xsi:type="dcterms:W3CDTF">2017-02-02T09:02:47Z</dcterms:created>
  <dcterms:modified xsi:type="dcterms:W3CDTF">2017-02-02T09:27:12Z</dcterms:modified>
</cp:coreProperties>
</file>