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9" r:id="rId3"/>
    <p:sldId id="257" r:id="rId4"/>
    <p:sldId id="270" r:id="rId5"/>
    <p:sldId id="259" r:id="rId6"/>
    <p:sldId id="260" r:id="rId7"/>
    <p:sldId id="261" r:id="rId8"/>
    <p:sldId id="271" r:id="rId9"/>
    <p:sldId id="262" r:id="rId10"/>
    <p:sldId id="265" r:id="rId11"/>
    <p:sldId id="272" r:id="rId12"/>
    <p:sldId id="266" r:id="rId13"/>
    <p:sldId id="267" r:id="rId1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4F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360" y="-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A158B7-30B1-42F2-BD49-9C5F7F122A3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90297C-7E4C-482C-AF75-AF22FB519202}">
      <dgm:prSet custT="1"/>
      <dgm:spPr/>
      <dgm:t>
        <a:bodyPr/>
        <a:lstStyle/>
        <a:p>
          <a:r>
            <a:rPr lang="et-EE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Mõisteid 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F6EF90-24EA-4935-9FDE-A2B049E5827E}" type="parTrans" cxnId="{009B60D7-BD38-4796-8199-82CD4442C056}">
      <dgm:prSet/>
      <dgm:spPr/>
      <dgm:t>
        <a:bodyPr/>
        <a:lstStyle/>
        <a:p>
          <a:endParaRPr lang="en-US"/>
        </a:p>
      </dgm:t>
    </dgm:pt>
    <dgm:pt modelId="{D3C77E07-B695-4C70-99B5-47BBCE83070E}" type="sibTrans" cxnId="{009B60D7-BD38-4796-8199-82CD4442C056}">
      <dgm:prSet/>
      <dgm:spPr/>
      <dgm:t>
        <a:bodyPr/>
        <a:lstStyle/>
        <a:p>
          <a:endParaRPr lang="en-US"/>
        </a:p>
      </dgm:t>
    </dgm:pt>
    <dgm:pt modelId="{08C3C459-6D88-4586-AC96-78C70AE99A64}">
      <dgm:prSet custT="1"/>
      <dgm:spPr/>
      <dgm:t>
        <a:bodyPr/>
        <a:lstStyle/>
        <a:p>
          <a:r>
            <a:rPr lang="et-EE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Rasvad </a:t>
          </a:r>
          <a:r>
            <a:rPr lang="et-EE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kuuluvad </a:t>
          </a:r>
          <a:r>
            <a:rPr lang="et-EE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lipiidide</a:t>
          </a:r>
          <a:r>
            <a:rPr lang="et-EE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 hulka. 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40CB72-7E7C-4D0B-AEEB-E42264BAE91C}" type="parTrans" cxnId="{6C249EE6-4041-4343-B7BA-94A14FCF860C}">
      <dgm:prSet/>
      <dgm:spPr/>
      <dgm:t>
        <a:bodyPr/>
        <a:lstStyle/>
        <a:p>
          <a:endParaRPr lang="en-US"/>
        </a:p>
      </dgm:t>
    </dgm:pt>
    <dgm:pt modelId="{E4DCF459-3AF7-4AFB-93C5-2B15A7BDF7C0}" type="sibTrans" cxnId="{6C249EE6-4041-4343-B7BA-94A14FCF860C}">
      <dgm:prSet/>
      <dgm:spPr/>
      <dgm:t>
        <a:bodyPr/>
        <a:lstStyle/>
        <a:p>
          <a:endParaRPr lang="en-US"/>
        </a:p>
      </dgm:t>
    </dgm:pt>
    <dgm:pt modelId="{A2D27C2C-44F0-41A5-9195-3B2C82BB6048}">
      <dgm:prSet/>
      <dgm:spPr/>
      <dgm:t>
        <a:bodyPr/>
        <a:lstStyle/>
        <a:p>
          <a:r>
            <a:rPr lang="et-EE" b="1"/>
            <a:t>Lipiidid</a:t>
          </a:r>
          <a:r>
            <a:rPr lang="et-EE"/>
            <a:t> on: rasvad, fosfolipiidid, rasvlahustuvad vitamiinid, kolesterool</a:t>
          </a:r>
          <a:endParaRPr lang="en-US"/>
        </a:p>
      </dgm:t>
    </dgm:pt>
    <dgm:pt modelId="{D87F76D0-BD91-42EC-BC50-572D8A6050BD}" type="parTrans" cxnId="{55D676A0-EAD2-4649-AD23-284CE16BFF8D}">
      <dgm:prSet/>
      <dgm:spPr/>
      <dgm:t>
        <a:bodyPr/>
        <a:lstStyle/>
        <a:p>
          <a:endParaRPr lang="en-US"/>
        </a:p>
      </dgm:t>
    </dgm:pt>
    <dgm:pt modelId="{2ED628CD-F8E3-467D-9548-2DB099F114B8}" type="sibTrans" cxnId="{55D676A0-EAD2-4649-AD23-284CE16BFF8D}">
      <dgm:prSet/>
      <dgm:spPr/>
      <dgm:t>
        <a:bodyPr/>
        <a:lstStyle/>
        <a:p>
          <a:endParaRPr lang="en-US"/>
        </a:p>
      </dgm:t>
    </dgm:pt>
    <dgm:pt modelId="{1DC897C4-35F1-46EA-A5AA-A891A82C607F}">
      <dgm:prSet/>
      <dgm:spPr/>
      <dgm:t>
        <a:bodyPr/>
        <a:lstStyle/>
        <a:p>
          <a:r>
            <a:rPr lang="et-EE" b="1" dirty="0"/>
            <a:t>Rasvad </a:t>
          </a:r>
          <a:r>
            <a:rPr lang="et-EE" dirty="0"/>
            <a:t>on glütserooli ja rasvhapete estrid</a:t>
          </a:r>
          <a:endParaRPr lang="en-US" dirty="0"/>
        </a:p>
      </dgm:t>
    </dgm:pt>
    <dgm:pt modelId="{638AD361-75B7-4FC4-80A5-51AD3744C147}" type="parTrans" cxnId="{6B5A2A93-306F-410D-8757-0DA7EF7ED76E}">
      <dgm:prSet/>
      <dgm:spPr/>
      <dgm:t>
        <a:bodyPr/>
        <a:lstStyle/>
        <a:p>
          <a:endParaRPr lang="en-US"/>
        </a:p>
      </dgm:t>
    </dgm:pt>
    <dgm:pt modelId="{F32ABBD8-69AC-4441-8764-B2B60324D84E}" type="sibTrans" cxnId="{6B5A2A93-306F-410D-8757-0DA7EF7ED76E}">
      <dgm:prSet/>
      <dgm:spPr/>
      <dgm:t>
        <a:bodyPr/>
        <a:lstStyle/>
        <a:p>
          <a:endParaRPr lang="en-US"/>
        </a:p>
      </dgm:t>
    </dgm:pt>
    <dgm:pt modelId="{DC9866FA-70B2-4441-920B-F53A974464FD}" type="pres">
      <dgm:prSet presAssocID="{B0A158B7-30B1-42F2-BD49-9C5F7F122A39}" presName="vert0" presStyleCnt="0">
        <dgm:presLayoutVars>
          <dgm:dir/>
          <dgm:animOne val="branch"/>
          <dgm:animLvl val="lvl"/>
        </dgm:presLayoutVars>
      </dgm:prSet>
      <dgm:spPr/>
    </dgm:pt>
    <dgm:pt modelId="{3638BA7E-FD16-4191-9D4E-A9C0ACA18218}" type="pres">
      <dgm:prSet presAssocID="{5F90297C-7E4C-482C-AF75-AF22FB519202}" presName="thickLine" presStyleLbl="alignNode1" presStyleIdx="0" presStyleCnt="4"/>
      <dgm:spPr/>
    </dgm:pt>
    <dgm:pt modelId="{F52BC8EA-484B-4F11-934D-ED2F7AB49518}" type="pres">
      <dgm:prSet presAssocID="{5F90297C-7E4C-482C-AF75-AF22FB519202}" presName="horz1" presStyleCnt="0"/>
      <dgm:spPr/>
    </dgm:pt>
    <dgm:pt modelId="{991DB444-A5F7-4155-BF5A-3AD07E34F3A1}" type="pres">
      <dgm:prSet presAssocID="{5F90297C-7E4C-482C-AF75-AF22FB519202}" presName="tx1" presStyleLbl="revTx" presStyleIdx="0" presStyleCnt="4"/>
      <dgm:spPr/>
    </dgm:pt>
    <dgm:pt modelId="{1AD5C836-4605-4762-BDFD-0FE232052302}" type="pres">
      <dgm:prSet presAssocID="{5F90297C-7E4C-482C-AF75-AF22FB519202}" presName="vert1" presStyleCnt="0"/>
      <dgm:spPr/>
    </dgm:pt>
    <dgm:pt modelId="{94072DF1-7918-43C1-A6BC-B6709FAFDCE8}" type="pres">
      <dgm:prSet presAssocID="{08C3C459-6D88-4586-AC96-78C70AE99A64}" presName="thickLine" presStyleLbl="alignNode1" presStyleIdx="1" presStyleCnt="4"/>
      <dgm:spPr/>
    </dgm:pt>
    <dgm:pt modelId="{AAE47B9B-AA44-42A9-9804-115B7D8914E5}" type="pres">
      <dgm:prSet presAssocID="{08C3C459-6D88-4586-AC96-78C70AE99A64}" presName="horz1" presStyleCnt="0"/>
      <dgm:spPr/>
    </dgm:pt>
    <dgm:pt modelId="{4BB2DE21-7E2A-4F09-A85C-3EC8F268402D}" type="pres">
      <dgm:prSet presAssocID="{08C3C459-6D88-4586-AC96-78C70AE99A64}" presName="tx1" presStyleLbl="revTx" presStyleIdx="1" presStyleCnt="4"/>
      <dgm:spPr/>
    </dgm:pt>
    <dgm:pt modelId="{786B9835-7799-4276-8B26-BE3E70A800A9}" type="pres">
      <dgm:prSet presAssocID="{08C3C459-6D88-4586-AC96-78C70AE99A64}" presName="vert1" presStyleCnt="0"/>
      <dgm:spPr/>
    </dgm:pt>
    <dgm:pt modelId="{AF2D47DB-7C4A-4AC1-A902-9A92D03FC653}" type="pres">
      <dgm:prSet presAssocID="{A2D27C2C-44F0-41A5-9195-3B2C82BB6048}" presName="thickLine" presStyleLbl="alignNode1" presStyleIdx="2" presStyleCnt="4"/>
      <dgm:spPr/>
    </dgm:pt>
    <dgm:pt modelId="{FB0549A0-8A86-4FA2-AD42-3D269EF59734}" type="pres">
      <dgm:prSet presAssocID="{A2D27C2C-44F0-41A5-9195-3B2C82BB6048}" presName="horz1" presStyleCnt="0"/>
      <dgm:spPr/>
    </dgm:pt>
    <dgm:pt modelId="{2CD923E6-5FDB-4C20-AFD7-4EEE2AFD8F88}" type="pres">
      <dgm:prSet presAssocID="{A2D27C2C-44F0-41A5-9195-3B2C82BB6048}" presName="tx1" presStyleLbl="revTx" presStyleIdx="2" presStyleCnt="4"/>
      <dgm:spPr/>
    </dgm:pt>
    <dgm:pt modelId="{D34BF6F9-01D0-452A-96AA-C090BA43D8EA}" type="pres">
      <dgm:prSet presAssocID="{A2D27C2C-44F0-41A5-9195-3B2C82BB6048}" presName="vert1" presStyleCnt="0"/>
      <dgm:spPr/>
    </dgm:pt>
    <dgm:pt modelId="{4D122D9A-0A36-446E-A27B-A87B0F03D8AA}" type="pres">
      <dgm:prSet presAssocID="{1DC897C4-35F1-46EA-A5AA-A891A82C607F}" presName="thickLine" presStyleLbl="alignNode1" presStyleIdx="3" presStyleCnt="4"/>
      <dgm:spPr/>
    </dgm:pt>
    <dgm:pt modelId="{BD312360-29CD-4277-8C10-EED4BDE3F693}" type="pres">
      <dgm:prSet presAssocID="{1DC897C4-35F1-46EA-A5AA-A891A82C607F}" presName="horz1" presStyleCnt="0"/>
      <dgm:spPr/>
    </dgm:pt>
    <dgm:pt modelId="{9146E729-5B74-4F5B-8C1D-F6344EA0550C}" type="pres">
      <dgm:prSet presAssocID="{1DC897C4-35F1-46EA-A5AA-A891A82C607F}" presName="tx1" presStyleLbl="revTx" presStyleIdx="3" presStyleCnt="4"/>
      <dgm:spPr/>
    </dgm:pt>
    <dgm:pt modelId="{8AB89C5C-EA4F-4358-B11B-268F0EFD28F7}" type="pres">
      <dgm:prSet presAssocID="{1DC897C4-35F1-46EA-A5AA-A891A82C607F}" presName="vert1" presStyleCnt="0"/>
      <dgm:spPr/>
    </dgm:pt>
  </dgm:ptLst>
  <dgm:cxnLst>
    <dgm:cxn modelId="{3DF94C67-06F7-45A0-BADF-18267548542A}" type="presOf" srcId="{1DC897C4-35F1-46EA-A5AA-A891A82C607F}" destId="{9146E729-5B74-4F5B-8C1D-F6344EA0550C}" srcOrd="0" destOrd="0" presId="urn:microsoft.com/office/officeart/2008/layout/LinedList"/>
    <dgm:cxn modelId="{A584F74E-8688-4E32-BC23-6BA6CE7E6E4E}" type="presOf" srcId="{A2D27C2C-44F0-41A5-9195-3B2C82BB6048}" destId="{2CD923E6-5FDB-4C20-AFD7-4EEE2AFD8F88}" srcOrd="0" destOrd="0" presId="urn:microsoft.com/office/officeart/2008/layout/LinedList"/>
    <dgm:cxn modelId="{83818D72-4A15-4D5A-878D-D01DAB13563C}" type="presOf" srcId="{B0A158B7-30B1-42F2-BD49-9C5F7F122A39}" destId="{DC9866FA-70B2-4441-920B-F53A974464FD}" srcOrd="0" destOrd="0" presId="urn:microsoft.com/office/officeart/2008/layout/LinedList"/>
    <dgm:cxn modelId="{ECCF1387-A6C6-44A6-B425-CFCF0EDDCA58}" type="presOf" srcId="{08C3C459-6D88-4586-AC96-78C70AE99A64}" destId="{4BB2DE21-7E2A-4F09-A85C-3EC8F268402D}" srcOrd="0" destOrd="0" presId="urn:microsoft.com/office/officeart/2008/layout/LinedList"/>
    <dgm:cxn modelId="{6B5A2A93-306F-410D-8757-0DA7EF7ED76E}" srcId="{B0A158B7-30B1-42F2-BD49-9C5F7F122A39}" destId="{1DC897C4-35F1-46EA-A5AA-A891A82C607F}" srcOrd="3" destOrd="0" parTransId="{638AD361-75B7-4FC4-80A5-51AD3744C147}" sibTransId="{F32ABBD8-69AC-4441-8764-B2B60324D84E}"/>
    <dgm:cxn modelId="{55D676A0-EAD2-4649-AD23-284CE16BFF8D}" srcId="{B0A158B7-30B1-42F2-BD49-9C5F7F122A39}" destId="{A2D27C2C-44F0-41A5-9195-3B2C82BB6048}" srcOrd="2" destOrd="0" parTransId="{D87F76D0-BD91-42EC-BC50-572D8A6050BD}" sibTransId="{2ED628CD-F8E3-467D-9548-2DB099F114B8}"/>
    <dgm:cxn modelId="{4F98C8AE-E14D-4F33-B3AF-BA58E81D427E}" type="presOf" srcId="{5F90297C-7E4C-482C-AF75-AF22FB519202}" destId="{991DB444-A5F7-4155-BF5A-3AD07E34F3A1}" srcOrd="0" destOrd="0" presId="urn:microsoft.com/office/officeart/2008/layout/LinedList"/>
    <dgm:cxn modelId="{009B60D7-BD38-4796-8199-82CD4442C056}" srcId="{B0A158B7-30B1-42F2-BD49-9C5F7F122A39}" destId="{5F90297C-7E4C-482C-AF75-AF22FB519202}" srcOrd="0" destOrd="0" parTransId="{D9F6EF90-24EA-4935-9FDE-A2B049E5827E}" sibTransId="{D3C77E07-B695-4C70-99B5-47BBCE83070E}"/>
    <dgm:cxn modelId="{6C249EE6-4041-4343-B7BA-94A14FCF860C}" srcId="{B0A158B7-30B1-42F2-BD49-9C5F7F122A39}" destId="{08C3C459-6D88-4586-AC96-78C70AE99A64}" srcOrd="1" destOrd="0" parTransId="{9040CB72-7E7C-4D0B-AEEB-E42264BAE91C}" sibTransId="{E4DCF459-3AF7-4AFB-93C5-2B15A7BDF7C0}"/>
    <dgm:cxn modelId="{C9B76DAC-C323-4B61-B64C-43323BAE8901}" type="presParOf" srcId="{DC9866FA-70B2-4441-920B-F53A974464FD}" destId="{3638BA7E-FD16-4191-9D4E-A9C0ACA18218}" srcOrd="0" destOrd="0" presId="urn:microsoft.com/office/officeart/2008/layout/LinedList"/>
    <dgm:cxn modelId="{FD5C4D63-8011-44F8-BC4F-223B753F2693}" type="presParOf" srcId="{DC9866FA-70B2-4441-920B-F53A974464FD}" destId="{F52BC8EA-484B-4F11-934D-ED2F7AB49518}" srcOrd="1" destOrd="0" presId="urn:microsoft.com/office/officeart/2008/layout/LinedList"/>
    <dgm:cxn modelId="{45E49BB0-4517-4FC5-B430-901302DD8052}" type="presParOf" srcId="{F52BC8EA-484B-4F11-934D-ED2F7AB49518}" destId="{991DB444-A5F7-4155-BF5A-3AD07E34F3A1}" srcOrd="0" destOrd="0" presId="urn:microsoft.com/office/officeart/2008/layout/LinedList"/>
    <dgm:cxn modelId="{175E2F24-B57C-4082-A82A-5A6D8CB60EB5}" type="presParOf" srcId="{F52BC8EA-484B-4F11-934D-ED2F7AB49518}" destId="{1AD5C836-4605-4762-BDFD-0FE232052302}" srcOrd="1" destOrd="0" presId="urn:microsoft.com/office/officeart/2008/layout/LinedList"/>
    <dgm:cxn modelId="{D34396F7-FDBA-4C9C-AA24-239D4DD990A8}" type="presParOf" srcId="{DC9866FA-70B2-4441-920B-F53A974464FD}" destId="{94072DF1-7918-43C1-A6BC-B6709FAFDCE8}" srcOrd="2" destOrd="0" presId="urn:microsoft.com/office/officeart/2008/layout/LinedList"/>
    <dgm:cxn modelId="{3A2B2AA5-90D9-4131-A082-EC9D7160311B}" type="presParOf" srcId="{DC9866FA-70B2-4441-920B-F53A974464FD}" destId="{AAE47B9B-AA44-42A9-9804-115B7D8914E5}" srcOrd="3" destOrd="0" presId="urn:microsoft.com/office/officeart/2008/layout/LinedList"/>
    <dgm:cxn modelId="{F1C1C19D-E25E-4C0D-86A4-7749B8C27E37}" type="presParOf" srcId="{AAE47B9B-AA44-42A9-9804-115B7D8914E5}" destId="{4BB2DE21-7E2A-4F09-A85C-3EC8F268402D}" srcOrd="0" destOrd="0" presId="urn:microsoft.com/office/officeart/2008/layout/LinedList"/>
    <dgm:cxn modelId="{85A60887-2504-4A4F-9BBD-36BAE2899F32}" type="presParOf" srcId="{AAE47B9B-AA44-42A9-9804-115B7D8914E5}" destId="{786B9835-7799-4276-8B26-BE3E70A800A9}" srcOrd="1" destOrd="0" presId="urn:microsoft.com/office/officeart/2008/layout/LinedList"/>
    <dgm:cxn modelId="{4588EAE3-87D0-4EC0-B2FD-064C76A12C37}" type="presParOf" srcId="{DC9866FA-70B2-4441-920B-F53A974464FD}" destId="{AF2D47DB-7C4A-4AC1-A902-9A92D03FC653}" srcOrd="4" destOrd="0" presId="urn:microsoft.com/office/officeart/2008/layout/LinedList"/>
    <dgm:cxn modelId="{15CCD18A-24A2-48A6-87D6-CC405EE2564D}" type="presParOf" srcId="{DC9866FA-70B2-4441-920B-F53A974464FD}" destId="{FB0549A0-8A86-4FA2-AD42-3D269EF59734}" srcOrd="5" destOrd="0" presId="urn:microsoft.com/office/officeart/2008/layout/LinedList"/>
    <dgm:cxn modelId="{17AC706D-797E-4CA2-8C63-F82908F02CDF}" type="presParOf" srcId="{FB0549A0-8A86-4FA2-AD42-3D269EF59734}" destId="{2CD923E6-5FDB-4C20-AFD7-4EEE2AFD8F88}" srcOrd="0" destOrd="0" presId="urn:microsoft.com/office/officeart/2008/layout/LinedList"/>
    <dgm:cxn modelId="{E63632A0-8F22-4313-91BD-0F7C2E2EEB9B}" type="presParOf" srcId="{FB0549A0-8A86-4FA2-AD42-3D269EF59734}" destId="{D34BF6F9-01D0-452A-96AA-C090BA43D8EA}" srcOrd="1" destOrd="0" presId="urn:microsoft.com/office/officeart/2008/layout/LinedList"/>
    <dgm:cxn modelId="{71601EC7-99A7-40FC-9217-2EEEEA928CC4}" type="presParOf" srcId="{DC9866FA-70B2-4441-920B-F53A974464FD}" destId="{4D122D9A-0A36-446E-A27B-A87B0F03D8AA}" srcOrd="6" destOrd="0" presId="urn:microsoft.com/office/officeart/2008/layout/LinedList"/>
    <dgm:cxn modelId="{9691FC4A-092A-4AAB-AB8F-E7BA4B015C7C}" type="presParOf" srcId="{DC9866FA-70B2-4441-920B-F53A974464FD}" destId="{BD312360-29CD-4277-8C10-EED4BDE3F693}" srcOrd="7" destOrd="0" presId="urn:microsoft.com/office/officeart/2008/layout/LinedList"/>
    <dgm:cxn modelId="{FBB57163-C840-4164-AA37-A2A19F49BEC2}" type="presParOf" srcId="{BD312360-29CD-4277-8C10-EED4BDE3F693}" destId="{9146E729-5B74-4F5B-8C1D-F6344EA0550C}" srcOrd="0" destOrd="0" presId="urn:microsoft.com/office/officeart/2008/layout/LinedList"/>
    <dgm:cxn modelId="{8AA82D69-3BD4-4C5D-8FDF-1B01039CA0DE}" type="presParOf" srcId="{BD312360-29CD-4277-8C10-EED4BDE3F693}" destId="{8AB89C5C-EA4F-4358-B11B-268F0EFD28F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8BA7E-FD16-4191-9D4E-A9C0ACA18218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DB444-A5F7-4155-BF5A-3AD07E34F3A1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Mõisteid 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087834"/>
      </dsp:txXfrm>
    </dsp:sp>
    <dsp:sp modelId="{94072DF1-7918-43C1-A6BC-B6709FAFDCE8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B2DE21-7E2A-4F09-A85C-3EC8F268402D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Rasvad </a:t>
          </a:r>
          <a:r>
            <a:rPr lang="et-EE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kuuluvad </a:t>
          </a:r>
          <a:r>
            <a:rPr lang="et-EE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lipiidide</a:t>
          </a:r>
          <a:r>
            <a:rPr lang="et-EE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hulka. 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7834"/>
        <a:ext cx="10515600" cy="1087834"/>
      </dsp:txXfrm>
    </dsp:sp>
    <dsp:sp modelId="{AF2D47DB-7C4A-4AC1-A902-9A92D03FC653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923E6-5FDB-4C20-AFD7-4EEE2AFD8F88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000" b="1" kern="1200"/>
            <a:t>Lipiidid</a:t>
          </a:r>
          <a:r>
            <a:rPr lang="et-EE" sz="3000" kern="1200"/>
            <a:t> on: rasvad, fosfolipiidid, rasvlahustuvad vitamiinid, kolesterool</a:t>
          </a:r>
          <a:endParaRPr lang="en-US" sz="3000" kern="1200"/>
        </a:p>
      </dsp:txBody>
      <dsp:txXfrm>
        <a:off x="0" y="2175669"/>
        <a:ext cx="10515600" cy="1087834"/>
      </dsp:txXfrm>
    </dsp:sp>
    <dsp:sp modelId="{4D122D9A-0A36-446E-A27B-A87B0F03D8AA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6E729-5B74-4F5B-8C1D-F6344EA0550C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3000" b="1" kern="1200" dirty="0"/>
            <a:t>Rasvad </a:t>
          </a:r>
          <a:r>
            <a:rPr lang="et-EE" sz="3000" kern="1200" dirty="0"/>
            <a:t>on glütserooli ja rasvhapete estrid</a:t>
          </a:r>
          <a:endParaRPr lang="en-US" sz="3000" kern="1200" dirty="0"/>
        </a:p>
      </dsp:txBody>
      <dsp:txXfrm>
        <a:off x="0" y="3263503"/>
        <a:ext cx="10515600" cy="1087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0:45.2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1317 24575,'10'0'0,"-1"-2"0,1 1 0,-1-1 0,0-1 0,0 0 0,0 0 0,0-1 0,-1 0 0,1 0 0,-1-1 0,15-11 0,7-7 0,41-43 0,-70 65 0,58-62 0,77-109 0,-36 40 0,-79 107 0,19-24 0,46-44 0,-54 59 0,53-74 0,-12 14 0,8-16 0,-15 17 0,-26 37 0,-29 38 0,2 0 0,0 0 0,1 1 0,1 1 0,19-17 0,-29 29 0,0 1 0,0 0 0,0 0 0,0 0 0,0 0 0,0 1 0,1 0 0,-1 0 0,1 1 0,0-1 0,-1 1 0,1 1 0,0-1 0,0 1 0,-1 0 0,1 0 0,0 0 0,0 1 0,0 0 0,-1 0 0,1 1 0,-1-1 0,1 1 0,8 4 0,26 16 0,-2 0 0,0 3 0,67 57 0,-37-28 0,514 338 0,-312-230 0,-257-152 0,0-1 0,-1 1 0,0 1 0,20 23 0,-20-19 0,1-2 0,0 0 0,17 12 0,-19-16 17,-1 0 0,0 0-1,-1 1 1,0 0 0,10 15-1,16 18-1481,-20-28-5361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19.4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376 42 24575,'-81'-1'0,"-93"3"0,169-2 0,-1 1 0,1 0 0,0 0 0,0 0 0,1 1 0,-1 0 0,0 0 0,0 0 0,1 0 0,-1 1 0,1 0 0,0 0 0,0 0 0,0 0 0,0 1 0,1-1 0,-1 1 0,1 0 0,0 0 0,0 0 0,0 1 0,1-1 0,-1 1 0,-2 8 0,1-1 0,0 1 0,1-1 0,1 1 0,0 0 0,0-1 0,2 1 0,-1 0 0,4 23 0,-3-32 0,1 0 0,0 0 0,0 0 0,0 0 0,0-1 0,1 1 0,-1 0 0,1-1 0,0 1 0,0-1 0,1 0 0,-1 1 0,0-1 0,1 0 0,0 0 0,0-1 0,0 1 0,0-1 0,0 1 0,1-1 0,-1 0 0,1 0 0,-1 0 0,1-1 0,0 1 0,-1-1 0,1 0 0,0 0 0,7 0 0,11 2 0,1-1 0,-1-1 0,1-1 0,27-4 0,-11 1 0,6 2 0,-28 2 0,1-1 0,-1-1 0,1-1 0,-1 0 0,30-9 0,-42 9 0,0 0 0,-1 0 0,1 0 0,-1-1 0,1 0 0,-1 0 0,0 0 0,0-1 0,0 1 0,-1-1 0,1 0 0,-1 0 0,0 0 0,0-1 0,0 1 0,-1 0 0,1-1 0,-1 0 0,0 0 0,-1 0 0,1 0 0,-1 0 0,0 0 0,1-6 0,0-3 17,0-1 0,-1 0 1,0 0-1,-1 0 0,-1 0 0,-4-22 0,4 32-79,0 0 0,0 1 0,0-1 0,-1 1 1,0-1-1,0 1 0,0-1 0,0 1 0,-1 0 0,1 0 0,-1 0 0,0 1 1,-1-1-1,1 1 0,-1-1 0,1 1 0,-1 0 0,0 1 0,0-1 0,0 1 1,0-1-1,-1 1 0,-7-2 0,-14-3-6764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22.4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24575,'0'6'0,"0"9"0,0 13 0,0 10 0,0 9 0,0 4 0,0-1 0,0-2 0,0 3 0,0-1 0,0-3 0,0 4 0,0 5 0,0-1 0,0-3 0,0-4 0,0-11-8191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23.9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25.2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40 24575,'0'-6'0,"6"-3"0,9 1 0,7 1 0,7 3 0,4 1 0,4 1 0,0 2 0,-4 0-8191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27.5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24575,'0'700'-1365,"0"-667"-5461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0:47.4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0 24575,'-1'64'0,"3"0"0,19 113 0,-4-97 0,-6-35 0,-2 1 0,-1-1 0,0 60 0,-9 5-1365,1-78-5461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0:50.9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119 44 24575,'7'0'0,"-1"0"0,1 0 0,-1 1 0,0 0 0,13 4 0,-19-5 0,1 0 0,-1 0 0,0 0 0,1 0 0,-1 0 0,0 0 0,1 0 0,-1 1 0,0-1 0,0 0 0,1 0 0,-1 0 0,0 1 0,0-1 0,1 0 0,-1 0 0,0 1 0,0-1 0,0 0 0,1 1 0,-1-1 0,0 0 0,0 1 0,0-1 0,0 0 0,0 0 0,0 1 0,0-1 0,0 0 0,0 1 0,0-1 0,0 1 0,0-1 0,0 0 0,0 1 0,0-1 0,0 0 0,0 1 0,-23 17 0,11-12 0,1 0 0,-1 1 0,1 1 0,1 0 0,0 0 0,0 1 0,-15 17 0,19-18 0,1 0 0,0 1 0,0-1 0,1 1 0,0 0 0,0 1 0,1-1 0,0 1 0,1-1 0,0 1 0,0 10 0,-1 3 0,1-1 0,1 0 0,1 1 0,4 30 0,-3-48 0,-1 1 0,2-1 0,-1 0 0,0 0 0,1 0 0,0 0 0,0 0 0,1 0 0,-1 0 0,1-1 0,0 1 0,0-1 0,1 0 0,-1 0 0,1 0 0,0 0 0,0-1 0,0 1 0,1-1 0,-1 0 0,1-1 0,0 1 0,9 3 0,19 4 0,0-1 0,1-2 0,0-1 0,1-2 0,-1-1 0,1-2 0,55-5 0,-85 4 0,-1-1 0,1 0 0,-1 0 0,1 0 0,-1 0 0,1-1 0,-1 0 0,0 0 0,0 0 0,0 0 0,0-1 0,0 1 0,-1-1 0,1 0 0,4-6 0,-3 3 0,-1 0 0,0 0 0,0 0 0,-1-1 0,0 1 0,0-1 0,0 0 0,-1 0 0,2-7 0,1-15 0,-2 1 0,-1-1 0,-2-57 0,-1 71 0,1-2 0,0-3 0,-1 0 0,-1 0 0,0 0 0,-10-36 0,10 50 0,-1 0 0,1 0 0,-1 0 0,0 1 0,-1-1 0,1 1 0,-1 0 0,0 0 0,0 0 0,-1 1 0,0 0 0,1-1 0,-1 1 0,-1 1 0,1-1 0,0 1 0,-1 0 0,0 0 0,-10-3 0,1 2-227,0 0-1,0 1 1,0 0-1,-1 2 1,-19-1-1,2 2-6598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0:56.3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0 24575,'0'576'0,"-2"-611"0,1 16 0,1 0 0,3-37 0,-3 52 0,1 0 0,0 1 0,0-1 0,0 0 0,0 0 0,0 0 0,1 1 0,0-1 0,0 1 0,0-1 0,0 1 0,0 0 0,1 0 0,-1 0 0,1 0 0,0 0 0,0 0 0,0 1 0,6-4 0,37-14 0,-38 16 0,1 1 0,-1-1 0,1 0 0,-1-1 0,11-8 0,-16 10 0,1 0 0,-1 0 0,-1-1 0,1 1 0,0-1 0,-1 0 0,0 0 0,0 0 0,0 0 0,0 0 0,-1 0 0,1-1 0,-1 1 0,0 0 0,0-6 0,2-38 0,-7-82 0,4 116 0,-1 430-1365,1-385-5461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0:59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24575,'19'217'0,"-1"-26"0,-15-148 0,13 60 0,-9-61 0,5 63 0,-12 41-1365,-1-114-5461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04.0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342 18 24575,'-41'0'0,"7"-1"0,0 1 0,-39 6 0,64-4 0,0-1 0,1 1 0,-1 1 0,0-1 0,1 2 0,0-1 0,-1 1 0,1 0 0,1 1 0,-1 0 0,1 0 0,-1 0 0,-5 8 0,8-6 0,0-1 0,1 1 0,0 1 0,0-1 0,1 1 0,0-1 0,0 1 0,1 0 0,0 0 0,0 0 0,1 0 0,0 0 0,0 17 0,1-12 0,0 1 0,1-1 0,1 0 0,0 0 0,1 0 0,0 0 0,10 25 0,-10-33 0,0-1 0,1 0 0,-1 0 0,1 0 0,0 0 0,0 0 0,0-1 0,1 1 0,-1-1 0,1 0 0,0-1 0,0 1 0,0-1 0,0 0 0,0 0 0,0-1 0,1 1 0,-1-1 0,0 0 0,1-1 0,6 1 0,4 0 0,1 0 0,-1-2 0,0 0 0,0 0 0,0-2 0,17-4 0,-26 5 0,0-1 0,-1 0 0,1 0 0,-1-1 0,0 0 0,0 0 0,0 0 0,0-1 0,-1 0 0,0 0 0,0 0 0,0-1 0,0 1 0,-1-1 0,0-1 0,0 1 0,-1 0 0,0-1 0,0 0 0,-1 1 0,1-1 0,-1 0 0,1-12 0,2-6 0,-2-1 0,-1 1 0,-1-1 0,-1 1 0,-5-39 0,-1 34-1365,-3 5-5461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08.3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24575,'0'392'0,"0"-401"0,0 0 0,0 0 0,1 0 0,0 0 0,1 0 0,0 0 0,0 0 0,1 0 0,0 1 0,1-1 0,0 1 0,0 0 0,1 0 0,0 1 0,0-1 0,1 1 0,-1 0 0,2 0 0,-1 1 0,1 0 0,12-9 0,-13 9 0,0 0 0,0-1 0,-1 1 0,0-1 0,0 0 0,-1 0 0,0-1 0,0 1 0,-1-1 0,0 0 0,0 0 0,-1 0 0,3-16 0,-9 184-1365,4-126-5461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12.7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24575,'0'6'0,"0"9"0,0 7 0,0 7 0,0 5 0,0 2 0,0 2 0,0 1 0,0-1 0,0 0 0,0 0 0,0 0 0,0-1 0,0 0 0,0-1 0,0-5-8191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2T16:31:16.5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24575,'0'629'-1365,"0"-598"-5461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5A64E-32C1-4918-9A69-C0E25822C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B0D5A-3AB6-46D1-B85B-BABC4E54E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FD268-D20D-44CB-B8D3-52F0483C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A2094-F2CA-4B9D-98B3-183E307A3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86D99-8939-4A54-9B4E-F0233A489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8874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228EC-7EC0-4393-A7AE-87B2C8C4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B1414-D1FD-4260-8182-CC96B9F1C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B437B-758D-47BB-80BA-530FBCE45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D8DA7-BE11-4DB1-AB5B-4B9ED15A3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7734-3A79-4FCA-B31C-51767CD9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5209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8314A-8634-4DC4-A21E-FE5869FF3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975C2-5C92-4B55-981B-7929AFF9D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3E5DB-F6E9-4F7D-8402-3C823B5A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6191F-C2B7-4F59-9749-A5CCF6AB9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F343B-2E4F-4CBF-B1AA-6525B708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8775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D5EA7-9504-4327-9CE9-DD77BF958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437F0-6D5D-49AC-A63F-ED0B737BE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833D1-0647-4FF4-B353-4AFC98B5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70FF9-CD61-48B8-9AF4-EEC95BE59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19E8A-647C-48FE-B1AD-AEFCF8B9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0541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9154B-4EBB-469C-B4D8-B472D6A7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BF4A7-F591-4E00-AD23-D24EC8C1F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4C54D-419D-4BC4-A97A-3EB2A220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959FF-BEB8-4909-8904-9FA5AC88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0C3EB-6958-4750-8957-3D62810B0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76608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C3A40-BCC6-44A3-849F-C304F819B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429CF-341A-4184-AB4A-4E972CF3E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BDF67-4275-4676-ABDD-45485CBE9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3D5B2C-BB05-40D8-8F80-7A8E321F9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8717A-C12E-4605-B0DA-51433D63D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CE8B57-7A36-4F51-94FF-C9EC4330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589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5AAA-F8E1-4FBA-82E5-0B0C47EAE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DD9F6-AA86-4E1F-9214-07ABC8E1B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56FE4-406E-4C62-BC55-D48C39DF4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06870-C109-47AF-A3A1-D72CB80B4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61C10-53D5-467E-BE6A-D304888A0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229B2-29BA-4D10-A622-6F2E97AC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50CCC0-DBE6-4867-9E72-99B7DA79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E0E416-C63D-49DE-BFA8-76B97268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770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BBF2-964F-40B8-BC8F-939A86DE5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A6C5DA-3F70-4E0D-A55B-DFB8A4BD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E8B68-DDC0-4A13-A3E4-FA9B6D7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FA6C4D-B2F4-4FB1-8B95-6B923F30C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8218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BFA5C8-CE3F-41AB-8702-32AB2CC3F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5E04A-4AB1-47A3-9944-0BFC8D17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79B6F-517D-4F04-8886-1C5EB929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7815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3EC0-FBC3-4E9F-BCDB-6E41D44D2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7FC7B-E465-4CD7-A36B-BE3192462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56A52-D667-4B7B-86C0-4F700AB11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C324C-BADE-4200-85EC-E1B07093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5817B-92D0-4EE1-94E6-CFC9C0A1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C3D60-3AA0-4A10-BC88-3B65B5B3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499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6BB80-1B40-44AB-A385-61000A5B4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D72335-387E-42E3-8227-EB40D5E95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FB07D-8B62-456C-AD20-163DE1ED7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3AC33-DCF2-4A3F-A56E-C6552ADB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A86A4-F84E-4BDA-8D10-37018BF0D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59F62A-254D-476E-8BD0-6281899C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801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4081A5-5DFA-4D0E-B16F-9A96B939F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F3182-994F-46ED-A2C9-6861B9DB5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2AD33-CB18-44D0-9E0E-C8FB53432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7CC4B-046E-49B4-9DA9-B92349D26B47}" type="datetimeFigureOut">
              <a:rPr lang="et-EE" smtClean="0"/>
              <a:t>12.02.2023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B3F08-8963-4B4B-8E86-D495D336F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FC5A0-9DB3-483F-94BA-93985B61A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228C5-CF49-4529-B069-876A5499FB1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8245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" Type="http://schemas.openxmlformats.org/officeDocument/2006/relationships/image" Target="../media/image2.png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24" Type="http://schemas.openxmlformats.org/officeDocument/2006/relationships/customXml" Target="../ink/ink12.xm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openxmlformats.org/officeDocument/2006/relationships/customXml" Target="../ink/ink14.xml"/><Relationship Id="rId10" Type="http://schemas.openxmlformats.org/officeDocument/2006/relationships/customXml" Target="../ink/ink5.xml"/><Relationship Id="rId19" Type="http://schemas.openxmlformats.org/officeDocument/2006/relationships/image" Target="../media/image10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8D666-D23C-3329-FCA9-C5EA668CE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                              </a:t>
            </a:r>
            <a:r>
              <a:rPr lang="et-EE" b="1" dirty="0"/>
              <a:t>RASVAD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1988CD60-7819-BFD3-B570-1E79B68A487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471" y="1741231"/>
            <a:ext cx="7065889" cy="39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469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6814-1980-4347-B7A7-2E58A783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t-EE" sz="3200" b="1" dirty="0"/>
              <a:t>Transrasvad:</a:t>
            </a:r>
            <a:r>
              <a:rPr lang="et-EE" sz="3200" dirty="0"/>
              <a:t> vasakpoolne pilt on </a:t>
            </a:r>
            <a:r>
              <a:rPr lang="et-EE" sz="3200" dirty="0" err="1"/>
              <a:t>cis</a:t>
            </a:r>
            <a:r>
              <a:rPr lang="et-EE" sz="3200" dirty="0"/>
              <a:t>- ja </a:t>
            </a:r>
            <a:r>
              <a:rPr lang="et-EE" sz="3200" dirty="0" err="1"/>
              <a:t>trans</a:t>
            </a:r>
            <a:r>
              <a:rPr lang="et-EE" sz="3200" dirty="0"/>
              <a:t> </a:t>
            </a:r>
            <a:r>
              <a:rPr lang="et-EE" sz="3200" dirty="0" err="1"/>
              <a:t>olehape</a:t>
            </a:r>
            <a:r>
              <a:rPr lang="et-EE" sz="3200" dirty="0"/>
              <a:t>, parempoolne selgitab, mis on  </a:t>
            </a:r>
            <a:r>
              <a:rPr lang="et-EE" sz="3200" b="1" dirty="0" err="1"/>
              <a:t>cis</a:t>
            </a:r>
            <a:r>
              <a:rPr lang="et-EE" sz="3200" b="1" dirty="0"/>
              <a:t> –ja </a:t>
            </a:r>
            <a:r>
              <a:rPr lang="et-EE" sz="3200" b="1" dirty="0" err="1"/>
              <a:t>trans</a:t>
            </a:r>
            <a:r>
              <a:rPr lang="et-EE" sz="3200" b="1" dirty="0"/>
              <a:t> </a:t>
            </a:r>
            <a:r>
              <a:rPr lang="et-EE" sz="3200" dirty="0"/>
              <a:t>isomeerid.</a:t>
            </a:r>
            <a:br>
              <a:rPr lang="et-EE" sz="3200" dirty="0"/>
            </a:br>
            <a:br>
              <a:rPr lang="et-EE" sz="3200" dirty="0"/>
            </a:br>
            <a:r>
              <a:rPr lang="et-EE" sz="3200" dirty="0"/>
              <a:t> Mis vahe on cis-2-buteenil ja trans-2-buteenil?</a:t>
            </a:r>
          </a:p>
        </p:txBody>
      </p:sp>
      <p:pic>
        <p:nvPicPr>
          <p:cNvPr id="5122" name="Picture 2" descr="Ohtlikud transrasvad - Tervisekool">
            <a:extLst>
              <a:ext uri="{FF2B5EF4-FFF2-40B4-BE49-F238E27FC236}">
                <a16:creationId xmlns:a16="http://schemas.microsoft.com/office/drawing/2014/main" id="{A9A89310-56E4-41B4-BF1A-F74D20E6D99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06" y="3080825"/>
            <a:ext cx="4719390" cy="289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13.2: Cis-Trans Isomers (Geometric Isomers) - Chemistry LibreTexts">
            <a:extLst>
              <a:ext uri="{FF2B5EF4-FFF2-40B4-BE49-F238E27FC236}">
                <a16:creationId xmlns:a16="http://schemas.microsoft.com/office/drawing/2014/main" id="{BE43C74A-508E-4012-9656-97C3DA590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026" y="3080825"/>
            <a:ext cx="5502415" cy="191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698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80FD9-8A84-7AF9-10D4-6F004A80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Transrasvadest on jällegi kujunenud söömishirm</a:t>
            </a:r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A94F8006-D004-C28D-F132-1D9CCA726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Tegelikult: transrasvad on olemas ka looduslikus toidus, näiteks rinnapiimas</a:t>
            </a:r>
          </a:p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Kui tarbimine jääb loodusfooni piiridesse, siis probleemi pole</a:t>
            </a:r>
          </a:p>
          <a:p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sz="3200" dirty="0"/>
              <a:t>Kui liialdada, siis tõstavad halva kolesterooli taset ja soodustavad südamehaiguste kujunemist.</a:t>
            </a:r>
          </a:p>
          <a:p>
            <a:endParaRPr lang="et-EE" sz="3200" dirty="0"/>
          </a:p>
          <a:p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89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256E8-0AB0-4F63-B977-B1253393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	</a:t>
            </a:r>
            <a:r>
              <a:rPr lang="et-EE" b="1" dirty="0"/>
              <a:t>Rasvade hüdrolüüs organismis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849DF-04EE-43BF-B095-9E2F9F6C2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Organismis rasvad hüdrolüüsuvad </a:t>
            </a:r>
            <a:r>
              <a:rPr lang="et-EE" b="1" dirty="0"/>
              <a:t>ensüümide </a:t>
            </a:r>
            <a:r>
              <a:rPr lang="et-EE" dirty="0"/>
              <a:t>abil.  </a:t>
            </a:r>
          </a:p>
          <a:p>
            <a:r>
              <a:rPr lang="et-EE" dirty="0"/>
              <a:t>Moodustuvad </a:t>
            </a:r>
            <a:r>
              <a:rPr lang="et-EE" b="1" dirty="0"/>
              <a:t>rasvhapped ja </a:t>
            </a:r>
            <a:r>
              <a:rPr lang="et-EE" b="1" dirty="0" err="1"/>
              <a:t>glütserool</a:t>
            </a:r>
            <a:r>
              <a:rPr lang="et-EE" b="1" dirty="0"/>
              <a:t>.</a:t>
            </a:r>
          </a:p>
          <a:p>
            <a:endParaRPr lang="et-EE" dirty="0"/>
          </a:p>
          <a:p>
            <a:r>
              <a:rPr lang="et-EE" dirty="0"/>
              <a:t>Ühest rasva molekulist saadakse 1 </a:t>
            </a:r>
            <a:r>
              <a:rPr lang="et-EE" dirty="0" err="1"/>
              <a:t>glütserooli</a:t>
            </a:r>
            <a:r>
              <a:rPr lang="et-EE" dirty="0"/>
              <a:t> molekul ja 3 rasvhappe molekuli. </a:t>
            </a:r>
          </a:p>
          <a:p>
            <a:r>
              <a:rPr lang="et-EE" dirty="0"/>
              <a:t>Nendest </a:t>
            </a:r>
            <a:r>
              <a:rPr lang="et-EE" b="1" dirty="0"/>
              <a:t>ehitab organism jälle talle vajalikud rasvad </a:t>
            </a:r>
          </a:p>
          <a:p>
            <a:pPr marL="0" indent="0">
              <a:buNone/>
            </a:pPr>
            <a:r>
              <a:rPr lang="et-EE" dirty="0"/>
              <a:t> ( toimub  kondensatsioonireaktsioon)</a:t>
            </a:r>
          </a:p>
          <a:p>
            <a:r>
              <a:rPr lang="et-EE" dirty="0"/>
              <a:t>Rasv + vesi = </a:t>
            </a:r>
            <a:r>
              <a:rPr lang="et-EE" dirty="0" err="1"/>
              <a:t>glütserool</a:t>
            </a:r>
            <a:r>
              <a:rPr lang="et-EE" dirty="0"/>
              <a:t> + 3 rasvhape</a:t>
            </a:r>
          </a:p>
        </p:txBody>
      </p:sp>
    </p:spTree>
    <p:extLst>
      <p:ext uri="{BB962C8B-B14F-4D97-AF65-F5344CB8AC3E}">
        <p14:creationId xmlns:p14="http://schemas.microsoft.com/office/powerpoint/2010/main" val="3707593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DC4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DD85F-D820-4FC8-B929-D3798B39F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600" b="1" dirty="0"/>
              <a:t>Veel olulist: Rasvade leeliseline hüdrolüüs: seebi valmistamine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572A1C-9B0F-3966-0E9F-BEEBF29B1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97" y="1825624"/>
            <a:ext cx="10726203" cy="5358951"/>
          </a:xfrm>
        </p:spPr>
        <p:txBody>
          <a:bodyPr/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Rasvade keetmisel NaOH ga saadakse seep – see on rasvhappe naatriumisool</a:t>
            </a:r>
          </a:p>
          <a:p>
            <a:endParaRPr lang="et-E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pic>
        <p:nvPicPr>
          <p:cNvPr id="6146" name="Picture 2" descr="Kaneeli-apelsini seep – Klean Kanteen">
            <a:extLst>
              <a:ext uri="{FF2B5EF4-FFF2-40B4-BE49-F238E27FC236}">
                <a16:creationId xmlns:a16="http://schemas.microsoft.com/office/drawing/2014/main" id="{3034EFA4-C525-46A2-AAF3-F0AFB932A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741" y="36540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01F71687-B9F8-F88F-B0C0-BDCC3E16D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409" y="2890838"/>
            <a:ext cx="7818186" cy="1723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1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0230E-8921-420C-F1BC-C7176218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t-EE" sz="5400"/>
              <a:t>Miks vajame toidurasvu?</a:t>
            </a:r>
          </a:p>
        </p:txBody>
      </p:sp>
      <p:sp>
        <p:nvSpPr>
          <p:cNvPr id="2095" name="Content Placeholder 2">
            <a:extLst>
              <a:ext uri="{FF2B5EF4-FFF2-40B4-BE49-F238E27FC236}">
                <a16:creationId xmlns:a16="http://schemas.microsoft.com/office/drawing/2014/main" id="{758046D7-B387-76F8-F44B-32A1738D3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2071316"/>
            <a:ext cx="10850474" cy="4002660"/>
          </a:xfrm>
        </p:spPr>
        <p:txBody>
          <a:bodyPr anchor="t">
            <a:noAutofit/>
          </a:bodyPr>
          <a:lstStyle/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Energiamaterjalina – 25-30% ööpäevasest energiavajadusest</a:t>
            </a:r>
          </a:p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Aitavad verre jõuda rasvlahustuvatel vitamiinidel: A,D, E</a:t>
            </a:r>
          </a:p>
          <a:p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Rasvade lõhustumisel saadakse organismiks </a:t>
            </a:r>
          </a:p>
          <a:p>
            <a:pPr marL="0" indent="0">
              <a:buNone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vajalikke rasvhappeid</a:t>
            </a:r>
          </a:p>
          <a:p>
            <a:pPr marL="0" indent="0">
              <a:buNone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Rakkude ja kudede uuendamiseks</a:t>
            </a:r>
          </a:p>
          <a:p>
            <a:pPr marL="0" indent="0">
              <a:buNone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Põletike ja infektsioonide mahasurumiseks</a:t>
            </a:r>
          </a:p>
          <a:p>
            <a:pPr marL="0" indent="0">
              <a:buNone/>
            </a:pPr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Immuunkaitseks</a:t>
            </a:r>
          </a:p>
        </p:txBody>
      </p:sp>
    </p:spTree>
    <p:extLst>
      <p:ext uri="{BB962C8B-B14F-4D97-AF65-F5344CB8AC3E}">
        <p14:creationId xmlns:p14="http://schemas.microsoft.com/office/powerpoint/2010/main" val="352355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E9762-27CF-4713-AA24-24F1C5EBC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>
            <a:normAutofit fontScale="90000"/>
          </a:bodyPr>
          <a:lstStyle/>
          <a:p>
            <a:r>
              <a:rPr lang="et-EE"/>
              <a:t>				   </a:t>
            </a:r>
            <a:r>
              <a:rPr lang="et-EE" b="1"/>
              <a:t>Rasvad</a:t>
            </a:r>
            <a:br>
              <a:rPr lang="et-EE" b="1"/>
            </a:br>
            <a:endParaRPr lang="et-EE" b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496D57C-C8E2-381C-6A49-80E35964AE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9985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979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5BE2-52EE-CB24-783F-9B4BFBC2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A34A2-F06D-6B49-D5ED-4DAC48865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/>
              <a:t>Glütserool</a:t>
            </a:r>
            <a:r>
              <a:rPr lang="et-EE" dirty="0"/>
              <a:t> on 3 C ga  ja  3  OH ga alkohol</a:t>
            </a:r>
          </a:p>
          <a:p>
            <a:endParaRPr lang="et-EE" sz="2800" b="1" dirty="0"/>
          </a:p>
          <a:p>
            <a:endParaRPr lang="et-EE" b="1" dirty="0"/>
          </a:p>
          <a:p>
            <a:r>
              <a:rPr lang="et-EE" sz="2800" b="1" dirty="0"/>
              <a:t>Rasvhapped</a:t>
            </a:r>
            <a:r>
              <a:rPr lang="et-EE" sz="2800" dirty="0"/>
              <a:t> on 4-20 süsinikuga karboksüülhapped, süsinike arv peab olema </a:t>
            </a:r>
            <a:r>
              <a:rPr lang="et-EE" sz="2800" b="1" dirty="0"/>
              <a:t>paarisarv </a:t>
            </a:r>
            <a:r>
              <a:rPr lang="et-EE" sz="2800" dirty="0"/>
              <a:t>ja </a:t>
            </a:r>
            <a:r>
              <a:rPr lang="et-EE" sz="2800" b="1" dirty="0"/>
              <a:t>süsinikuahelad hargnemata. </a:t>
            </a:r>
          </a:p>
          <a:p>
            <a:endParaRPr lang="et-EE" b="1" dirty="0"/>
          </a:p>
          <a:p>
            <a:r>
              <a:rPr lang="et-EE" sz="2800" b="1" dirty="0"/>
              <a:t>Ester</a:t>
            </a:r>
            <a:r>
              <a:rPr lang="et-EE" sz="2800" dirty="0"/>
              <a:t>: tekib alkoholist ja karboksüülhappest, kondensatsioonireaktsiooni teel </a:t>
            </a:r>
          </a:p>
          <a:p>
            <a:endParaRPr lang="et-EE" sz="2800" b="1" dirty="0"/>
          </a:p>
          <a:p>
            <a:endParaRPr lang="et-EE" b="1" dirty="0"/>
          </a:p>
          <a:p>
            <a:endParaRPr lang="et-EE" sz="2800" b="1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994839C-7FE7-61BD-E9BE-F59D10B47D02}"/>
              </a:ext>
            </a:extLst>
          </p:cNvPr>
          <p:cNvGrpSpPr/>
          <p:nvPr/>
        </p:nvGrpSpPr>
        <p:grpSpPr>
          <a:xfrm>
            <a:off x="8239581" y="2321666"/>
            <a:ext cx="1014480" cy="939960"/>
            <a:chOff x="8239581" y="2321666"/>
            <a:chExt cx="1014480" cy="939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9F6A230-BDEE-FBA6-4901-4BE091FBA389}"/>
                    </a:ext>
                  </a:extLst>
                </p14:cNvPr>
                <p14:cNvContentPartPr/>
                <p14:nvPr/>
              </p14:nvContentPartPr>
              <p14:xfrm>
                <a:off x="8282421" y="2321666"/>
                <a:ext cx="971640" cy="4744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9F6A230-BDEE-FBA6-4901-4BE091FBA38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273421" y="2313026"/>
                  <a:ext cx="989280" cy="49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F6A4278-9E9C-8F15-6F26-F987BCAF3AC6}"/>
                    </a:ext>
                  </a:extLst>
                </p14:cNvPr>
                <p14:cNvContentPartPr/>
                <p14:nvPr/>
              </p14:nvContentPartPr>
              <p14:xfrm>
                <a:off x="8255421" y="2782826"/>
                <a:ext cx="27720" cy="27684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F6A4278-9E9C-8F15-6F26-F987BCAF3AC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246781" y="2773826"/>
                  <a:ext cx="45360" cy="29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32D78A6A-90F5-2D7D-E8E1-11C5443DFB9B}"/>
                    </a:ext>
                  </a:extLst>
                </p14:cNvPr>
                <p14:cNvContentPartPr/>
                <p14:nvPr/>
              </p14:nvContentPartPr>
              <p14:xfrm>
                <a:off x="8239581" y="3058586"/>
                <a:ext cx="190800" cy="2030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32D78A6A-90F5-2D7D-E8E1-11C5443DFB9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230941" y="3049946"/>
                  <a:ext cx="208440" cy="220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281BEAE-98A3-6E78-2B0E-076E5FDD0A79}"/>
                  </a:ext>
                </a:extLst>
              </p14:cNvPr>
              <p14:cNvContentPartPr/>
              <p14:nvPr/>
            </p14:nvContentPartPr>
            <p14:xfrm>
              <a:off x="8480061" y="3047786"/>
              <a:ext cx="69120" cy="20772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281BEAE-98A3-6E78-2B0E-076E5FDD0A7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71421" y="3038786"/>
                <a:ext cx="86760" cy="22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98401BD-2780-EF83-CBBF-A342B559D11D}"/>
                  </a:ext>
                </a:extLst>
              </p14:cNvPr>
              <p14:cNvContentPartPr/>
              <p14:nvPr/>
            </p14:nvContentPartPr>
            <p14:xfrm>
              <a:off x="8719821" y="2358386"/>
              <a:ext cx="27360" cy="3168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98401BD-2780-EF83-CBBF-A342B559D11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710821" y="2349746"/>
                <a:ext cx="45000" cy="33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F80E258-59F7-8DA7-E7BD-DC7189E1D232}"/>
                  </a:ext>
                </a:extLst>
              </p14:cNvPr>
              <p14:cNvContentPartPr/>
              <p14:nvPr/>
            </p14:nvContentPartPr>
            <p14:xfrm>
              <a:off x="8702541" y="2696786"/>
              <a:ext cx="138960" cy="1425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F80E258-59F7-8DA7-E7BD-DC7189E1D23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693541" y="2687786"/>
                <a:ext cx="156600" cy="16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7BA0F6C-CD3F-557F-F346-33CABD80378C}"/>
                  </a:ext>
                </a:extLst>
              </p14:cNvPr>
              <p14:cNvContentPartPr/>
              <p14:nvPr/>
            </p14:nvContentPartPr>
            <p14:xfrm>
              <a:off x="8878221" y="2676626"/>
              <a:ext cx="55080" cy="1414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7BA0F6C-CD3F-557F-F346-33CABD80378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869581" y="2667626"/>
                <a:ext cx="72720" cy="15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A528D06D-F6B8-2079-92E7-C2BD98FB13A9}"/>
                  </a:ext>
                </a:extLst>
              </p14:cNvPr>
              <p14:cNvContentPartPr/>
              <p14:nvPr/>
            </p14:nvContentPartPr>
            <p14:xfrm>
              <a:off x="8931501" y="2662946"/>
              <a:ext cx="360" cy="18468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A528D06D-F6B8-2079-92E7-C2BD98FB13A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922861" y="2654306"/>
                <a:ext cx="18000" cy="202320"/>
              </a:xfrm>
              <a:prstGeom prst="rect">
                <a:avLst/>
              </a:prstGeom>
            </p:spPr>
          </p:pic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2F2106BB-BB55-D2D9-2463-D95DB9F4B02B}"/>
              </a:ext>
            </a:extLst>
          </p:cNvPr>
          <p:cNvGrpSpPr/>
          <p:nvPr/>
        </p:nvGrpSpPr>
        <p:grpSpPr>
          <a:xfrm>
            <a:off x="9193941" y="2716226"/>
            <a:ext cx="321120" cy="462960"/>
            <a:chOff x="9193941" y="2716226"/>
            <a:chExt cx="321120" cy="46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61FB215-74CA-E8B6-3550-1DE37CD01E6C}"/>
                    </a:ext>
                  </a:extLst>
                </p14:cNvPr>
                <p14:cNvContentPartPr/>
                <p14:nvPr/>
              </p14:nvContentPartPr>
              <p14:xfrm>
                <a:off x="9263061" y="2716226"/>
                <a:ext cx="360" cy="2379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61FB215-74CA-E8B6-3550-1DE37CD01E6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254421" y="2707226"/>
                  <a:ext cx="1800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4849BC9A-7689-F285-AF88-86C6DDF1E739}"/>
                    </a:ext>
                  </a:extLst>
                </p14:cNvPr>
                <p14:cNvContentPartPr/>
                <p14:nvPr/>
              </p14:nvContentPartPr>
              <p14:xfrm>
                <a:off x="9193941" y="2979746"/>
                <a:ext cx="190440" cy="1252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4849BC9A-7689-F285-AF88-86C6DDF1E73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184941" y="2970746"/>
                  <a:ext cx="20808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A53EC317-BE89-A668-14E0-AACB5A71551D}"/>
                    </a:ext>
                  </a:extLst>
                </p14:cNvPr>
                <p14:cNvContentPartPr/>
                <p14:nvPr/>
              </p14:nvContentPartPr>
              <p14:xfrm>
                <a:off x="9421821" y="2914946"/>
                <a:ext cx="360" cy="2635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A53EC317-BE89-A668-14E0-AACB5A71551D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413181" y="2906306"/>
                  <a:ext cx="1800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32FA1082-A140-7C9E-385C-12B3B9A874B3}"/>
                    </a:ext>
                  </a:extLst>
                </p14:cNvPr>
                <p14:cNvContentPartPr/>
                <p14:nvPr/>
              </p14:nvContentPartPr>
              <p14:xfrm>
                <a:off x="9421821" y="3074066"/>
                <a:ext cx="360" cy="3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32FA1082-A140-7C9E-385C-12B3B9A874B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9413181" y="306542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C1BB0AD8-DD42-33CA-FACC-611DC4EABA60}"/>
                    </a:ext>
                  </a:extLst>
                </p14:cNvPr>
                <p14:cNvContentPartPr/>
                <p14:nvPr/>
              </p14:nvContentPartPr>
              <p14:xfrm>
                <a:off x="9421821" y="3060026"/>
                <a:ext cx="76680" cy="1440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1BB0AD8-DD42-33CA-FACC-611DC4EABA6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9413181" y="3051386"/>
                  <a:ext cx="9432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310968C-1D68-55DF-B854-DFCA7996C9B5}"/>
                    </a:ext>
                  </a:extLst>
                </p14:cNvPr>
                <p14:cNvContentPartPr/>
                <p14:nvPr/>
              </p14:nvContentPartPr>
              <p14:xfrm>
                <a:off x="9514701" y="2914946"/>
                <a:ext cx="360" cy="2642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310968C-1D68-55DF-B854-DFCA7996C9B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505701" y="2906306"/>
                  <a:ext cx="18000" cy="281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9053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C77DE-224D-49E8-9D6F-811BD4A40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			</a:t>
            </a:r>
            <a:r>
              <a:rPr lang="et-EE" b="1" dirty="0"/>
              <a:t>Rasva molekul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75DA2-5173-40D7-ADA0-79D8F76F0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5" y="1800666"/>
            <a:ext cx="13756092" cy="9110198"/>
          </a:xfrm>
        </p:spPr>
        <p:txBody>
          <a:bodyPr/>
          <a:lstStyle/>
          <a:p>
            <a:r>
              <a:rPr lang="et-EE" dirty="0"/>
              <a:t>Rasva molekulis on 3 pikka süsinikuahelat: hüdrofoobsed</a:t>
            </a:r>
          </a:p>
          <a:p>
            <a:r>
              <a:rPr lang="et-EE" dirty="0"/>
              <a:t>See siin on küllastunud rasv: puuduvad C=C kaksiksidemed</a:t>
            </a:r>
          </a:p>
          <a:p>
            <a:endParaRPr lang="et-EE" dirty="0"/>
          </a:p>
        </p:txBody>
      </p:sp>
      <p:pic>
        <p:nvPicPr>
          <p:cNvPr id="4098" name="Picture 2" descr="Rasvad - 2. poolaasta | TaskuTark">
            <a:extLst>
              <a:ext uri="{FF2B5EF4-FFF2-40B4-BE49-F238E27FC236}">
                <a16:creationId xmlns:a16="http://schemas.microsoft.com/office/drawing/2014/main" id="{DC034978-DB9A-45E6-B386-C4EF9DF91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810" y="2855741"/>
            <a:ext cx="6360055" cy="315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1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BDAE-AEF6-4D0A-A83C-81CBEDB40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Küllastunud ja küllastumata rasvhapped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B516C-10D0-4DDF-9895-B72F4F423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Kui rasvhappe molekulis on ainult C-C üksiksidemed, siis on tegemist </a:t>
            </a:r>
            <a:r>
              <a:rPr lang="et-EE" b="1" dirty="0"/>
              <a:t>küllastunud</a:t>
            </a:r>
            <a:r>
              <a:rPr lang="et-EE" dirty="0"/>
              <a:t> rasvhappega ( loomsetes rasvades rohkesti)</a:t>
            </a:r>
          </a:p>
          <a:p>
            <a:r>
              <a:rPr lang="et-EE" dirty="0"/>
              <a:t>Kui rasvhappe molekulis on ka </a:t>
            </a:r>
            <a:r>
              <a:rPr lang="et-EE" dirty="0" err="1"/>
              <a:t>ka</a:t>
            </a:r>
            <a:r>
              <a:rPr lang="et-EE" dirty="0"/>
              <a:t> C=C kaksiksidemeid, siis on tegemist </a:t>
            </a:r>
            <a:r>
              <a:rPr lang="et-EE" b="1" dirty="0"/>
              <a:t>küllastumata </a:t>
            </a:r>
            <a:r>
              <a:rPr lang="et-EE" dirty="0"/>
              <a:t>rasvhappega ( taimsetes rasvades)</a:t>
            </a:r>
          </a:p>
          <a:p>
            <a:endParaRPr lang="et-EE" dirty="0"/>
          </a:p>
          <a:p>
            <a:r>
              <a:rPr lang="et-EE" dirty="0"/>
              <a:t>Kui on ainult 1 C=C kaksikside, siis on </a:t>
            </a:r>
            <a:r>
              <a:rPr lang="et-EE" b="1" dirty="0" err="1"/>
              <a:t>monoküllastumata</a:t>
            </a:r>
            <a:r>
              <a:rPr lang="et-EE" b="1" dirty="0"/>
              <a:t> </a:t>
            </a:r>
            <a:r>
              <a:rPr lang="et-EE" dirty="0"/>
              <a:t>rasvhape</a:t>
            </a:r>
          </a:p>
          <a:p>
            <a:r>
              <a:rPr lang="et-EE" dirty="0"/>
              <a:t>Kui on 2 või enam C=C kaksiksidet, siis on </a:t>
            </a:r>
            <a:r>
              <a:rPr lang="et-EE" b="1" dirty="0" err="1"/>
              <a:t>polüküllastumata</a:t>
            </a:r>
            <a:r>
              <a:rPr lang="et-EE" dirty="0"/>
              <a:t> rasvhape</a:t>
            </a:r>
          </a:p>
        </p:txBody>
      </p:sp>
    </p:spTree>
    <p:extLst>
      <p:ext uri="{BB962C8B-B14F-4D97-AF65-F5344CB8AC3E}">
        <p14:creationId xmlns:p14="http://schemas.microsoft.com/office/powerpoint/2010/main" val="175400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60FD9-2BA9-44C6-BA67-1BDD34EF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Asendamatud rasvhapped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42C02-31E6-403F-BD8B-7FA558709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502" y="1690688"/>
            <a:ext cx="10515600" cy="4351338"/>
          </a:xfrm>
        </p:spPr>
        <p:txBody>
          <a:bodyPr/>
          <a:lstStyle/>
          <a:p>
            <a:r>
              <a:rPr lang="et-EE" dirty="0"/>
              <a:t>Inimene ei ole võimeline neid ise tootma, neid peab toiduga saama</a:t>
            </a:r>
          </a:p>
          <a:p>
            <a:endParaRPr lang="et-EE" dirty="0"/>
          </a:p>
          <a:p>
            <a:r>
              <a:rPr lang="et-EE" dirty="0"/>
              <a:t>Näiteks: Oomega-6 ja oomega-3 rasvhapped</a:t>
            </a:r>
          </a:p>
          <a:p>
            <a:endParaRPr lang="et-EE" dirty="0"/>
          </a:p>
          <a:p>
            <a:r>
              <a:rPr lang="et-EE" dirty="0"/>
              <a:t>Leiduvad pähklites, seemnetes, rasvases kalas</a:t>
            </a:r>
          </a:p>
        </p:txBody>
      </p:sp>
      <p:pic>
        <p:nvPicPr>
          <p:cNvPr id="9218" name="Picture 2" descr="Miks organism vajab rasvhappeid? – Ajakiri SPORT">
            <a:extLst>
              <a:ext uri="{FF2B5EF4-FFF2-40B4-BE49-F238E27FC236}">
                <a16:creationId xmlns:a16="http://schemas.microsoft.com/office/drawing/2014/main" id="{46842842-FB48-4B50-A06C-A2825FFE7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396" y="4122052"/>
            <a:ext cx="3644705" cy="2050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13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450B-5800-4542-43E6-3986A8D40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Oomega -6- ja oomega -3 rasvhapped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F3DCE-6741-5332-2589-248713857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Õiges koguses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on organismile väga kasulikud.</a:t>
            </a:r>
          </a:p>
          <a:p>
            <a:pPr marL="0" indent="0">
              <a:buNone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Näiteks:  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vererõhu alandamiseks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Immuunsuse tugevdamiseks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Reumatoidatrtriidiga seotud põletike mahasurumiseks 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jm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23279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78244-8FB7-4E31-9540-BA4B3C5AF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			</a:t>
            </a:r>
            <a:r>
              <a:rPr lang="et-EE" b="1" dirty="0"/>
              <a:t>Taimsed rasvad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2D6AF-AB05-4074-8A9B-BE2CE926F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Vedelaid taimseid rasvu saab tahkestada.</a:t>
            </a:r>
          </a:p>
          <a:p>
            <a:pPr marL="0" indent="0">
              <a:buNone/>
            </a:pPr>
            <a:endParaRPr lang="et-EE" dirty="0"/>
          </a:p>
          <a:p>
            <a:r>
              <a:rPr lang="et-EE" dirty="0"/>
              <a:t> Seda tehakse </a:t>
            </a:r>
            <a:r>
              <a:rPr lang="et-EE" b="1" dirty="0"/>
              <a:t>hüdrogeenimisega</a:t>
            </a:r>
            <a:r>
              <a:rPr lang="et-EE" dirty="0"/>
              <a:t> ( liitumine H2-ga). </a:t>
            </a:r>
          </a:p>
          <a:p>
            <a:endParaRPr lang="et-EE" dirty="0"/>
          </a:p>
          <a:p>
            <a:r>
              <a:rPr lang="et-EE" dirty="0"/>
              <a:t>Kaksiksidemed katkevad ja jäävad üksiksidemed, saadakse küllastunud rasv, mis on tahke. ( meenuta </a:t>
            </a:r>
            <a:r>
              <a:rPr lang="et-EE" dirty="0" err="1"/>
              <a:t>alkeenide</a:t>
            </a:r>
            <a:r>
              <a:rPr lang="et-EE" dirty="0"/>
              <a:t> liitumist vesinikuga)</a:t>
            </a:r>
          </a:p>
          <a:p>
            <a:r>
              <a:rPr lang="et-EE" dirty="0"/>
              <a:t>Nii toodetakse taimeõlist margariini, siinjuures NB! Margariin pole parem kui VÕI!</a:t>
            </a:r>
          </a:p>
        </p:txBody>
      </p:sp>
    </p:spTree>
    <p:extLst>
      <p:ext uri="{BB962C8B-B14F-4D97-AF65-F5344CB8AC3E}">
        <p14:creationId xmlns:p14="http://schemas.microsoft.com/office/powerpoint/2010/main" val="260845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451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                               RASVAD</vt:lpstr>
      <vt:lpstr>Miks vajame toidurasvu?</vt:lpstr>
      <vt:lpstr>       Rasvad </vt:lpstr>
      <vt:lpstr>....</vt:lpstr>
      <vt:lpstr>   Rasva molekul</vt:lpstr>
      <vt:lpstr>Küllastunud ja küllastumata rasvhapped</vt:lpstr>
      <vt:lpstr>Asendamatud rasvhapped</vt:lpstr>
      <vt:lpstr>Oomega -6- ja oomega -3 rasvhapped</vt:lpstr>
      <vt:lpstr>   Taimsed rasvad</vt:lpstr>
      <vt:lpstr>Transrasvad: vasakpoolne pilt on cis- ja trans olehape, parempoolne selgitab, mis on  cis –ja trans isomeerid.   Mis vahe on cis-2-buteenil ja trans-2-buteenil?</vt:lpstr>
      <vt:lpstr>Transrasvadest on jällegi kujunenud söömishirm</vt:lpstr>
      <vt:lpstr> Rasvade hüdrolüüs organismis</vt:lpstr>
      <vt:lpstr>Veel olulist: Rasvade leeliseline hüdrolüüs: seebi valmistamine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Rasvad</dc:title>
  <dc:creator>Katrin Jonas</dc:creator>
  <cp:lastModifiedBy>Katrin Jonas</cp:lastModifiedBy>
  <cp:revision>10</cp:revision>
  <dcterms:created xsi:type="dcterms:W3CDTF">2020-03-27T07:53:25Z</dcterms:created>
  <dcterms:modified xsi:type="dcterms:W3CDTF">2023-02-12T17:10:45Z</dcterms:modified>
</cp:coreProperties>
</file>