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66" r:id="rId3"/>
    <p:sldId id="271" r:id="rId4"/>
    <p:sldId id="272" r:id="rId5"/>
    <p:sldId id="273" r:id="rId6"/>
    <p:sldId id="274" r:id="rId7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614D594-AD0F-4DED-A33C-3888EADA1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A021D126-0113-446C-8195-D7829F5CAF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/>
              <a:t>Klõpsake juhteksemplari alapealkirja laadi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69D052D-32B2-4DEC-9BF8-91E8F58F7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4C0DD5F-9BB6-4F19-B524-72C942B21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CBEED04-F10A-4F91-BEF0-1DFE2F64D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8801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26214CA-4294-4407-9F6E-19B207C11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E9ADB706-84A7-40E0-8B84-013D87B88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C9DF9E98-30B3-4628-93BD-6A1796B3C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7CADA773-C416-41A7-8B17-39E4C3AE5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59D2995-0E28-4002-B4BA-E05D4553C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7310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903B27F4-0257-444D-B416-2676335048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4DA8E83F-66A5-49EA-9D60-B9D4373DD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CB87E0A-60E9-414D-8E8C-D8E081D5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A52075BF-1B0F-45B7-853F-43B274F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C1EA863-5CE1-48D1-A376-4297554E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9229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0D082A5-D843-4992-96ED-A8E6E4E0C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8AA54E93-A79E-4019-9125-4A09E6A4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870249DF-47D8-46AA-91BE-43D3747BD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B2E87AD9-6AAA-448B-9279-88C4A9F84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B0AC491-61DB-47BD-B5E4-9935B2EB3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4150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95CF1DD-998D-4758-AA0E-2900A1ECC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76CDA5DD-BA57-42EE-888A-EC43160626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2B5332F0-B306-4403-9873-B1BE638BB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D086030-933B-49FF-8C8B-3FFAD200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98D5CFD-2095-4E1F-9B9E-7D329060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60132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5C38F51-41EC-465F-AF21-B7231C656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F40A1B93-66F4-4498-A156-BF04B353A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E312197-51E8-41E0-8C4F-6A489BAB4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EB8D487-913E-4D59-B132-697650D29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223845BD-0A97-4483-A2F9-80059A4CA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C3085759-9892-482A-8EED-ABF5D00D5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31571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8FAEF19C-7392-4D72-940C-CC46B1B9E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CD335C04-9DA5-4050-83C1-4D7CF87DD9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1F090C80-9575-43D2-88F9-A0D9C2B4DE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DF09BFB4-E198-4B90-AFFC-FAA9AB1C2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5DBAFF4A-D34A-470E-8686-055C934325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E8DB4C4B-0CC0-4807-A524-834528FF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CC3A76DC-20C7-44FD-B38F-8C76100A6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4DB93FBA-499F-4678-B103-94AE40EB2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907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D3D8EAC7-898B-4F91-9C7E-35654D79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D58E4D96-85E6-4CB4-A533-01C45A72C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8F8BD63A-C58E-4B72-B333-F9A6A5DD1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B3851215-DAFD-45F9-9352-51A46E022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965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B32491DC-51DD-43A7-80BE-990D12A1F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362F57F9-535B-4F99-8D9A-1EC03865BE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256F248-6C50-4AF1-8A4C-AEF0141D1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74869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EF2B1A2-8D4F-48B2-AFFC-6646088C6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21E18CEA-F9DD-4905-AC78-3347931A3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B6CC499-6A61-47BC-8437-F8F0BF60FE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9C038679-765A-439D-8948-032116689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CD7887CE-6D90-4A01-A6BC-41CA9F897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E430C11-F0A8-4C05-ADC5-B8C2AA3A8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84893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A14F84C-F6DE-4605-B9C1-CEA16137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10E340FD-0104-4F0C-B81E-D24B95D716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4251BE42-4D1B-4C94-9DED-BDF861A082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/>
              <a:t>Klõpsake juhteksemplari tekstilaadide redigeerimiseks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303BF9DC-B6EB-4E82-B97D-B7629890B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863A8006-9EFB-43EC-838F-4FAFA40D1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D8B6F20-354F-4D69-924B-3F803C0E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2509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07C2CA56-3B1B-4499-844F-FDA6C38B9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9E985DDF-278F-44AF-83DF-088A8C9CE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563E2F50-EB33-4F95-B2AA-263FECED84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7219B-2728-434B-9995-AD99F28F013E}" type="datetimeFigureOut">
              <a:rPr lang="et-EE" smtClean="0"/>
              <a:t>15.09.2021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596FABAD-A9B4-42A0-A806-7F62FA7090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549BD07E-3B69-4BD8-B9CD-9432364E8D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E2081-3F5F-4405-8457-69F9AB09C12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07656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D4673-EDFC-4F2A-A390-9C2B52F64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42541"/>
          </a:xfrm>
        </p:spPr>
        <p:txBody>
          <a:bodyPr/>
          <a:lstStyle/>
          <a:p>
            <a:r>
              <a:rPr lang="et-EE" dirty="0"/>
              <a:t>Stiilid kokkuvõtvalt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A8E033-B015-4EE3-9E0F-ECB8067C31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1479" y="3021497"/>
            <a:ext cx="9144000" cy="3445564"/>
          </a:xfrm>
        </p:spPr>
        <p:txBody>
          <a:bodyPr>
            <a:normAutofit/>
          </a:bodyPr>
          <a:lstStyle/>
          <a:p>
            <a:r>
              <a:rPr lang="et-EE" sz="2800" b="1" dirty="0"/>
              <a:t>Renessanss</a:t>
            </a:r>
            <a:r>
              <a:rPr lang="et-EE" sz="2800" dirty="0"/>
              <a:t> 14.-16. sajand</a:t>
            </a:r>
          </a:p>
          <a:p>
            <a:r>
              <a:rPr lang="et-EE" sz="2800" b="1" dirty="0"/>
              <a:t>Barokk</a:t>
            </a:r>
            <a:r>
              <a:rPr lang="et-EE" sz="2800" dirty="0"/>
              <a:t> 17. sajand</a:t>
            </a:r>
          </a:p>
          <a:p>
            <a:r>
              <a:rPr lang="et-EE" sz="2800" b="1" dirty="0"/>
              <a:t>Klassitsism</a:t>
            </a:r>
            <a:r>
              <a:rPr lang="et-EE" sz="2800" dirty="0"/>
              <a:t> 18. sajand-19. sajand II pool</a:t>
            </a:r>
          </a:p>
          <a:p>
            <a:r>
              <a:rPr lang="et-EE" sz="2800" b="1" dirty="0"/>
              <a:t>Romantism</a:t>
            </a:r>
            <a:r>
              <a:rPr lang="et-EE" sz="2800" dirty="0"/>
              <a:t> 18.sajandi keskpaik-19. sajand</a:t>
            </a:r>
          </a:p>
          <a:p>
            <a:r>
              <a:rPr lang="et-EE" sz="2800" b="1" dirty="0"/>
              <a:t>Realism</a:t>
            </a:r>
            <a:r>
              <a:rPr lang="et-EE" sz="2800" dirty="0"/>
              <a:t> 19. sajandi keskpaik</a:t>
            </a:r>
          </a:p>
          <a:p>
            <a:r>
              <a:rPr lang="et-EE" sz="2800" b="1" dirty="0"/>
              <a:t>Rahvusromantism</a:t>
            </a:r>
            <a:r>
              <a:rPr lang="et-EE" sz="2800" dirty="0"/>
              <a:t> 19. sajandi keskpaik</a:t>
            </a:r>
          </a:p>
        </p:txBody>
      </p:sp>
    </p:spTree>
    <p:extLst>
      <p:ext uri="{BB962C8B-B14F-4D97-AF65-F5344CB8AC3E}">
        <p14:creationId xmlns:p14="http://schemas.microsoft.com/office/powerpoint/2010/main" val="593511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2997CD08-6543-4812-93D5-3A85CB7D1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737" y="113335"/>
            <a:ext cx="10306878" cy="518091"/>
          </a:xfrm>
        </p:spPr>
        <p:txBody>
          <a:bodyPr>
            <a:noAutofit/>
          </a:bodyPr>
          <a:lstStyle/>
          <a:p>
            <a:r>
              <a:rPr lang="et-EE" sz="3200" b="1" dirty="0"/>
              <a:t>Renessanss 14.-16. sajand</a:t>
            </a:r>
          </a:p>
        </p:txBody>
      </p:sp>
      <p:pic>
        <p:nvPicPr>
          <p:cNvPr id="5" name="Sisu kohatäide 4">
            <a:extLst>
              <a:ext uri="{FF2B5EF4-FFF2-40B4-BE49-F238E27FC236}">
                <a16:creationId xmlns:a16="http://schemas.microsoft.com/office/drawing/2014/main" id="{A90D13CB-76C1-4AF1-9629-A0F8516D5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12868" r="3309"/>
          <a:stretch/>
        </p:blipFill>
        <p:spPr>
          <a:xfrm>
            <a:off x="80696" y="762209"/>
            <a:ext cx="3682922" cy="2929107"/>
          </a:xfrm>
          <a:prstGeom prst="rect">
            <a:avLst/>
          </a:prstGeom>
        </p:spPr>
      </p:pic>
      <p:pic>
        <p:nvPicPr>
          <p:cNvPr id="6" name="Sisu kohatäide 5">
            <a:extLst>
              <a:ext uri="{FF2B5EF4-FFF2-40B4-BE49-F238E27FC236}">
                <a16:creationId xmlns:a16="http://schemas.microsoft.com/office/drawing/2014/main" id="{650420D9-135E-4414-8C6D-87B2D5DB8B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9926" r="14523"/>
          <a:stretch/>
        </p:blipFill>
        <p:spPr>
          <a:xfrm>
            <a:off x="7819907" y="762210"/>
            <a:ext cx="4372093" cy="3256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58A5B2-584C-4DA2-B20D-798FBA0D5DEA}"/>
              </a:ext>
            </a:extLst>
          </p:cNvPr>
          <p:cNvSpPr txBox="1"/>
          <p:nvPr/>
        </p:nvSpPr>
        <p:spPr>
          <a:xfrm>
            <a:off x="80696" y="4156798"/>
            <a:ext cx="115812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Katk, teadus- ja maadeavastused.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Jumalakeskne maailmapilt versus inimesekeskne maailmapilt: humanism.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Antiigi taasavastamine: kirjandus, ilu otsimine (antiiktemaatika, inimese kujutamine). Vastandumine keskajale.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Kunstnik/helilooja: mõtlev, mitmekülgne ja loov isiksus. NB! Muusikateosel on autor!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Trükipressi leiutamine: kirjasõna, kunsti (graafika) ja muusika (noodid) levik.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Reformatsioon: muutused kirikumuusikas. Ilmaliku muusika esiletõus. Idamaise taustaga puhkpillid.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AF04CF-1BEF-4109-9655-B3EBE2814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2094" y="866446"/>
            <a:ext cx="3473700" cy="2284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46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F8394-D68C-4FF7-A029-05189BF13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130" y="153090"/>
            <a:ext cx="10515600" cy="708301"/>
          </a:xfrm>
        </p:spPr>
        <p:txBody>
          <a:bodyPr>
            <a:normAutofit/>
          </a:bodyPr>
          <a:lstStyle/>
          <a:p>
            <a:r>
              <a:rPr lang="et-EE" sz="3600" b="1" dirty="0"/>
              <a:t>Barokk 17. sajand</a:t>
            </a:r>
          </a:p>
        </p:txBody>
      </p:sp>
      <p:pic>
        <p:nvPicPr>
          <p:cNvPr id="6" name="Content Placeholder 5" descr="A group of people sitting around a table with food&#10;&#10;Description automatically generated with medium confidence">
            <a:extLst>
              <a:ext uri="{FF2B5EF4-FFF2-40B4-BE49-F238E27FC236}">
                <a16:creationId xmlns:a16="http://schemas.microsoft.com/office/drawing/2014/main" id="{CE6261A3-3E02-42A8-B76E-58852ABE2F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226" y="1245946"/>
            <a:ext cx="3177209" cy="2647674"/>
          </a:xfrm>
        </p:spPr>
      </p:pic>
      <p:pic>
        <p:nvPicPr>
          <p:cNvPr id="11" name="Picture 10" descr="A painting of a group of people&#10;&#10;Description automatically generated with low confidence">
            <a:extLst>
              <a:ext uri="{FF2B5EF4-FFF2-40B4-BE49-F238E27FC236}">
                <a16:creationId xmlns:a16="http://schemas.microsoft.com/office/drawing/2014/main" id="{F3E02500-5D51-4417-867F-1A085897E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77" y="1031873"/>
            <a:ext cx="2089696" cy="2865495"/>
          </a:xfrm>
          <a:prstGeom prst="rect">
            <a:avLst/>
          </a:prstGeom>
        </p:spPr>
      </p:pic>
      <p:pic>
        <p:nvPicPr>
          <p:cNvPr id="15" name="Content Placeholder 14" descr="A person holding a bowl of food&#10;&#10;Description automatically generated with low confidence">
            <a:extLst>
              <a:ext uri="{FF2B5EF4-FFF2-40B4-BE49-F238E27FC236}">
                <a16:creationId xmlns:a16="http://schemas.microsoft.com/office/drawing/2014/main" id="{CE401818-CE02-4A21-919A-4A548F48CB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613" y="443215"/>
            <a:ext cx="3133344" cy="3535680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3D2D5CE-845C-474C-84A5-43948CB9AC4B}"/>
              </a:ext>
            </a:extLst>
          </p:cNvPr>
          <p:cNvSpPr txBox="1"/>
          <p:nvPr/>
        </p:nvSpPr>
        <p:spPr>
          <a:xfrm>
            <a:off x="216976" y="4336014"/>
            <a:ext cx="110738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Euroopas segased ja rahutud ajad: reformatsiooni mõjud kodusõjad, riikide iseisvumine. Kiriku mõju vähenemine.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Tasakaalu ja harmoonia asemele tulevad emotsioonid, kohalik inimene ja loodus, realism.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 ja muusika avalikus linnaruumis: pargid ja linnaplaneerimine; kontsertstiil: muusika kirjutamine spetsiaalselt avalikuks ettekandmiseks.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Uus teatrižanr: ooper. Viiul.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5069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3CAC-E909-4109-A984-552F1AB41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b="1" dirty="0"/>
              <a:t>Klassitsism 18. sajand-19. sajandi keskpaik</a:t>
            </a:r>
          </a:p>
        </p:txBody>
      </p:sp>
      <p:pic>
        <p:nvPicPr>
          <p:cNvPr id="6" name="Content Placeholder 5" descr="A group of people dancing&#10;&#10;Description automatically generated with medium confidence">
            <a:extLst>
              <a:ext uri="{FF2B5EF4-FFF2-40B4-BE49-F238E27FC236}">
                <a16:creationId xmlns:a16="http://schemas.microsoft.com/office/drawing/2014/main" id="{EE0CB3D7-A6D1-4144-B705-2017F400C0B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76" y="906745"/>
            <a:ext cx="3287824" cy="2346684"/>
          </a:xfrm>
        </p:spPr>
      </p:pic>
      <p:pic>
        <p:nvPicPr>
          <p:cNvPr id="8" name="Content Placeholder 7" descr="A picture containing indoor, person&#10;&#10;Description automatically generated">
            <a:extLst>
              <a:ext uri="{FF2B5EF4-FFF2-40B4-BE49-F238E27FC236}">
                <a16:creationId xmlns:a16="http://schemas.microsoft.com/office/drawing/2014/main" id="{850B4AC8-FB92-4382-B74A-5E8BECE85D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07" y="1469164"/>
            <a:ext cx="2668419" cy="3012897"/>
          </a:xfrm>
        </p:spPr>
      </p:pic>
      <p:pic>
        <p:nvPicPr>
          <p:cNvPr id="10" name="Picture 9" descr="A picture containing outdoor, sky, building, government building&#10;&#10;Description automatically generated">
            <a:extLst>
              <a:ext uri="{FF2B5EF4-FFF2-40B4-BE49-F238E27FC236}">
                <a16:creationId xmlns:a16="http://schemas.microsoft.com/office/drawing/2014/main" id="{2D11A768-D784-4E36-A6E4-5B0709CFDB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8" t="7133" r="9565" b="24578"/>
          <a:stretch/>
        </p:blipFill>
        <p:spPr>
          <a:xfrm>
            <a:off x="5274365" y="1094098"/>
            <a:ext cx="3629811" cy="244330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8A4C5B-3B6C-4A0E-B24D-A20904C34938}"/>
              </a:ext>
            </a:extLst>
          </p:cNvPr>
          <p:cNvSpPr txBox="1"/>
          <p:nvPr/>
        </p:nvSpPr>
        <p:spPr>
          <a:xfrm>
            <a:off x="2902226" y="3853039"/>
            <a:ext cx="91970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Antiigivaimustus (Pompeij väljakaevamised)+Voltaire filosoofia (loogika ja mõistuse ülistamine). Muusika- ja kunstielu korraldamine liigub õukonna käest kesklassile.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Kunstis antiikse vormi kopeerimine; sümmeetria, reeglipärasus ja rangus; suursugusus. Avalikud kunstinäitused, kunsti õpetamine koolides, akademism.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Muusikas klassikaliste vormide väljakujunemine: sümfoonia. Orkestrikoosseisu väljakujunemine. Klaver.</a:t>
            </a: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2198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EC6641-A389-462C-A968-8632596B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8318" y="-161708"/>
            <a:ext cx="10515600" cy="1325563"/>
          </a:xfrm>
        </p:spPr>
        <p:txBody>
          <a:bodyPr>
            <a:normAutofit/>
          </a:bodyPr>
          <a:lstStyle/>
          <a:p>
            <a:r>
              <a:rPr lang="et-EE" sz="3200" b="1" dirty="0"/>
              <a:t>Romantism 18. sajand I pool- 19. sajand</a:t>
            </a:r>
          </a:p>
        </p:txBody>
      </p:sp>
      <p:pic>
        <p:nvPicPr>
          <p:cNvPr id="6" name="Content Placeholder 5" descr="A picture containing tree, outdoor, plant, setting&#10;&#10;Description automatically generated">
            <a:extLst>
              <a:ext uri="{FF2B5EF4-FFF2-40B4-BE49-F238E27FC236}">
                <a16:creationId xmlns:a16="http://schemas.microsoft.com/office/drawing/2014/main" id="{BC296D92-D96C-4705-82F3-9295EADBA1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290" y="1155695"/>
            <a:ext cx="3852591" cy="2870680"/>
          </a:xfrm>
        </p:spPr>
      </p:pic>
      <p:pic>
        <p:nvPicPr>
          <p:cNvPr id="8" name="Content Placeholder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82CEFD3-0682-4232-BD3D-EA268535B2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881" y="159292"/>
            <a:ext cx="2795119" cy="386075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C3E94D6-7A98-44BE-B354-EC9A8805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746" y="1095962"/>
            <a:ext cx="3999673" cy="28620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A5AB110-279F-4587-B5BF-6DBBCDC86DAC}"/>
              </a:ext>
            </a:extLst>
          </p:cNvPr>
          <p:cNvSpPr txBox="1"/>
          <p:nvPr/>
        </p:nvSpPr>
        <p:spPr>
          <a:xfrm>
            <a:off x="135746" y="4241560"/>
            <a:ext cx="1205625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Rousseau: looduse, lapselikkuse idealiseerimine.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Kunstis vastandumine klassitsismile; ühine mõtteviis: kunstniku eripära ja isiklik nägemus maailmast. Maalilisus ja eksootika, ühiskonnas reaalselt toimuva kujutamine.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Muusikas tunnete rõhutamine: isikupära, kirjandusest lähtuv muusika, looduse kujutamine helide kaudu; väikevomid; virtuoosikultus. Ooperi väljakujunemine ja kuldaeg. Klaver.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8946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4B976C-48A1-4B03-AAF5-53A162037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66" y="18255"/>
            <a:ext cx="10515600" cy="1325563"/>
          </a:xfrm>
        </p:spPr>
        <p:txBody>
          <a:bodyPr>
            <a:normAutofit/>
          </a:bodyPr>
          <a:lstStyle/>
          <a:p>
            <a:r>
              <a:rPr lang="et-EE" sz="3600" b="1" dirty="0"/>
              <a:t>Realism (kunst) 19. sajandi keskpaik</a:t>
            </a:r>
            <a:br>
              <a:rPr lang="et-EE" sz="3600" b="1" dirty="0"/>
            </a:br>
            <a:r>
              <a:rPr lang="et-EE" sz="3600" b="1" dirty="0"/>
              <a:t>Rahvusomantism (muusika)</a:t>
            </a:r>
          </a:p>
        </p:txBody>
      </p:sp>
      <p:pic>
        <p:nvPicPr>
          <p:cNvPr id="9" name="Content Placeholder 8" descr="A picture containing silhouette&#10;&#10;Description automatically generated">
            <a:extLst>
              <a:ext uri="{FF2B5EF4-FFF2-40B4-BE49-F238E27FC236}">
                <a16:creationId xmlns:a16="http://schemas.microsoft.com/office/drawing/2014/main" id="{7A2410D9-B047-405A-B7C1-B5114CC833E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02" y="1343818"/>
            <a:ext cx="3356003" cy="2298862"/>
          </a:xfrm>
        </p:spPr>
      </p:pic>
      <p:pic>
        <p:nvPicPr>
          <p:cNvPr id="5" name="Content Placeholder 4" descr="A picture containing text, ground, outdoor&#10;&#10;Description automatically generated">
            <a:extLst>
              <a:ext uri="{FF2B5EF4-FFF2-40B4-BE49-F238E27FC236}">
                <a16:creationId xmlns:a16="http://schemas.microsoft.com/office/drawing/2014/main" id="{005A766A-2DDE-4D40-AC5F-260322C1E6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29" y="1661870"/>
            <a:ext cx="3913588" cy="23816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D2E1C7-B4D8-467C-9435-65C151180248}"/>
              </a:ext>
            </a:extLst>
          </p:cNvPr>
          <p:cNvSpPr txBox="1"/>
          <p:nvPr/>
        </p:nvSpPr>
        <p:spPr>
          <a:xfrm>
            <a:off x="459629" y="4554183"/>
            <a:ext cx="105155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Fotograafia leiutamine; õlivärvide pakendamine tinatuubidesse. Võimalus maalida õues.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Maailmakujutamine nii, nagu see on: objektiivselt ja ilustamata. Rõhk lihtsa´inimese argielu ja raskuste kujutamisel, loodusmaal.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Rahvusriikide tekkimine; rahvale omase: mütoloogia, rahvaviisid kasutamine kunstmuusikas. Romantismist vomiline eeskuju.</a:t>
            </a: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0794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Laiekraan</PresentationFormat>
  <Paragraphs>38</Paragraphs>
  <Slides>6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1_Office'i kujundus</vt:lpstr>
      <vt:lpstr>Stiilid kokkuvõtvalt</vt:lpstr>
      <vt:lpstr>Renessanss 14.-16. sajand</vt:lpstr>
      <vt:lpstr>Barokk 17. sajand</vt:lpstr>
      <vt:lpstr>Klassitsism 18. sajand-19. sajandi keskpaik</vt:lpstr>
      <vt:lpstr>Romantism 18. sajand I pool- 19. sajand</vt:lpstr>
      <vt:lpstr>Realism (kunst) 19. sajandi keskpaik Rahvusomantism (muusika)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Stiilid kokkuvõtvalt</dc:title>
  <dc:creator>Mariana Jürimäe</dc:creator>
  <cp:lastModifiedBy>Mariana Jürimäe</cp:lastModifiedBy>
  <cp:revision>1</cp:revision>
  <dcterms:created xsi:type="dcterms:W3CDTF">2021-09-15T13:54:53Z</dcterms:created>
  <dcterms:modified xsi:type="dcterms:W3CDTF">2021-09-15T13:55:28Z</dcterms:modified>
</cp:coreProperties>
</file>