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91" r:id="rId5"/>
    <p:sldId id="262" r:id="rId6"/>
    <p:sldId id="263" r:id="rId7"/>
    <p:sldId id="264" r:id="rId8"/>
    <p:sldId id="294" r:id="rId9"/>
    <p:sldId id="265" r:id="rId10"/>
    <p:sldId id="297" r:id="rId11"/>
    <p:sldId id="298" r:id="rId12"/>
    <p:sldId id="266" r:id="rId13"/>
    <p:sldId id="267" r:id="rId14"/>
    <p:sldId id="268" r:id="rId15"/>
    <p:sldId id="269" r:id="rId16"/>
    <p:sldId id="274" r:id="rId17"/>
    <p:sldId id="271" r:id="rId18"/>
    <p:sldId id="272" r:id="rId19"/>
    <p:sldId id="257" r:id="rId20"/>
    <p:sldId id="287" r:id="rId21"/>
    <p:sldId id="300" r:id="rId22"/>
    <p:sldId id="285" r:id="rId23"/>
    <p:sldId id="288" r:id="rId24"/>
    <p:sldId id="301" r:id="rId25"/>
    <p:sldId id="286" r:id="rId26"/>
    <p:sldId id="261" r:id="rId27"/>
    <p:sldId id="302" r:id="rId28"/>
    <p:sldId id="289" r:id="rId29"/>
    <p:sldId id="303" r:id="rId30"/>
    <p:sldId id="304" r:id="rId31"/>
    <p:sldId id="29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1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793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545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952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558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95769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8806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3243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636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221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38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623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F9500C-4FAE-4556-83B8-C5BADF429EAF}" type="datetimeFigureOut">
              <a:rPr lang="et-EE" smtClean="0"/>
              <a:t>16.04.2024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7D0B47-C462-4422-B802-1295E13A55BA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08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youtube.com/watch?v=H8oQBYw6xxc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lRGgrm3ac&amp;playnext=1&amp;list=PLE46D2FAEDCFC8E63&amp;feature=results_main" TargetMode="External"/><Relationship Id="rId2" Type="http://schemas.openxmlformats.org/officeDocument/2006/relationships/hyperlink" Target="http://www.youtube.com/watch?v=ZUsARF-CBc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http://www.youtube.com/watch?v=N5phBbRUyuQ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sFzoVZfN7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et-wissen.de/wissen_interaktiv/html-versionen/tierwanderung/img/tierwander_karibu_dpa_g.jpg" TargetMode="External"/><Relationship Id="rId3" Type="http://schemas.openxmlformats.org/officeDocument/2006/relationships/hyperlink" Target="http://www.zbi.ee/satikad/mimikri/T" TargetMode="External"/><Relationship Id="rId7" Type="http://schemas.openxmlformats.org/officeDocument/2006/relationships/hyperlink" Target="http://upload.wikimedia.org/wikipedia/commons/thumb/a/af/20070818-0001-strolling_reindeer.jpg/300px-20070818-0001-strolling_reindeer.jpg" TargetMode="External"/><Relationship Id="rId12" Type="http://schemas.openxmlformats.org/officeDocument/2006/relationships/hyperlink" Target="https://www.hoaexp.com/2020/05/06/omo-the-tanzanian-white-giraffe/" TargetMode="External"/><Relationship Id="rId2" Type="http://schemas.openxmlformats.org/officeDocument/2006/relationships/hyperlink" Target="http://fotohetked.blogspot.com/2008_07_01_archiv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ger.org/" TargetMode="External"/><Relationship Id="rId11" Type="http://schemas.openxmlformats.org/officeDocument/2006/relationships/hyperlink" Target="http://www.youtube.com/watch?v=N5phBbRUyuQ" TargetMode="External"/><Relationship Id="rId5" Type="http://schemas.openxmlformats.org/officeDocument/2006/relationships/hyperlink" Target="http://pilt.delfi.ee/picture/8709641/" TargetMode="External"/><Relationship Id="rId10" Type="http://schemas.openxmlformats.org/officeDocument/2006/relationships/hyperlink" Target="http://www.hullumaja.com/files/pictures/2013/03/03/qBrrP3z1xP.jpg" TargetMode="External"/><Relationship Id="rId4" Type="http://schemas.openxmlformats.org/officeDocument/2006/relationships/hyperlink" Target="http://www.ohtuleht.ee/ilm/artikkel/388772" TargetMode="External"/><Relationship Id="rId9" Type="http://schemas.openxmlformats.org/officeDocument/2006/relationships/hyperlink" Target="http://www.youtube.com/watch?v=H8oQBYw6xx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Re0uIFA17OY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E972F0C-9D9E-4079-A547-9E606B1B84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Looduslik valik,</a:t>
            </a:r>
            <a:br>
              <a:rPr lang="et-EE" dirty="0"/>
            </a:br>
            <a:r>
              <a:rPr lang="et-EE" dirty="0"/>
              <a:t>mikro- ja makro</a:t>
            </a:r>
            <a:r>
              <a:rPr lang="en-US" dirty="0"/>
              <a:t> </a:t>
            </a:r>
            <a:r>
              <a:rPr lang="et-EE" dirty="0"/>
              <a:t>evolutsioon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1C7F2935-A7A7-4598-AD06-88AAE6F46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5614" y="4451123"/>
            <a:ext cx="2865911" cy="1655762"/>
          </a:xfrm>
        </p:spPr>
        <p:txBody>
          <a:bodyPr/>
          <a:lstStyle/>
          <a:p>
            <a:r>
              <a:rPr lang="et-EE" dirty="0"/>
              <a:t>Koostanud Ülle Irdt</a:t>
            </a:r>
          </a:p>
        </p:txBody>
      </p:sp>
    </p:spTree>
    <p:extLst>
      <p:ext uri="{BB962C8B-B14F-4D97-AF65-F5344CB8AC3E}">
        <p14:creationId xmlns:p14="http://schemas.microsoft.com/office/powerpoint/2010/main" val="357531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5C826A-5E9B-4EAC-8FD7-D8B41D100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/>
              <a:t>Looduslik valik, liigi teke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747F-DB80-444D-9A33-CF2BC05C50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3188" y="1702848"/>
            <a:ext cx="10178322" cy="35935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t-EE" altLang="et-EE" sz="2400" b="1" dirty="0"/>
              <a:t>Hoiatusvärvus</a:t>
            </a:r>
          </a:p>
          <a:p>
            <a:r>
              <a:rPr lang="et-EE" altLang="et-EE" sz="2400" b="1" dirty="0"/>
              <a:t>Mimikri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68878E26-DD74-49A2-9B6A-B44488CA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979" y="1773238"/>
            <a:ext cx="2173963" cy="14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oral_snake_mimics">
            <a:extLst>
              <a:ext uri="{FF2B5EF4-FFF2-40B4-BE49-F238E27FC236}">
                <a16:creationId xmlns:a16="http://schemas.microsoft.com/office/drawing/2014/main" id="{2D72FB4D-3ADA-4EAB-9C18-8337CC949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93" y="3630774"/>
            <a:ext cx="52371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F0A5C40-2A9C-4F76-AA78-F0301A368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1773238"/>
            <a:ext cx="22082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>
            <a:extLst>
              <a:ext uri="{FF2B5EF4-FFF2-40B4-BE49-F238E27FC236}">
                <a16:creationId xmlns:a16="http://schemas.microsoft.com/office/drawing/2014/main" id="{38272C18-6E7E-4889-A8E1-CE063F8D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6211889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>
                <a:hlinkClick r:id="rId5"/>
              </a:rPr>
              <a:t>http://www.youtube.com/watch?v=H8oQBYw6xxc</a:t>
            </a:r>
            <a:r>
              <a:rPr lang="et-EE" altLang="et-EE" sz="1800"/>
              <a:t> </a:t>
            </a:r>
          </a:p>
        </p:txBody>
      </p:sp>
      <p:pic>
        <p:nvPicPr>
          <p:cNvPr id="15368" name="Picture 8" descr="http://www.ryanphotographic.com/images/JPEGS/Blue%20dart%20frog.JPG">
            <a:extLst>
              <a:ext uri="{FF2B5EF4-FFF2-40B4-BE49-F238E27FC236}">
                <a16:creationId xmlns:a16="http://schemas.microsoft.com/office/drawing/2014/main" id="{37EBFCBF-0AA6-4968-AA33-65092815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068638"/>
            <a:ext cx="31623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EB11302-6ACD-463F-A2AE-B1AA2EC16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/>
              <a:t>Looduslik valik, liigi teke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4D090D1-F804-4A0E-A6DF-181D863B4E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t-EE" altLang="et-EE" sz="2800" dirty="0"/>
              <a:t>Käitumiskohastumus</a:t>
            </a:r>
          </a:p>
          <a:p>
            <a:pPr lvl="1" eaLnBrk="1" hangingPunct="1">
              <a:lnSpc>
                <a:spcPct val="90000"/>
              </a:lnSpc>
            </a:pPr>
            <a:r>
              <a:rPr lang="et-EE" altLang="et-EE" sz="2800" dirty="0"/>
              <a:t>Ränded</a:t>
            </a:r>
          </a:p>
          <a:p>
            <a:pPr lvl="1" eaLnBrk="1" hangingPunct="1">
              <a:lnSpc>
                <a:spcPct val="90000"/>
              </a:lnSpc>
            </a:pPr>
            <a:r>
              <a:rPr lang="et-EE" altLang="et-EE" sz="2800" dirty="0"/>
              <a:t>Jälitamine, saagitabamine</a:t>
            </a:r>
          </a:p>
          <a:p>
            <a:pPr lvl="1" eaLnBrk="1" hangingPunct="1">
              <a:lnSpc>
                <a:spcPct val="90000"/>
              </a:lnSpc>
            </a:pPr>
            <a:r>
              <a:rPr lang="et-EE" altLang="et-EE" sz="2800" dirty="0"/>
              <a:t>pulmamängud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5605585-DB12-4AD3-B742-A6DAA16B5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5219701"/>
            <a:ext cx="575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 dirty="0">
                <a:hlinkClick r:id="rId2"/>
              </a:rPr>
              <a:t>http://www.youtube.com/watch?v=ZUsARF-CBcI</a:t>
            </a:r>
            <a:r>
              <a:rPr lang="et-EE" altLang="et-EE" sz="1800" dirty="0"/>
              <a:t> 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B2980D21-862A-4EF1-844D-59014AC3C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6021388"/>
            <a:ext cx="7777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>
                <a:hlinkClick r:id="rId3"/>
              </a:rPr>
              <a:t>http://www.youtube.com/watch?v=yalRGgrm3ac&amp;playnext=1&amp;list=PLE46D2FAEDCFC8E63&amp;feature=results_main</a:t>
            </a:r>
            <a:r>
              <a:rPr lang="et-EE" altLang="et-EE" sz="1800"/>
              <a:t> </a:t>
            </a:r>
          </a:p>
        </p:txBody>
      </p:sp>
      <p:pic>
        <p:nvPicPr>
          <p:cNvPr id="16390" name="Picture 7" descr="http://www.hullumaja.com/files/pictures/2013/03/03/qBrrP3z1xP.jpg">
            <a:extLst>
              <a:ext uri="{FF2B5EF4-FFF2-40B4-BE49-F238E27FC236}">
                <a16:creationId xmlns:a16="http://schemas.microsoft.com/office/drawing/2014/main" id="{DCE2C0E5-358D-4098-BDDF-BC15299F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761" y="3284030"/>
            <a:ext cx="3513239" cy="26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6">
            <a:extLst>
              <a:ext uri="{FF2B5EF4-FFF2-40B4-BE49-F238E27FC236}">
                <a16:creationId xmlns:a16="http://schemas.microsoft.com/office/drawing/2014/main" id="{25068B5E-B130-4944-ABE9-90A05E9B5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5589588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>
                <a:hlinkClick r:id="rId5"/>
              </a:rPr>
              <a:t>http://www.youtube.com/watch?v=N5phBbRUyuQ</a:t>
            </a:r>
            <a:r>
              <a:rPr lang="et-EE" altLang="et-EE" sz="1800"/>
              <a:t> </a:t>
            </a:r>
          </a:p>
        </p:txBody>
      </p:sp>
      <p:pic>
        <p:nvPicPr>
          <p:cNvPr id="1026" name="Picture 2" descr="GIF love hearts swans - animated GIF on GIFER - by Doombearer">
            <a:extLst>
              <a:ext uri="{FF2B5EF4-FFF2-40B4-BE49-F238E27FC236}">
                <a16:creationId xmlns:a16="http://schemas.microsoft.com/office/drawing/2014/main" id="{27D1BA59-B975-735E-4E34-EDE1254E1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50" y="1092013"/>
            <a:ext cx="38290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A69F2C9-BDD4-6D27-A974-4C1BFD080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/>
              <a:t>Looduslik valik, liigi teke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5ECA4DA-B619-57DB-A678-A8F001FCC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1678" y="2286001"/>
            <a:ext cx="10178322" cy="4096138"/>
          </a:xfrm>
        </p:spPr>
        <p:txBody>
          <a:bodyPr>
            <a:noAutofit/>
          </a:bodyPr>
          <a:lstStyle/>
          <a:p>
            <a:pPr eaLnBrk="1" hangingPunct="1"/>
            <a:r>
              <a:rPr lang="et-EE" altLang="en-US" sz="2400" b="1" dirty="0">
                <a:solidFill>
                  <a:srgbClr val="FF0000"/>
                </a:solidFill>
              </a:rPr>
              <a:t>Kohastumused on suhtelised</a:t>
            </a:r>
          </a:p>
          <a:p>
            <a:pPr lvl="1" eaLnBrk="1" hangingPunct="1"/>
            <a:r>
              <a:rPr lang="et-EE" altLang="en-US" sz="2400" dirty="0"/>
              <a:t>Pole kõigi toimivate tegurite suhtes täiuslik</a:t>
            </a:r>
          </a:p>
          <a:p>
            <a:pPr lvl="1" eaLnBrk="1" hangingPunct="1"/>
            <a:r>
              <a:rPr lang="et-EE" altLang="en-US" sz="2400" dirty="0"/>
              <a:t>Sobivad vaid konkreetsetes tingimustes</a:t>
            </a:r>
          </a:p>
          <a:p>
            <a:pPr lvl="2" eaLnBrk="1" hangingPunct="1"/>
            <a:r>
              <a:rPr lang="et-EE" altLang="en-US" sz="2400" dirty="0"/>
              <a:t>Ei sobi muutuvas kk-s</a:t>
            </a:r>
          </a:p>
          <a:p>
            <a:pPr lvl="2" eaLnBrk="1" hangingPunct="1"/>
            <a:r>
              <a:rPr lang="et-EE" altLang="en-US" sz="2400" dirty="0"/>
              <a:t>Ei sobi mujal</a:t>
            </a:r>
          </a:p>
          <a:p>
            <a:pPr lvl="1" eaLnBrk="1" hangingPunct="1"/>
            <a:r>
              <a:rPr lang="et-EE" altLang="en-US" sz="2400" dirty="0"/>
              <a:t>Osa kohastumusi kasulikud isendirühmale, mitte indiviidile (karjaeluviisiga loomad)</a:t>
            </a:r>
          </a:p>
          <a:p>
            <a:pPr eaLnBrk="1" hangingPunct="1"/>
            <a:r>
              <a:rPr lang="et-EE" altLang="en-US" sz="2400" dirty="0"/>
              <a:t>Vastastikune kohastumus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4CA7BF35-37DF-4F24-C45D-857AFF0A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822" y="1476570"/>
            <a:ext cx="285750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60210-505D-6C99-2F61-83B52158ABA8}"/>
              </a:ext>
            </a:extLst>
          </p:cNvPr>
          <p:cNvSpPr txBox="1"/>
          <p:nvPr/>
        </p:nvSpPr>
        <p:spPr>
          <a:xfrm>
            <a:off x="7392955" y="4334070"/>
            <a:ext cx="44662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https://www.hoaexp.com/2020/05/06/omo-the-tanzanian-white-giraffe/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7BD45B2-D610-97E6-1EE9-E396BEEE4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/>
              <a:t>Looduslik valik, liigi teke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798F374-9368-5D47-877F-8C354F015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5653" y="1576875"/>
            <a:ext cx="10178322" cy="408680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t-EE" altLang="en-US" sz="3200" dirty="0">
                <a:solidFill>
                  <a:srgbClr val="FF3300"/>
                </a:solidFill>
              </a:rPr>
              <a:t>Liik = Bioloogilise mitmekesisuse põhiüksus</a:t>
            </a:r>
          </a:p>
          <a:p>
            <a:pPr eaLnBrk="1" hangingPunct="1"/>
            <a:r>
              <a:rPr lang="et-EE" altLang="en-US" sz="3200" dirty="0"/>
              <a:t>= looduslike populatsioonide rühm, mille isendid kas tegelikult või potentsiaalselt ristuvad omavahel (bioloogiline liigimääratlus)</a:t>
            </a:r>
          </a:p>
          <a:p>
            <a:pPr eaLnBrk="1" hangingPunct="1"/>
            <a:r>
              <a:rPr lang="et-EE" altLang="en-US" sz="3200" dirty="0"/>
              <a:t>Liigiteke on üleminek mikroevolutsioonilt makroevolutsioonile</a:t>
            </a:r>
          </a:p>
          <a:p>
            <a:pPr eaLnBrk="1" hangingPunct="1"/>
            <a:r>
              <a:rPr lang="et-EE" altLang="en-US" sz="3200" u="sng" dirty="0">
                <a:solidFill>
                  <a:srgbClr val="FF0000"/>
                </a:solidFill>
              </a:rPr>
              <a:t>II </a:t>
            </a:r>
            <a:r>
              <a:rPr lang="et-EE" altLang="en-US" sz="3200" u="sng" dirty="0" err="1">
                <a:solidFill>
                  <a:srgbClr val="FF0000"/>
                </a:solidFill>
              </a:rPr>
              <a:t>bioevolutsiooni</a:t>
            </a:r>
            <a:r>
              <a:rPr lang="et-EE" altLang="en-US" sz="3200" u="sng" dirty="0">
                <a:solidFill>
                  <a:srgbClr val="FF0000"/>
                </a:solidFill>
              </a:rPr>
              <a:t> põhiprotsess !</a:t>
            </a:r>
          </a:p>
          <a:p>
            <a:pPr eaLnBrk="1" hangingPunct="1"/>
            <a:endParaRPr lang="et-EE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2C9B409-62EF-2893-67DF-25045071B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789" y="195773"/>
            <a:ext cx="10178322" cy="1007508"/>
          </a:xfrm>
        </p:spPr>
        <p:txBody>
          <a:bodyPr/>
          <a:lstStyle/>
          <a:p>
            <a:pPr eaLnBrk="1" hangingPunct="1"/>
            <a:r>
              <a:rPr lang="et-EE" altLang="en-US" dirty="0"/>
              <a:t>Looduslik valik, liigi teke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42189E3-0DE0-D81A-24C6-DF10C22E8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889" y="1035330"/>
            <a:ext cx="10178322" cy="3593591"/>
          </a:xfrm>
        </p:spPr>
        <p:txBody>
          <a:bodyPr/>
          <a:lstStyle/>
          <a:p>
            <a:pPr eaLnBrk="1" hangingPunct="1"/>
            <a:r>
              <a:rPr lang="et-EE" altLang="en-US" sz="2400" dirty="0"/>
              <a:t>Liikide segunemist takistavad:</a:t>
            </a:r>
          </a:p>
          <a:p>
            <a:pPr lvl="1" eaLnBrk="1" hangingPunct="1"/>
            <a:r>
              <a:rPr lang="et-EE" altLang="en-US" sz="2400" dirty="0"/>
              <a:t>Geograafiline isolatsioon</a:t>
            </a:r>
            <a:endParaRPr lang="en-US" altLang="en-US" sz="2400" dirty="0"/>
          </a:p>
          <a:p>
            <a:pPr lvl="1"/>
            <a:r>
              <a:rPr lang="et-EE" altLang="en-US" sz="2400" dirty="0"/>
              <a:t>Bioloogiline isolatsioon- liigi bioloogilisi iseärasusi, mis takistavad edukat ristumist teiste liikidega nim. </a:t>
            </a:r>
            <a:r>
              <a:rPr lang="et-EE" altLang="en-US" sz="2400" dirty="0">
                <a:solidFill>
                  <a:srgbClr val="FF3300"/>
                </a:solidFill>
              </a:rPr>
              <a:t>ristumisbarjääriks </a:t>
            </a:r>
            <a:r>
              <a:rPr lang="et-EE" altLang="en-US" sz="2400" dirty="0" err="1">
                <a:solidFill>
                  <a:srgbClr val="FF3300"/>
                </a:solidFill>
              </a:rPr>
              <a:t>e.</a:t>
            </a:r>
            <a:r>
              <a:rPr lang="et-EE" altLang="en-US" sz="2400" dirty="0">
                <a:solidFill>
                  <a:srgbClr val="FF3300"/>
                </a:solidFill>
              </a:rPr>
              <a:t> </a:t>
            </a:r>
            <a:r>
              <a:rPr lang="et-EE" altLang="en-US" sz="2400" dirty="0" err="1">
                <a:solidFill>
                  <a:srgbClr val="FF3300"/>
                </a:solidFill>
              </a:rPr>
              <a:t>biol</a:t>
            </a:r>
            <a:r>
              <a:rPr lang="et-EE" altLang="en-US" sz="2400" dirty="0">
                <a:solidFill>
                  <a:srgbClr val="FF3300"/>
                </a:solidFill>
              </a:rPr>
              <a:t>. isolatsiooniks.</a:t>
            </a:r>
          </a:p>
          <a:p>
            <a:pPr lvl="1" eaLnBrk="1" hangingPunct="1"/>
            <a:endParaRPr lang="et-EE" altLang="en-US" sz="2400" dirty="0"/>
          </a:p>
          <a:p>
            <a:pPr lvl="2" eaLnBrk="1" hangingPunct="1"/>
            <a:endParaRPr lang="et-EE" altLang="en-US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D8884CFF-1243-980E-E930-B2A9B769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50" y="3091184"/>
            <a:ext cx="9144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7EEFBEE-4424-0C70-EF2A-446404E12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/>
              <a:t>Looduslik valik, liigi teke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99AF0EB-A3F3-E2A8-8994-CEA42588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058" y="1632204"/>
            <a:ext cx="10178322" cy="3593591"/>
          </a:xfrm>
        </p:spPr>
        <p:txBody>
          <a:bodyPr/>
          <a:lstStyle/>
          <a:p>
            <a:pPr eaLnBrk="1" hangingPunct="1"/>
            <a:r>
              <a:rPr lang="et-EE" altLang="en-US" sz="2400" dirty="0"/>
              <a:t>Bioloogiline isolatsioon</a:t>
            </a:r>
          </a:p>
          <a:p>
            <a:pPr lvl="1" eaLnBrk="1" hangingPunct="1"/>
            <a:r>
              <a:rPr lang="et-EE" altLang="en-US" sz="2400" dirty="0"/>
              <a:t>Ökoloogiline isolatsioon</a:t>
            </a:r>
          </a:p>
          <a:p>
            <a:pPr lvl="1" eaLnBrk="1" hangingPunct="1"/>
            <a:r>
              <a:rPr lang="et-EE" altLang="en-US" sz="2400" dirty="0"/>
              <a:t>Ajaline isolatsioon</a:t>
            </a:r>
          </a:p>
          <a:p>
            <a:pPr lvl="1" eaLnBrk="1" hangingPunct="1"/>
            <a:r>
              <a:rPr lang="et-EE" altLang="en-US" sz="2400" dirty="0"/>
              <a:t>Erinevad signaaltunnused</a:t>
            </a:r>
          </a:p>
          <a:p>
            <a:pPr lvl="1" eaLnBrk="1" hangingPunct="1"/>
            <a:r>
              <a:rPr lang="et-EE" altLang="en-US" sz="2400" dirty="0"/>
              <a:t>Seksuaalkäitumine</a:t>
            </a:r>
          </a:p>
          <a:p>
            <a:pPr lvl="1" eaLnBrk="1" hangingPunct="1"/>
            <a:r>
              <a:rPr lang="et-EE" altLang="en-US" sz="2400" dirty="0"/>
              <a:t>Sugurakkude </a:t>
            </a:r>
            <a:r>
              <a:rPr lang="et-EE" altLang="en-US" sz="2400" dirty="0" err="1"/>
              <a:t>biokeemiline</a:t>
            </a:r>
            <a:r>
              <a:rPr lang="et-EE" altLang="en-US" sz="2400" dirty="0"/>
              <a:t> sobimatus</a:t>
            </a:r>
          </a:p>
          <a:p>
            <a:pPr lvl="1" eaLnBrk="1" hangingPunct="1"/>
            <a:r>
              <a:rPr lang="et-EE" altLang="en-US" sz="2400" dirty="0"/>
              <a:t>Eluvõimetud või viljatud hübriidid</a:t>
            </a:r>
          </a:p>
          <a:p>
            <a:pPr lvl="1" eaLnBrk="1" hangingPunct="1"/>
            <a:endParaRPr lang="et-EE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8BDB4B6-84F8-73C9-D846-0BB943E12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/>
              <a:t>Looduslik valik, liigi teke</a:t>
            </a: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2E8A86D-CE3F-6F2C-D5F7-7822401CC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5577" y="1389893"/>
            <a:ext cx="10178322" cy="3593591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t-EE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8B938B38-DA94-27C4-941E-4AFDC27F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2500170"/>
            <a:ext cx="2227219" cy="339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C7BFBA0C-EDF8-CA3F-58F6-C18D2D00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04" y="3775801"/>
            <a:ext cx="2997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02987419-50CB-D641-3120-CAE44D52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76" y="2398519"/>
            <a:ext cx="2425343" cy="34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082C3CB-ED4B-7A2E-6C61-BD879A5DE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/>
              <a:t>Looduslik valik, liigi teke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A8CD4D0-7DE0-607A-2F8F-C981D7745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t-EE" altLang="en-US" sz="2400" dirty="0"/>
              <a:t>Kui </a:t>
            </a:r>
            <a:r>
              <a:rPr lang="et-EE" altLang="en-US" sz="2400" dirty="0" err="1"/>
              <a:t>isolaat</a:t>
            </a:r>
            <a:r>
              <a:rPr lang="et-EE" altLang="en-US" sz="2400" dirty="0"/>
              <a:t> satub </a:t>
            </a:r>
            <a:r>
              <a:rPr lang="et-EE" altLang="en-US" sz="2400" dirty="0" err="1"/>
              <a:t>lähtepopulastiooniga</a:t>
            </a:r>
            <a:r>
              <a:rPr lang="et-EE" altLang="en-US" sz="2400" dirty="0"/>
              <a:t> kokku:</a:t>
            </a:r>
          </a:p>
          <a:p>
            <a:pPr lvl="1" eaLnBrk="1" hangingPunct="1"/>
            <a:r>
              <a:rPr lang="et-EE" altLang="en-US" sz="2400" dirty="0"/>
              <a:t>Seguneb uuesti</a:t>
            </a:r>
          </a:p>
          <a:p>
            <a:pPr lvl="1" eaLnBrk="1" hangingPunct="1"/>
            <a:r>
              <a:rPr lang="et-EE" altLang="en-US" sz="2400" dirty="0"/>
              <a:t>Ei ristu</a:t>
            </a:r>
          </a:p>
          <a:p>
            <a:pPr lvl="1" eaLnBrk="1" hangingPunct="1"/>
            <a:r>
              <a:rPr lang="et-EE" altLang="en-US" sz="2400" dirty="0"/>
              <a:t>Osaline bioloogiline isolatsioon</a:t>
            </a:r>
          </a:p>
          <a:p>
            <a:pPr lvl="2" eaLnBrk="1" hangingPunct="1"/>
            <a:r>
              <a:rPr lang="et-EE" altLang="en-US" sz="2400" dirty="0"/>
              <a:t>Ristuvate isendite geenid lähevad kaotsi. Toimib lõhestav valik.</a:t>
            </a:r>
          </a:p>
        </p:txBody>
      </p:sp>
      <p:pic>
        <p:nvPicPr>
          <p:cNvPr id="39940" name="Picture 7" descr="http://www.planet-wissen.de/wissen_interaktiv/html-versionen/tierwanderung/img/tierwander_karibu_dpa_g.jpg">
            <a:extLst>
              <a:ext uri="{FF2B5EF4-FFF2-40B4-BE49-F238E27FC236}">
                <a16:creationId xmlns:a16="http://schemas.microsoft.com/office/drawing/2014/main" id="{6B41F391-2F0F-D3E2-FEB2-17ACE492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724400"/>
            <a:ext cx="3067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 descr="http://upload.wikimedia.org/wikipedia/commons/thumb/a/af/20070818-0001-strolling_reindeer.jpg/300px-20070818-0001-strolling_reindeer.jpg">
            <a:extLst>
              <a:ext uri="{FF2B5EF4-FFF2-40B4-BE49-F238E27FC236}">
                <a16:creationId xmlns:a16="http://schemas.microsoft.com/office/drawing/2014/main" id="{10578FF2-50FB-69FC-69DA-B2B65975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420939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6">
            <a:extLst>
              <a:ext uri="{FF2B5EF4-FFF2-40B4-BE49-F238E27FC236}">
                <a16:creationId xmlns:a16="http://schemas.microsoft.com/office/drawing/2014/main" id="{8AA83CB6-EC14-5E0C-21DA-AABD81D13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6488114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800"/>
              <a:t>karibu</a:t>
            </a:r>
          </a:p>
        </p:txBody>
      </p:sp>
      <p:sp>
        <p:nvSpPr>
          <p:cNvPr id="39943" name="TextBox 7">
            <a:extLst>
              <a:ext uri="{FF2B5EF4-FFF2-40B4-BE49-F238E27FC236}">
                <a16:creationId xmlns:a16="http://schemas.microsoft.com/office/drawing/2014/main" id="{3AC11317-C65B-C91C-8DF1-A7719B32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1" y="299720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800"/>
              <a:t>poro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A479E41-A258-3C88-3C38-D4A57C95C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/>
              <a:t>Looduslik valik, liigi teke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3BC8CC5-E77C-FCDF-1D01-617F44E5F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1678" y="1464907"/>
            <a:ext cx="10178322" cy="4414686"/>
          </a:xfrm>
        </p:spPr>
        <p:txBody>
          <a:bodyPr>
            <a:normAutofit/>
          </a:bodyPr>
          <a:lstStyle/>
          <a:p>
            <a:pPr eaLnBrk="1" hangingPunct="1"/>
            <a:r>
              <a:rPr lang="et-EE" altLang="en-US" sz="2400" dirty="0">
                <a:solidFill>
                  <a:srgbClr val="FF0000"/>
                </a:solidFill>
              </a:rPr>
              <a:t>Erimaise liigitekke tegurid:</a:t>
            </a:r>
          </a:p>
          <a:p>
            <a:pPr lvl="1" eaLnBrk="1" hangingPunct="1"/>
            <a:r>
              <a:rPr lang="et-EE" altLang="en-US" sz="2400" dirty="0"/>
              <a:t>Geograafiline isolatsioon</a:t>
            </a:r>
          </a:p>
          <a:p>
            <a:pPr lvl="1" eaLnBrk="1" hangingPunct="1"/>
            <a:r>
              <a:rPr lang="et-EE" altLang="en-US" sz="2400" dirty="0"/>
              <a:t>Mutatsioonid</a:t>
            </a:r>
          </a:p>
          <a:p>
            <a:pPr lvl="1" eaLnBrk="1" hangingPunct="1"/>
            <a:r>
              <a:rPr lang="et-EE" altLang="en-US" sz="2400" dirty="0"/>
              <a:t>Geenitriiv</a:t>
            </a:r>
          </a:p>
          <a:p>
            <a:pPr lvl="1" eaLnBrk="1" hangingPunct="1"/>
            <a:r>
              <a:rPr lang="et-EE" altLang="en-US" sz="2400" dirty="0"/>
              <a:t>Looduslik valik</a:t>
            </a:r>
            <a:endParaRPr lang="en-US" altLang="en-US" sz="2400" dirty="0"/>
          </a:p>
          <a:p>
            <a:pPr eaLnBrk="1" hangingPunct="1"/>
            <a:r>
              <a:rPr lang="et-EE" altLang="en-US" sz="2400" dirty="0">
                <a:solidFill>
                  <a:srgbClr val="FF0000"/>
                </a:solidFill>
              </a:rPr>
              <a:t>Samamaine </a:t>
            </a:r>
            <a:r>
              <a:rPr lang="et-EE" altLang="en-US" sz="2400" dirty="0" err="1">
                <a:solidFill>
                  <a:srgbClr val="FF0000"/>
                </a:solidFill>
              </a:rPr>
              <a:t>e.</a:t>
            </a:r>
            <a:r>
              <a:rPr lang="et-EE" altLang="en-US" sz="2400" dirty="0">
                <a:solidFill>
                  <a:srgbClr val="FF0000"/>
                </a:solidFill>
              </a:rPr>
              <a:t> </a:t>
            </a:r>
            <a:r>
              <a:rPr lang="et-EE" altLang="en-US" sz="2400" dirty="0" err="1">
                <a:solidFill>
                  <a:srgbClr val="FF0000"/>
                </a:solidFill>
              </a:rPr>
              <a:t>sümpatriline</a:t>
            </a:r>
            <a:r>
              <a:rPr lang="et-EE" altLang="en-US" sz="2400" dirty="0">
                <a:solidFill>
                  <a:srgbClr val="FF0000"/>
                </a:solidFill>
              </a:rPr>
              <a:t> liigiteke</a:t>
            </a:r>
          </a:p>
          <a:p>
            <a:pPr lvl="1" eaLnBrk="1" hangingPunct="1"/>
            <a:r>
              <a:rPr lang="et-EE" altLang="en-US" sz="2400" dirty="0"/>
              <a:t>Liigi levik </a:t>
            </a:r>
            <a:r>
              <a:rPr lang="et-EE" altLang="en-US" sz="2400" dirty="0" err="1"/>
              <a:t>kõrvutiolevatele</a:t>
            </a:r>
            <a:r>
              <a:rPr lang="et-EE" altLang="en-US" sz="2400" dirty="0"/>
              <a:t> erinevatele ökosüsteemidele (Mets-aas) liigi arvukuse suurenemise tõttu</a:t>
            </a:r>
          </a:p>
          <a:p>
            <a:endParaRPr lang="et-EE" alt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2DC10-E1A9-0B8A-ED45-CF6BD7E336CC}"/>
              </a:ext>
            </a:extLst>
          </p:cNvPr>
          <p:cNvSpPr txBox="1"/>
          <p:nvPr/>
        </p:nvSpPr>
        <p:spPr>
          <a:xfrm>
            <a:off x="2460950" y="587959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n-US" sz="1800" dirty="0">
                <a:hlinkClick r:id="rId2"/>
              </a:rPr>
              <a:t>http://www.youtube.com/watch?v=isFzoVZfN7s</a:t>
            </a:r>
            <a:r>
              <a:rPr lang="et-EE" altLang="en-US" sz="1800" dirty="0"/>
              <a:t>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7252DD35-AFD9-FB04-DE72-6B794FBD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8839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t-EE" sz="2800" b="1">
                <a:solidFill>
                  <a:srgbClr val="FF0066"/>
                </a:solidFill>
              </a:rPr>
              <a:t>Mikroevolutsioon</a:t>
            </a:r>
            <a:r>
              <a:rPr lang="en-US" altLang="et-EE" sz="2800"/>
              <a:t> - evolutsioonilised muutused liigi sees; viib uute liikide tekkele.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t-EE" sz="2800" b="1">
                <a:solidFill>
                  <a:srgbClr val="FF0066"/>
                </a:solidFill>
              </a:rPr>
              <a:t>Makroevolutsioon</a:t>
            </a:r>
            <a:r>
              <a:rPr lang="en-US" altLang="et-EE" sz="2800"/>
              <a:t> - liigist kõrgemate organismirühmade teke</a:t>
            </a:r>
            <a:r>
              <a:rPr lang="et-EE" altLang="et-EE" sz="2800"/>
              <a:t> ja evolutsioon</a:t>
            </a:r>
            <a:r>
              <a:rPr lang="en-US" altLang="et-EE" sz="2800"/>
              <a:t> (perekond, selts, klass).</a:t>
            </a:r>
            <a:endParaRPr lang="et-EE" altLang="et-EE" sz="2800"/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/>
              <a:t>Makroevolutsiooni aluseks </a:t>
            </a:r>
            <a:r>
              <a:rPr lang="et-EE" altLang="et-EE" sz="2800" b="1" u="sng"/>
              <a:t>uute geenide ja kromosoomide teke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/>
              <a:t>Makroevolutsioon seisneb erinevate organismitüüpide tekkes ja nende pikaajalises eraldi evolutsioneerumises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t-EE" sz="2800"/>
          </a:p>
        </p:txBody>
      </p:sp>
      <p:sp>
        <p:nvSpPr>
          <p:cNvPr id="4099" name="TextBox 3">
            <a:extLst>
              <a:ext uri="{FF2B5EF4-FFF2-40B4-BE49-F238E27FC236}">
                <a16:creationId xmlns:a16="http://schemas.microsoft.com/office/drawing/2014/main" id="{6CB3605E-151B-2CB8-597C-857A9068B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9" y="4335464"/>
            <a:ext cx="3527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b="1">
                <a:solidFill>
                  <a:srgbClr val="FF0000"/>
                </a:solidFill>
              </a:rPr>
              <a:t>Makroevolutsioon</a:t>
            </a: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id="{1A257733-E7BA-18E4-22B0-48FF97D3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661026"/>
            <a:ext cx="2016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 b="1"/>
              <a:t>Täiustumine e. progress</a:t>
            </a: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71BD29F2-D715-C461-581E-789678AB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5661025"/>
            <a:ext cx="2592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 b="1"/>
              <a:t>Divergents e. mitmekesistumine</a:t>
            </a: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F381322A-49F9-0711-A24E-1D3FAB69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5876926"/>
            <a:ext cx="2160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 b="1"/>
              <a:t>Väljasuremine </a:t>
            </a:r>
          </a:p>
        </p:txBody>
      </p:sp>
      <p:cxnSp>
        <p:nvCxnSpPr>
          <p:cNvPr id="4103" name="Straight Arrow Connector 8">
            <a:extLst>
              <a:ext uri="{FF2B5EF4-FFF2-40B4-BE49-F238E27FC236}">
                <a16:creationId xmlns:a16="http://schemas.microsoft.com/office/drawing/2014/main" id="{5DED8655-4D87-0200-EF7A-697AFAB32E8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782889" y="5013326"/>
            <a:ext cx="1296987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Straight Arrow Connector 10">
            <a:extLst>
              <a:ext uri="{FF2B5EF4-FFF2-40B4-BE49-F238E27FC236}">
                <a16:creationId xmlns:a16="http://schemas.microsoft.com/office/drawing/2014/main" id="{D62C2B29-134E-55DD-99AA-146FA4B1626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376070" y="5301457"/>
            <a:ext cx="720725" cy="144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Straight Arrow Connector 12">
            <a:extLst>
              <a:ext uri="{FF2B5EF4-FFF2-40B4-BE49-F238E27FC236}">
                <a16:creationId xmlns:a16="http://schemas.microsoft.com/office/drawing/2014/main" id="{C17B3025-70DC-49BE-2F33-F72752DCC7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4868864"/>
            <a:ext cx="1871663" cy="865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C33F270-30DE-45EE-8CC6-F4891B0CC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/>
              <a:t>Looduslik valik, liigi teke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884FEBE-2A1E-4D18-9DF8-90277D7E8D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8" y="1490353"/>
            <a:ext cx="10178322" cy="506482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t-EE" altLang="et-EE" sz="2600">
                <a:solidFill>
                  <a:srgbClr val="FF3300"/>
                </a:solidFill>
              </a:rPr>
              <a:t>Looduslik valik</a:t>
            </a:r>
            <a:r>
              <a:rPr lang="et-EE" altLang="et-EE" sz="2600"/>
              <a:t> seisneb populatsiooni isendite valikulises ellujäämises ja ebavõrdses paljunemises, mis on tingitud nende geneetilisest erinevusest ja elutingimuste piiravast toimest</a:t>
            </a:r>
          </a:p>
          <a:p>
            <a:pPr eaLnBrk="1" hangingPunct="1"/>
            <a:r>
              <a:rPr lang="et-EE" altLang="et-EE"/>
              <a:t>Ainus evolutsioonitegur, mis võib pikemat aega toimida kindlas suunas</a:t>
            </a:r>
          </a:p>
          <a:p>
            <a:r>
              <a:rPr lang="et-EE" altLang="et-EE" sz="2700"/>
              <a:t>Keskonnategurid, mis mõjutavad organisme:</a:t>
            </a:r>
          </a:p>
          <a:p>
            <a:pPr lvl="1"/>
            <a:r>
              <a:rPr lang="et-EE" altLang="et-EE" sz="2200"/>
              <a:t>Biootilised- (liigikaaslased, teised liigid)</a:t>
            </a:r>
          </a:p>
          <a:p>
            <a:pPr lvl="1"/>
            <a:r>
              <a:rPr lang="et-EE" altLang="et-EE" sz="2200"/>
              <a:t>Abiootilised-(ilm, kliima, mullastik jm)</a:t>
            </a:r>
          </a:p>
          <a:p>
            <a:r>
              <a:rPr lang="et-EE" altLang="et-EE" sz="2700">
                <a:solidFill>
                  <a:srgbClr val="FF3300"/>
                </a:solidFill>
              </a:rPr>
              <a:t>Olelusvõitlus</a:t>
            </a:r>
            <a:r>
              <a:rPr lang="et-EE" altLang="et-EE" sz="2700"/>
              <a:t>-organismide ellujäämise ja soojätkamise sõltuvus keskkonnateguritest</a:t>
            </a:r>
          </a:p>
          <a:p>
            <a:r>
              <a:rPr lang="et-EE" altLang="et-EE" sz="2700"/>
              <a:t>Erinev edukus olelusvõitluses väljendubki looduslikus valikus (LV).</a:t>
            </a:r>
          </a:p>
          <a:p>
            <a:r>
              <a:rPr lang="et-EE" altLang="et-EE" sz="2700" b="1">
                <a:solidFill>
                  <a:srgbClr val="FF3300"/>
                </a:solidFill>
              </a:rPr>
              <a:t>LV</a:t>
            </a:r>
            <a:r>
              <a:rPr lang="et-EE" altLang="et-EE" sz="2700">
                <a:solidFill>
                  <a:srgbClr val="FF3300"/>
                </a:solidFill>
              </a:rPr>
              <a:t> tulemuseks on organismirühmale omaste kohastumuste </a:t>
            </a:r>
            <a:r>
              <a:rPr lang="et-EE" altLang="et-EE" sz="2700"/>
              <a:t>(kohasuste) </a:t>
            </a:r>
            <a:r>
              <a:rPr lang="et-EE" altLang="et-EE" sz="2700">
                <a:solidFill>
                  <a:srgbClr val="FF3300"/>
                </a:solidFill>
              </a:rPr>
              <a:t>teke</a:t>
            </a:r>
          </a:p>
          <a:p>
            <a:pPr eaLnBrk="1" hangingPunct="1"/>
            <a:endParaRPr lang="et-EE" alt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3FE424E-7B7A-3D49-1CBD-736E82C5F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/>
              <a:t>Makroevolutsioon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C776-02FB-2F81-0E6E-213875D16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393" y="1800809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t-EE" altLang="et-EE" sz="2400" dirty="0"/>
              <a:t>Tegurid:</a:t>
            </a:r>
          </a:p>
          <a:p>
            <a:pPr>
              <a:defRPr/>
            </a:pPr>
            <a:r>
              <a:rPr lang="et-EE" altLang="et-EE" sz="2400" dirty="0"/>
              <a:t>Mutatsioonid</a:t>
            </a:r>
          </a:p>
          <a:p>
            <a:pPr>
              <a:defRPr/>
            </a:pPr>
            <a:r>
              <a:rPr lang="et-EE" altLang="et-EE" sz="2400" dirty="0"/>
              <a:t>Geneetiline triiv</a:t>
            </a:r>
          </a:p>
          <a:p>
            <a:pPr>
              <a:defRPr/>
            </a:pPr>
            <a:r>
              <a:rPr lang="et-EE" altLang="et-EE" sz="2400" dirty="0"/>
              <a:t>Looduslik valik</a:t>
            </a:r>
          </a:p>
          <a:p>
            <a:pPr>
              <a:defRPr/>
            </a:pPr>
            <a:r>
              <a:rPr lang="et-EE" altLang="et-EE" sz="2400" dirty="0"/>
              <a:t>+3miljardit aastat!</a:t>
            </a:r>
            <a:r>
              <a:rPr lang="en-US" altLang="et-EE" sz="2400" dirty="0"/>
              <a:t> (</a:t>
            </a:r>
            <a:r>
              <a:rPr lang="en-US" altLang="et-EE" sz="2400" dirty="0" err="1"/>
              <a:t>aeg</a:t>
            </a:r>
            <a:r>
              <a:rPr lang="en-US" altLang="et-EE" sz="2400" dirty="0"/>
              <a:t>!)</a:t>
            </a:r>
            <a:endParaRPr lang="et-EE" alt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00EE8C0-F7C0-CA05-D2EF-6AC5A3CE5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228600"/>
            <a:ext cx="8520112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altLang="et-EE" sz="4000">
                <a:solidFill>
                  <a:srgbClr val="FF0066"/>
                </a:solidFill>
              </a:rPr>
              <a:t>Evolutsiooniline täiustumine e</a:t>
            </a:r>
            <a:r>
              <a:rPr lang="et-EE" altLang="et-EE" sz="4000">
                <a:solidFill>
                  <a:srgbClr val="FF0066"/>
                </a:solidFill>
              </a:rPr>
              <a:t>.</a:t>
            </a:r>
            <a:r>
              <a:rPr lang="en-US" altLang="et-EE" sz="4000">
                <a:solidFill>
                  <a:srgbClr val="FF0066"/>
                </a:solidFill>
              </a:rPr>
              <a:t> progress</a:t>
            </a:r>
            <a:endParaRPr lang="en-GB" altLang="et-EE" sz="4000">
              <a:solidFill>
                <a:srgbClr val="FF0066"/>
              </a:solidFill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58E6CA07-503A-9BB8-2694-13005C0E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1"/>
            <a:ext cx="86487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/>
              <a:t>= </a:t>
            </a:r>
            <a:r>
              <a:rPr lang="en-US" altLang="et-EE" sz="2800"/>
              <a:t>Uute, senisest keerukama ja täiuslikuma ehitusega organismitüüpide teke.</a:t>
            </a:r>
            <a:endParaRPr lang="et-EE" altLang="et-EE" sz="2800"/>
          </a:p>
          <a:p>
            <a:pPr>
              <a:spcBef>
                <a:spcPct val="50000"/>
              </a:spcBef>
              <a:buFontTx/>
              <a:buNone/>
            </a:pPr>
            <a:endParaRPr lang="et-EE" altLang="et-EE" sz="2800"/>
          </a:p>
          <a:p>
            <a:pPr>
              <a:spcBef>
                <a:spcPct val="50000"/>
              </a:spcBef>
              <a:buFontTx/>
              <a:buNone/>
            </a:pPr>
            <a:endParaRPr lang="et-EE" altLang="et-EE" sz="2800"/>
          </a:p>
          <a:p>
            <a:pPr>
              <a:spcBef>
                <a:spcPct val="50000"/>
              </a:spcBef>
              <a:buFontTx/>
              <a:buNone/>
            </a:pPr>
            <a:endParaRPr lang="en-US" altLang="et-EE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2F72D-E260-70B4-CF9B-2EE501C61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9" y="2862264"/>
            <a:ext cx="83153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t-EE" altLang="et-EE" sz="2800"/>
              <a:t>3-2,5 GAT: bakterid, arhed, eukarüoodid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t-EE" altLang="et-EE"/>
              <a:t>Prokarüootidel metaboolne ja geneetiline täiustumine (geneetiline kood, fotosüntees, aeroobne metabolism)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t-EE" altLang="et-EE"/>
              <a:t>Endosümbioosi hüpotees </a:t>
            </a:r>
          </a:p>
          <a:p>
            <a:pPr lvl="2">
              <a:spcBef>
                <a:spcPct val="0"/>
              </a:spcBef>
            </a:pPr>
            <a:r>
              <a:rPr lang="et-EE" altLang="et-EE" sz="2800">
                <a:solidFill>
                  <a:srgbClr val="FF0000"/>
                </a:solidFill>
              </a:rPr>
              <a:t>Sümbiogenees </a:t>
            </a:r>
            <a:r>
              <a:rPr lang="et-EE" altLang="et-EE" sz="2800"/>
              <a:t>– evolutsiooniline täiustumine organismide liitumise teel (mitokondri teke)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F3A473FD-5EA0-D14E-D31F-2FBEEB941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t-EE">
                <a:solidFill>
                  <a:srgbClr val="FF0066"/>
                </a:solidFill>
              </a:rPr>
              <a:t>Evolutsiooniline täiustumine e</a:t>
            </a:r>
            <a:r>
              <a:rPr lang="et-EE" altLang="et-EE">
                <a:solidFill>
                  <a:srgbClr val="FF0066"/>
                </a:solidFill>
              </a:rPr>
              <a:t>.</a:t>
            </a:r>
            <a:r>
              <a:rPr lang="en-US" altLang="et-EE">
                <a:solidFill>
                  <a:srgbClr val="FF0066"/>
                </a:solidFill>
              </a:rPr>
              <a:t> progress</a:t>
            </a:r>
            <a:endParaRPr lang="et-EE" altLang="et-EE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6D54D19-4F82-3568-9C99-200B67A7B0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85699" y="2369102"/>
            <a:ext cx="7772400" cy="5300662"/>
          </a:xfrm>
        </p:spPr>
        <p:txBody>
          <a:bodyPr/>
          <a:lstStyle/>
          <a:p>
            <a:r>
              <a:rPr lang="et-EE" altLang="et-EE" sz="2400" dirty="0"/>
              <a:t>Ainuraksetest hulkraksuse teke</a:t>
            </a:r>
          </a:p>
          <a:p>
            <a:r>
              <a:rPr lang="et-EE" altLang="et-EE" sz="2400" dirty="0"/>
              <a:t>Elu levik maismaale</a:t>
            </a:r>
          </a:p>
          <a:p>
            <a:pPr>
              <a:buFontTx/>
              <a:buNone/>
            </a:pPr>
            <a:r>
              <a:rPr lang="et-EE" altLang="et-EE" sz="2400" dirty="0"/>
              <a:t>Täiustumine: </a:t>
            </a:r>
          </a:p>
          <a:p>
            <a:pPr>
              <a:buFontTx/>
              <a:buNone/>
            </a:pPr>
            <a:r>
              <a:rPr lang="et-EE" altLang="et-EE" sz="2400" dirty="0"/>
              <a:t>	Taimedel: fotosüntees, aeroobsus, kudede teke (</a:t>
            </a:r>
            <a:r>
              <a:rPr lang="et-EE" altLang="et-EE" sz="2400" dirty="0" err="1"/>
              <a:t>psilofüüdid</a:t>
            </a:r>
            <a:r>
              <a:rPr lang="et-EE" altLang="et-EE" sz="2400" dirty="0"/>
              <a:t> e rakistaimed)</a:t>
            </a:r>
          </a:p>
          <a:p>
            <a:pPr>
              <a:buFontTx/>
              <a:buNone/>
            </a:pPr>
            <a:r>
              <a:rPr lang="et-EE" altLang="et-EE" sz="2400" dirty="0"/>
              <a:t>Loomadel: Kopsuhingamine, püsisoojasus, lootekestad, kehasisene viljastumine</a:t>
            </a:r>
          </a:p>
          <a:p>
            <a:endParaRPr lang="et-EE" altLang="et-EE" dirty="0"/>
          </a:p>
          <a:p>
            <a:endParaRPr lang="et-EE" alt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>
            <a:extLst>
              <a:ext uri="{FF2B5EF4-FFF2-40B4-BE49-F238E27FC236}">
                <a16:creationId xmlns:a16="http://schemas.microsoft.com/office/drawing/2014/main" id="{65412B9A-81ED-8958-80D3-064F6D457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60351"/>
            <a:ext cx="7772400" cy="1223963"/>
          </a:xfrm>
        </p:spPr>
        <p:txBody>
          <a:bodyPr>
            <a:normAutofit fontScale="90000"/>
          </a:bodyPr>
          <a:lstStyle/>
          <a:p>
            <a:r>
              <a:rPr lang="en-US" altLang="et-EE">
                <a:solidFill>
                  <a:srgbClr val="FF0066"/>
                </a:solidFill>
              </a:rPr>
              <a:t>Evolutsiooniline täiustumine e</a:t>
            </a:r>
            <a:r>
              <a:rPr lang="et-EE" altLang="et-EE">
                <a:solidFill>
                  <a:srgbClr val="FF0066"/>
                </a:solidFill>
              </a:rPr>
              <a:t>.</a:t>
            </a:r>
            <a:r>
              <a:rPr lang="en-US" altLang="et-EE">
                <a:solidFill>
                  <a:srgbClr val="FF0066"/>
                </a:solidFill>
              </a:rPr>
              <a:t> progress</a:t>
            </a:r>
            <a:endParaRPr lang="et-EE" altLang="et-E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C83F1-D391-F1B4-F662-68C92B708C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918450" cy="4876800"/>
          </a:xfrm>
        </p:spPr>
        <p:txBody>
          <a:bodyPr/>
          <a:lstStyle/>
          <a:p>
            <a:r>
              <a:rPr lang="et-EE" altLang="et-EE" sz="2400" dirty="0"/>
              <a:t>Viimased loomhõimkonnad: selgroogsed-500 MAT</a:t>
            </a:r>
          </a:p>
          <a:p>
            <a:r>
              <a:rPr lang="et-EE" altLang="et-EE" sz="2400" dirty="0"/>
              <a:t>Taimhõimkond: õistaimed-100 MAT</a:t>
            </a:r>
          </a:p>
          <a:p>
            <a:r>
              <a:rPr lang="et-EE" altLang="et-EE" sz="2400" dirty="0"/>
              <a:t>Hilisemalt on tekkinud uued perekonnad, sugukonnad, seltsid, klassid</a:t>
            </a:r>
          </a:p>
          <a:p>
            <a:pPr>
              <a:buFontTx/>
              <a:buNone/>
            </a:pPr>
            <a:r>
              <a:rPr lang="et-EE" altLang="et-EE" sz="2400" b="1" dirty="0"/>
              <a:t>Täiustumine </a:t>
            </a:r>
            <a:r>
              <a:rPr lang="et-EE" altLang="et-EE" sz="2400" dirty="0"/>
              <a:t>on uutele ökoloogilistele tingimustele kohastumine:</a:t>
            </a:r>
          </a:p>
          <a:p>
            <a:r>
              <a:rPr lang="et-EE" altLang="et-EE" sz="2400" dirty="0"/>
              <a:t>Siia sobib ka </a:t>
            </a:r>
            <a:r>
              <a:rPr lang="et-EE" altLang="et-EE" sz="2400" dirty="0">
                <a:solidFill>
                  <a:srgbClr val="FF0000"/>
                </a:solidFill>
              </a:rPr>
              <a:t>regress </a:t>
            </a:r>
            <a:r>
              <a:rPr lang="et-EE" altLang="et-EE" sz="2400" dirty="0" err="1">
                <a:solidFill>
                  <a:srgbClr val="FF0000"/>
                </a:solidFill>
              </a:rPr>
              <a:t>e.</a:t>
            </a:r>
            <a:r>
              <a:rPr lang="et-EE" altLang="et-EE" sz="2400" dirty="0">
                <a:solidFill>
                  <a:srgbClr val="FF0000"/>
                </a:solidFill>
              </a:rPr>
              <a:t> </a:t>
            </a:r>
            <a:r>
              <a:rPr lang="et-EE" altLang="et-EE" sz="2400" dirty="0"/>
              <a:t>lihtsustumine</a:t>
            </a:r>
            <a:endParaRPr lang="en-US" altLang="et-EE" sz="2400" dirty="0"/>
          </a:p>
          <a:p>
            <a:endParaRPr lang="et-EE" altLang="et-EE" dirty="0"/>
          </a:p>
          <a:p>
            <a:endParaRPr lang="et-EE" alt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B730941-CC91-0C4E-63FC-F4F478816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686800" cy="1143000"/>
          </a:xfrm>
          <a:noFill/>
        </p:spPr>
        <p:txBody>
          <a:bodyPr/>
          <a:lstStyle/>
          <a:p>
            <a:pPr algn="l"/>
            <a:r>
              <a:rPr lang="et-EE" altLang="et-EE" sz="4000">
                <a:solidFill>
                  <a:srgbClr val="FF0066"/>
                </a:solidFill>
              </a:rPr>
              <a:t>M</a:t>
            </a:r>
            <a:r>
              <a:rPr lang="en-US" altLang="et-EE" sz="4000">
                <a:solidFill>
                  <a:srgbClr val="FF0066"/>
                </a:solidFill>
              </a:rPr>
              <a:t>itmekesistumine e</a:t>
            </a:r>
            <a:r>
              <a:rPr lang="et-EE" altLang="et-EE" sz="4000">
                <a:solidFill>
                  <a:srgbClr val="FF0066"/>
                </a:solidFill>
              </a:rPr>
              <a:t>.</a:t>
            </a:r>
            <a:r>
              <a:rPr lang="en-US" altLang="et-EE" sz="4000">
                <a:solidFill>
                  <a:srgbClr val="FF0066"/>
                </a:solidFill>
              </a:rPr>
              <a:t> divergents</a:t>
            </a:r>
            <a:endParaRPr lang="en-GB" altLang="et-EE" sz="4000">
              <a:solidFill>
                <a:srgbClr val="FF0066"/>
              </a:solidFill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3A38F966-1953-6FA0-8645-2EE32BF5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3001"/>
            <a:ext cx="8915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t-EE" sz="2800"/>
              <a:t>Erinevate elupaikade asustamisega kaasnes uute organismitüüpide </a:t>
            </a:r>
            <a:r>
              <a:rPr lang="en-US" altLang="et-EE" sz="2800" b="1"/>
              <a:t>mitmekesistumine</a:t>
            </a:r>
            <a:r>
              <a:rPr lang="et-EE" altLang="et-EE" sz="2800"/>
              <a:t> = </a:t>
            </a:r>
            <a:r>
              <a:rPr lang="et-EE" altLang="et-EE" sz="2800" b="1"/>
              <a:t>makroevolutsiooni peamine protsess</a:t>
            </a:r>
            <a:endParaRPr lang="en-US" altLang="et-EE" sz="2800" b="1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t-EE" sz="2800">
                <a:solidFill>
                  <a:srgbClr val="FF0066"/>
                </a:solidFill>
              </a:rPr>
              <a:t>Eukarüoodid</a:t>
            </a:r>
            <a:r>
              <a:rPr lang="en-US" altLang="et-EE" sz="2800"/>
              <a:t> 	</a:t>
            </a:r>
            <a:r>
              <a:rPr lang="en-US" altLang="et-EE" sz="2800">
                <a:solidFill>
                  <a:srgbClr val="FF0066"/>
                </a:solidFill>
                <a:sym typeface="Symbol" panose="05050102010706020507" pitchFamily="18" charset="2"/>
              </a:rPr>
              <a:t></a:t>
            </a:r>
            <a:r>
              <a:rPr lang="en-US" altLang="et-EE" sz="2800">
                <a:sym typeface="Symbol" panose="05050102010706020507" pitchFamily="18" charset="2"/>
              </a:rPr>
              <a:t>	seen</a:t>
            </a:r>
            <a:r>
              <a:rPr lang="et-EE" altLang="et-EE" sz="2800">
                <a:sym typeface="Symbol" panose="05050102010706020507" pitchFamily="18" charset="2"/>
              </a:rPr>
              <a:t>ed</a:t>
            </a:r>
            <a:r>
              <a:rPr lang="en-US" altLang="et-EE" sz="2800">
                <a:sym typeface="Symbol" panose="05050102010706020507" pitchFamily="18" charset="2"/>
              </a:rPr>
              <a:t>; taimed; loomad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t-EE" sz="2800">
                <a:solidFill>
                  <a:srgbClr val="FF0066"/>
                </a:solidFill>
                <a:sym typeface="Symbol" panose="05050102010706020507" pitchFamily="18" charset="2"/>
              </a:rPr>
              <a:t>Õistaimed		</a:t>
            </a:r>
            <a:r>
              <a:rPr lang="en-US" altLang="et-EE" sz="2800">
                <a:sym typeface="Symbol" panose="05050102010706020507" pitchFamily="18" charset="2"/>
              </a:rPr>
              <a:t>	korv-, huul-, liblikõielised jpt.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t-EE" sz="2800">
                <a:solidFill>
                  <a:srgbClr val="FF0066"/>
                </a:solidFill>
                <a:sym typeface="Symbol" panose="05050102010706020507" pitchFamily="18" charset="2"/>
              </a:rPr>
              <a:t>Imetaja</a:t>
            </a:r>
            <a:r>
              <a:rPr lang="et-EE" altLang="et-EE" sz="2800">
                <a:solidFill>
                  <a:srgbClr val="FF0066"/>
                </a:solidFill>
                <a:sym typeface="Symbol" panose="05050102010706020507" pitchFamily="18" charset="2"/>
              </a:rPr>
              <a:t>d</a:t>
            </a:r>
            <a:r>
              <a:rPr lang="en-US" altLang="et-EE" sz="2800">
                <a:solidFill>
                  <a:srgbClr val="FF0066"/>
                </a:solidFill>
                <a:sym typeface="Symbol" panose="05050102010706020507" pitchFamily="18" charset="2"/>
              </a:rPr>
              <a:t> </a:t>
            </a:r>
            <a:r>
              <a:rPr lang="et-EE" altLang="et-EE" sz="2800">
                <a:solidFill>
                  <a:srgbClr val="FF0066"/>
                </a:solidFill>
                <a:sym typeface="Symbol" panose="05050102010706020507" pitchFamily="18" charset="2"/>
              </a:rPr>
              <a:t>		</a:t>
            </a:r>
            <a:r>
              <a:rPr lang="en-US" altLang="et-EE" sz="2800">
                <a:solidFill>
                  <a:srgbClr val="FF0066"/>
                </a:solidFill>
                <a:sym typeface="Symbol" panose="05050102010706020507" pitchFamily="18" charset="2"/>
              </a:rPr>
              <a:t></a:t>
            </a:r>
            <a:r>
              <a:rPr lang="et-EE" altLang="et-EE" sz="2800">
                <a:sym typeface="Symbol" panose="05050102010706020507" pitchFamily="18" charset="2"/>
              </a:rPr>
              <a:t> 	</a:t>
            </a:r>
            <a:r>
              <a:rPr lang="en-US" altLang="et-EE" sz="2800">
                <a:sym typeface="Symbol" panose="05050102010706020507" pitchFamily="18" charset="2"/>
              </a:rPr>
              <a:t>kohastumine eluks vees, maismaal.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8059057A-78C6-1110-2045-9ABF7DC3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1"/>
            <a:ext cx="26670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4657E3AB-46E7-1818-BC96-F51DB428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8194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99263C61-BE38-6F44-EB75-0E90AFE88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6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89CED10-9E7B-F735-4465-68382EC46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/>
              <a:t>Divergents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A78DC7D-5F50-5C6C-2796-15DE2D1C0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5" y="1700213"/>
            <a:ext cx="7772400" cy="4114800"/>
          </a:xfrm>
        </p:spPr>
        <p:txBody>
          <a:bodyPr>
            <a:normAutofit/>
          </a:bodyPr>
          <a:lstStyle/>
          <a:p>
            <a:r>
              <a:rPr lang="et-EE" altLang="et-EE" sz="2400" dirty="0"/>
              <a:t>Üks liik võib erinevaid elupaiku asustades sõltuvalt oma geenide muutumisvõimest anda aluse paljudeks uuteks liikideks</a:t>
            </a:r>
          </a:p>
          <a:p>
            <a:endParaRPr lang="et-EE" altLang="et-EE" sz="2400" dirty="0"/>
          </a:p>
          <a:p>
            <a:r>
              <a:rPr lang="et-EE" altLang="et-EE" sz="2400" dirty="0" err="1">
                <a:solidFill>
                  <a:srgbClr val="FF0000"/>
                </a:solidFill>
              </a:rPr>
              <a:t>Adaptatiivne</a:t>
            </a:r>
            <a:r>
              <a:rPr lang="et-EE" altLang="et-EE" sz="2400" dirty="0">
                <a:solidFill>
                  <a:srgbClr val="FF0000"/>
                </a:solidFill>
              </a:rPr>
              <a:t> radiatsioon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91C66F-203C-5FC2-B552-678B027A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54" y="2623879"/>
            <a:ext cx="3951287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237BDE9C-4F80-8930-BB54-A1095D6E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3626"/>
            <a:ext cx="24384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8727E153-57DB-2C37-482C-57CEE417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/>
              <a:t>Jäsemete mitmekesisus imetajatel:</a:t>
            </a:r>
            <a:endParaRPr lang="en-GB" altLang="et-EE" sz="2800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D7C2B5D8-1363-AB49-D534-459624BB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066800"/>
            <a:ext cx="22447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E07A6AF-B1DE-BA30-C990-5015E2F25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92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>
            <a:extLst>
              <a:ext uri="{FF2B5EF4-FFF2-40B4-BE49-F238E27FC236}">
                <a16:creationId xmlns:a16="http://schemas.microsoft.com/office/drawing/2014/main" id="{4D09DB53-0ACA-B460-535C-344DB4722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1"/>
            <a:ext cx="609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/>
              <a:t>Hammaste mitmekesisus imetajatel:</a:t>
            </a:r>
            <a:endParaRPr lang="en-GB" altLang="et-EE" sz="2800"/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BCD7474B-0461-6E83-B0BB-264EABCC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118B0C9E-D289-7033-BD76-8B85587E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28956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01C3A283-23FE-6D34-9C7C-3AD67F48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2971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DF10FD7C-7D15-D05B-C3CD-946E2C2D8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1"/>
            <a:ext cx="8839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>
                <a:solidFill>
                  <a:srgbClr val="FF0066"/>
                </a:solidFill>
              </a:rPr>
              <a:t>S</a:t>
            </a:r>
            <a:r>
              <a:rPr lang="en-US" altLang="et-EE">
                <a:solidFill>
                  <a:srgbClr val="FF0066"/>
                </a:solidFill>
              </a:rPr>
              <a:t>arnastumine e</a:t>
            </a:r>
            <a:r>
              <a:rPr lang="et-EE" altLang="et-EE">
                <a:solidFill>
                  <a:srgbClr val="FF0066"/>
                </a:solidFill>
              </a:rPr>
              <a:t>.</a:t>
            </a:r>
            <a:r>
              <a:rPr lang="en-US" altLang="et-EE">
                <a:solidFill>
                  <a:srgbClr val="FF0066"/>
                </a:solidFill>
              </a:rPr>
              <a:t> Konvergents</a:t>
            </a:r>
            <a:r>
              <a:rPr lang="et-EE" altLang="et-EE">
                <a:solidFill>
                  <a:srgbClr val="FF0066"/>
                </a:solidFill>
              </a:rPr>
              <a:t> </a:t>
            </a:r>
            <a:r>
              <a:rPr lang="et-EE" altLang="et-EE"/>
              <a:t>on samuti mitmekesistumine: </a:t>
            </a:r>
            <a:r>
              <a:rPr lang="en-US" altLang="et-EE" sz="2800"/>
              <a:t>Erineva päritoluga organismide sarnastumine sarnastes elutingimustes.</a:t>
            </a:r>
            <a:endParaRPr lang="en-US" altLang="et-EE" sz="2400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6C5954B-9E1A-1F36-5BC1-88A424FE0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1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·"/>
            </a:pPr>
            <a:r>
              <a:rPr lang="en-US" altLang="et-EE" sz="2800"/>
              <a:t> Vaalal</a:t>
            </a:r>
            <a:r>
              <a:rPr lang="et-EE" altLang="et-EE" sz="2800"/>
              <a:t> (imetaja)</a:t>
            </a:r>
            <a:r>
              <a:rPr lang="en-US" altLang="et-EE" sz="2800"/>
              <a:t> ja </a:t>
            </a:r>
            <a:r>
              <a:rPr lang="et-EE" altLang="et-EE" sz="2800"/>
              <a:t>hail (</a:t>
            </a:r>
            <a:r>
              <a:rPr lang="en-US" altLang="et-EE" sz="2800"/>
              <a:t>kala</a:t>
            </a:r>
            <a:r>
              <a:rPr lang="et-EE" altLang="et-EE" sz="2800"/>
              <a:t>)</a:t>
            </a:r>
            <a:r>
              <a:rPr lang="en-US" altLang="et-EE" sz="2800"/>
              <a:t> voolujooneline keha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FBBB80F2-B874-94BB-68E0-927F2F5F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7BCE1F88-DA2F-66F6-E5BD-A7FE3AF5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3175"/>
            <a:ext cx="3733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19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33521A9-D65D-A413-F8E7-824611133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/>
              <a:t>Makroevolutsiooniliste muutuste põhjused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60878-694B-D680-F740-2D7F3FC0C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2400" dirty="0"/>
              <a:t>Mõne liigi üksikisendite geneetilised muutused</a:t>
            </a:r>
          </a:p>
          <a:p>
            <a:pPr lvl="1"/>
            <a:r>
              <a:rPr lang="et-EE" altLang="et-EE" sz="2400" dirty="0"/>
              <a:t>Mikroevolutsioonis uute alleelide teke</a:t>
            </a:r>
          </a:p>
          <a:p>
            <a:pPr lvl="1"/>
            <a:r>
              <a:rPr lang="et-EE" altLang="et-EE" sz="2400" dirty="0"/>
              <a:t>Makroevolutsioonis uute  geenide teke ja geenide aktiivsuse regulatsiooni muutused</a:t>
            </a:r>
          </a:p>
          <a:p>
            <a:pPr lvl="2"/>
            <a:r>
              <a:rPr lang="et-EE" altLang="et-EE" sz="2400" dirty="0"/>
              <a:t>Võib olla seotud kromosoom- ja genoommutatsioonide</a:t>
            </a:r>
          </a:p>
          <a:p>
            <a:pPr lvl="2"/>
            <a:r>
              <a:rPr lang="et-EE" altLang="et-EE" sz="2400" dirty="0"/>
              <a:t>Geenide kordused, nendes “vigade” teke ja aktiviseerumine “uue” geenina!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2C8B0F2-F570-FEA7-32EB-E955CA7F4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86800" cy="1143000"/>
          </a:xfrm>
          <a:solidFill>
            <a:srgbClr val="FFFFCC"/>
          </a:solidFill>
        </p:spPr>
        <p:txBody>
          <a:bodyPr/>
          <a:lstStyle/>
          <a:p>
            <a:pPr algn="l"/>
            <a:r>
              <a:rPr lang="en-US" altLang="et-EE" sz="4000" b="1">
                <a:solidFill>
                  <a:srgbClr val="FF0066"/>
                </a:solidFill>
              </a:rPr>
              <a:t>Liikide väljasuremine</a:t>
            </a:r>
            <a:endParaRPr lang="en-GB" altLang="et-EE" sz="4000" b="1">
              <a:solidFill>
                <a:srgbClr val="FF0066"/>
              </a:solidFill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26B083D2-C20F-40D6-4362-D39142DF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1447800"/>
            <a:ext cx="8763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t-EE" sz="2800"/>
              <a:t>Paleontoloogide andmeil on vähemalt 90% kõigist Maad asustanud liikidest välja surnud.</a:t>
            </a:r>
            <a:endParaRPr lang="et-EE" altLang="et-EE" sz="2800"/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t-EE">
                <a:solidFill>
                  <a:srgbClr val="FF0000"/>
                </a:solidFill>
              </a:rPr>
              <a:t>Massiline väljasuremine</a:t>
            </a:r>
          </a:p>
          <a:p>
            <a:pPr>
              <a:spcBef>
                <a:spcPct val="50000"/>
              </a:spcBef>
            </a:pPr>
            <a:r>
              <a:rPr lang="en-GB" altLang="et-EE" sz="2800"/>
              <a:t>Geoloogilises ajamastaabis lühikese aja jooksul</a:t>
            </a:r>
          </a:p>
          <a:p>
            <a:pPr>
              <a:spcBef>
                <a:spcPct val="50000"/>
              </a:spcBef>
            </a:pPr>
            <a:r>
              <a:rPr lang="en-GB" altLang="et-EE" sz="2800"/>
              <a:t>põhjuseks suured muutused Maal: Mandrite triiv, meteoriitide sadu</a:t>
            </a:r>
            <a:r>
              <a:rPr lang="et-EE" altLang="et-EE" sz="2800"/>
              <a:t>, jääaeg või soojenemine</a:t>
            </a:r>
            <a:endParaRPr lang="en-GB" altLang="et-EE" sz="2800"/>
          </a:p>
          <a:p>
            <a:pPr>
              <a:spcBef>
                <a:spcPct val="50000"/>
              </a:spcBef>
            </a:pPr>
            <a:r>
              <a:rPr lang="en-GB" altLang="et-EE" sz="2800"/>
              <a:t>Hukkus tuhandeid liike (dinosauruste väljasuremine)</a:t>
            </a:r>
            <a:endParaRPr lang="et-EE" altLang="et-EE" sz="2800"/>
          </a:p>
          <a:p>
            <a:pPr>
              <a:spcBef>
                <a:spcPct val="50000"/>
              </a:spcBef>
            </a:pPr>
            <a:r>
              <a:rPr lang="et-EE" altLang="et-EE" sz="2800"/>
              <a:t>Suuri väljasuremisi on olnud korduvalt!</a:t>
            </a:r>
            <a:r>
              <a:rPr lang="en-GB" altLang="et-EE" sz="280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et-E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9282661-7B9F-4E50-90DE-421D47E71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/>
              <a:t>Looduslik valik, liigi teke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93968EA-D23F-4B7C-A7A0-A72D6E7919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/>
          <a:lstStyle/>
          <a:p>
            <a:pPr eaLnBrk="1" hangingPunct="1"/>
            <a:r>
              <a:rPr lang="et-EE" altLang="et-EE" sz="2400" b="1" dirty="0"/>
              <a:t>Suguline valik</a:t>
            </a:r>
          </a:p>
          <a:p>
            <a:pPr eaLnBrk="1" hangingPunct="1"/>
            <a:endParaRPr lang="et-EE" altLang="et-EE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0E484DD9-F9FE-4565-A87C-4C6CE752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781300"/>
            <a:ext cx="2808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E7896E4A-6F6A-48EF-B8D3-5F8948B0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2781300"/>
            <a:ext cx="1944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3075470A-A99A-A751-2447-586FD81E3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190500"/>
            <a:ext cx="7772400" cy="1143000"/>
          </a:xfrm>
        </p:spPr>
        <p:txBody>
          <a:bodyPr/>
          <a:lstStyle/>
          <a:p>
            <a:r>
              <a:rPr lang="et-EE" altLang="et-EE" b="1">
                <a:solidFill>
                  <a:srgbClr val="FF0000"/>
                </a:solidFill>
              </a:rPr>
              <a:t>Väljasuremine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14E5ABC-86CF-D1A2-75CB-E8F137EAC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1333501"/>
            <a:ext cx="7772400" cy="4327525"/>
          </a:xfrm>
        </p:spPr>
        <p:txBody>
          <a:bodyPr/>
          <a:lstStyle/>
          <a:p>
            <a:r>
              <a:rPr lang="et-EE" altLang="et-EE">
                <a:solidFill>
                  <a:srgbClr val="FF0000"/>
                </a:solidFill>
              </a:rPr>
              <a:t>Fooniline väljasuremine: </a:t>
            </a:r>
            <a:r>
              <a:rPr lang="et-EE" altLang="et-EE" sz="2800"/>
              <a:t>Ebasobivatest elutingimistest ja organismi omadustest tingitud liigi kadumine.</a:t>
            </a:r>
            <a:r>
              <a:rPr lang="et-EE" altLang="et-EE"/>
              <a:t>(kukkurhunt)</a:t>
            </a:r>
            <a:endParaRPr lang="et-EE" altLang="et-EE">
              <a:solidFill>
                <a:srgbClr val="FF0000"/>
              </a:solidFill>
            </a:endParaRPr>
          </a:p>
          <a:p>
            <a:pPr lvl="2"/>
            <a:r>
              <a:rPr lang="et-EE" altLang="et-EE" sz="2800"/>
              <a:t>Organismide endi omadused</a:t>
            </a:r>
          </a:p>
          <a:p>
            <a:pPr lvl="2"/>
            <a:r>
              <a:rPr lang="et-EE" altLang="et-EE" sz="2800"/>
              <a:t>Eeskätt kitsalt spetsialiseerunud organismid</a:t>
            </a:r>
          </a:p>
          <a:p>
            <a:pPr marL="457200" lvl="1" indent="0">
              <a:buNone/>
            </a:pPr>
            <a:endParaRPr lang="et-EE" altLang="et-EE"/>
          </a:p>
          <a:p>
            <a:pPr marL="457200" lvl="1" indent="0">
              <a:buNone/>
            </a:pPr>
            <a:endParaRPr lang="et-EE" altLang="et-EE"/>
          </a:p>
        </p:txBody>
      </p:sp>
      <p:pic>
        <p:nvPicPr>
          <p:cNvPr id="19460" name="Pilt 1">
            <a:extLst>
              <a:ext uri="{FF2B5EF4-FFF2-40B4-BE49-F238E27FC236}">
                <a16:creationId xmlns:a16="http://schemas.microsoft.com/office/drawing/2014/main" id="{ED234BBB-AE69-BC2A-5E52-E8EC59CCD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960814"/>
            <a:ext cx="42672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lt 2">
            <a:extLst>
              <a:ext uri="{FF2B5EF4-FFF2-40B4-BE49-F238E27FC236}">
                <a16:creationId xmlns:a16="http://schemas.microsoft.com/office/drawing/2014/main" id="{E43DEBB5-8361-8D87-0ED7-8E0ECFC3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005263"/>
            <a:ext cx="434181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1FE46773-E296-FAE6-5533-4039A1637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7696200" cy="808038"/>
          </a:xfrm>
        </p:spPr>
        <p:txBody>
          <a:bodyPr/>
          <a:lstStyle/>
          <a:p>
            <a:r>
              <a:rPr lang="et-EE" altLang="en-US"/>
              <a:t>Kasutatud kirjandus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A2DCFC27-AE6C-5C84-4639-54DD0FD90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905000"/>
            <a:ext cx="8058150" cy="4953000"/>
          </a:xfrm>
        </p:spPr>
        <p:txBody>
          <a:bodyPr/>
          <a:lstStyle/>
          <a:p>
            <a:r>
              <a:rPr lang="et-EE" altLang="en-US" sz="1200" dirty="0">
                <a:hlinkClick r:id="rId2"/>
              </a:rPr>
              <a:t>http://fotohetked.blogspot.com/2008_07_01_archive.html</a:t>
            </a:r>
            <a:endParaRPr lang="et-EE" altLang="en-US" sz="1200" dirty="0"/>
          </a:p>
          <a:p>
            <a:r>
              <a:rPr lang="et-EE" altLang="en-US" sz="1200" dirty="0">
                <a:hlinkClick r:id="rId3"/>
              </a:rPr>
              <a:t>http://www.zbi.ee/satikad/mimikri/T</a:t>
            </a:r>
            <a:r>
              <a:rPr lang="et-EE" altLang="en-US" sz="1200" dirty="0"/>
              <a:t>. </a:t>
            </a:r>
          </a:p>
          <a:p>
            <a:r>
              <a:rPr lang="et-EE" altLang="en-US" sz="1200" dirty="0"/>
              <a:t>Sarapuu, M. </a:t>
            </a:r>
            <a:r>
              <a:rPr lang="et-EE" altLang="en-US" sz="1200" dirty="0" err="1"/>
              <a:t>Viikma</a:t>
            </a:r>
            <a:r>
              <a:rPr lang="et-EE" altLang="en-US" sz="1200" dirty="0"/>
              <a:t>, I. </a:t>
            </a:r>
            <a:r>
              <a:rPr lang="et-EE" altLang="en-US" sz="1200" dirty="0" err="1"/>
              <a:t>Puura</a:t>
            </a:r>
            <a:r>
              <a:rPr lang="et-EE" altLang="en-US" sz="1200" dirty="0"/>
              <a:t> (2006): “Bioloogia gümnaasiumile” II osa, 4.kursus; Eesti </a:t>
            </a:r>
            <a:r>
              <a:rPr lang="et-EE" altLang="en-US" sz="1200" dirty="0" err="1"/>
              <a:t>loodusfoto</a:t>
            </a:r>
            <a:r>
              <a:rPr lang="et-EE" altLang="en-US" sz="1200" dirty="0"/>
              <a:t>, lk.72-84</a:t>
            </a:r>
          </a:p>
          <a:p>
            <a:r>
              <a:rPr lang="et-EE" altLang="en-US" sz="1200" dirty="0">
                <a:hlinkClick r:id="rId4"/>
              </a:rPr>
              <a:t>http://www.ohtuleht.ee/ilm/artikkel/388772</a:t>
            </a:r>
            <a:endParaRPr lang="et-EE" altLang="en-US" sz="1200" dirty="0"/>
          </a:p>
          <a:p>
            <a:r>
              <a:rPr lang="et-EE" altLang="en-US" sz="1200" dirty="0">
                <a:hlinkClick r:id="rId5"/>
              </a:rPr>
              <a:t>http://pilt.delfi.ee/picture/8709641/</a:t>
            </a:r>
            <a:endParaRPr lang="et-EE" altLang="en-US" sz="1200" dirty="0"/>
          </a:p>
          <a:p>
            <a:r>
              <a:rPr lang="et-EE" altLang="en-US" sz="1200" dirty="0">
                <a:hlinkClick r:id="rId6"/>
              </a:rPr>
              <a:t>http://www.liger.org/</a:t>
            </a:r>
            <a:endParaRPr lang="et-EE" altLang="en-US" sz="1200" dirty="0"/>
          </a:p>
          <a:p>
            <a:r>
              <a:rPr lang="et-EE" altLang="en-US" sz="1200" dirty="0"/>
              <a:t>Heinaru, A. (2012). “Geneetika”. Õpik kõrgkoolile. Tartu Ülikooli Kirjastus. Lk. 918-933</a:t>
            </a:r>
          </a:p>
          <a:p>
            <a:r>
              <a:rPr lang="et-EE" altLang="en-US" sz="1200" dirty="0">
                <a:hlinkClick r:id="rId7"/>
              </a:rPr>
              <a:t>http://upload.wikimedia.org/wikipedia/commons/thumb/a/af/20070818-0001-strolling_reindeer.jpg/300px-20070818-0001-strolling_reindeer.jpg</a:t>
            </a:r>
            <a:endParaRPr lang="et-EE" altLang="en-US" sz="1200" dirty="0"/>
          </a:p>
          <a:p>
            <a:r>
              <a:rPr lang="et-EE" altLang="en-US" sz="1200" dirty="0">
                <a:hlinkClick r:id="rId8"/>
              </a:rPr>
              <a:t>http://www.planet-wissen.de/wissen_interaktiv/html-versionen/tierwanderung/img/tierwander_karibu_dpa_g.jpg</a:t>
            </a:r>
            <a:endParaRPr lang="et-EE" altLang="en-US" sz="1200" dirty="0"/>
          </a:p>
          <a:p>
            <a:r>
              <a:rPr lang="et-EE" altLang="en-US" sz="1200" dirty="0">
                <a:hlinkClick r:id="rId9"/>
              </a:rPr>
              <a:t>http://www.youtube.com/watch?v=H8oQBYw6xxc</a:t>
            </a:r>
            <a:endParaRPr lang="et-EE" altLang="en-US" sz="1200" dirty="0"/>
          </a:p>
          <a:p>
            <a:r>
              <a:rPr lang="et-EE" altLang="en-US" sz="1200" dirty="0">
                <a:hlinkClick r:id="rId10"/>
              </a:rPr>
              <a:t>http://www.hullumaja.com/files/pictures/2013/03/03/qBrrP3z1xP.jpg</a:t>
            </a:r>
            <a:endParaRPr lang="et-EE" altLang="en-US" sz="1200" dirty="0"/>
          </a:p>
          <a:p>
            <a:r>
              <a:rPr lang="et-EE" altLang="en-US" sz="1200" dirty="0">
                <a:hlinkClick r:id="rId11"/>
              </a:rPr>
              <a:t>http://www.youtube.com/watch?v=N5phBbRUyuQ</a:t>
            </a:r>
            <a:endParaRPr lang="en-US" altLang="en-US" sz="1200" dirty="0"/>
          </a:p>
          <a:p>
            <a:r>
              <a:rPr lang="en-US" sz="1200" dirty="0">
                <a:hlinkClick r:id="rId12"/>
              </a:rPr>
              <a:t>https://www.hoaexp.com/2020/05/06/omo-the-tanzanian-white-giraffe/</a:t>
            </a:r>
            <a:endParaRPr lang="en-US" sz="1200" dirty="0"/>
          </a:p>
          <a:p>
            <a:endParaRPr lang="et-EE" altLang="en-US" dirty="0"/>
          </a:p>
          <a:p>
            <a:endParaRPr lang="et-EE" altLang="en-US" dirty="0"/>
          </a:p>
          <a:p>
            <a:endParaRPr lang="et-EE" altLang="en-US" dirty="0"/>
          </a:p>
          <a:p>
            <a:endParaRPr lang="et-EE" altLang="en-US" dirty="0"/>
          </a:p>
          <a:p>
            <a:endParaRPr lang="et-EE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448F5BE-EE13-4C33-93BB-5EF6A274DD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/>
              <a:t>Looduslik valik, liigi teke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32227-6667-4502-9EF5-8E285D481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1678" y="1668483"/>
            <a:ext cx="10178322" cy="4211109"/>
          </a:xfrm>
        </p:spPr>
        <p:txBody>
          <a:bodyPr/>
          <a:lstStyle/>
          <a:p>
            <a:pPr eaLnBrk="1" hangingPunct="1"/>
            <a:r>
              <a:rPr lang="et-EE" altLang="et-EE" b="1" dirty="0">
                <a:solidFill>
                  <a:srgbClr val="FF0000"/>
                </a:solidFill>
              </a:rPr>
              <a:t>Loodusliku valiku vormid:</a:t>
            </a:r>
          </a:p>
          <a:p>
            <a:pPr marL="0" indent="0" eaLnBrk="1" hangingPunct="1">
              <a:buNone/>
            </a:pPr>
            <a:r>
              <a:rPr lang="et-EE" altLang="et-EE" b="1" dirty="0">
                <a:solidFill>
                  <a:srgbClr val="FF0000"/>
                </a:solidFill>
              </a:rPr>
              <a:t>1. Stabiliseeriv valik</a:t>
            </a:r>
          </a:p>
          <a:p>
            <a:pPr lvl="1" eaLnBrk="1" hangingPunct="1"/>
            <a:r>
              <a:rPr lang="et-EE" altLang="et-EE" dirty="0"/>
              <a:t>Kinnistab ja kaitseb väljakujunenud kohastumusi</a:t>
            </a:r>
          </a:p>
          <a:p>
            <a:pPr lvl="1"/>
            <a:r>
              <a:rPr lang="et-EE" altLang="et-EE" dirty="0"/>
              <a:t>Toimib suhteliselt püsivate keskkonna tingimuste juures</a:t>
            </a:r>
          </a:p>
          <a:p>
            <a:pPr lvl="1"/>
            <a:r>
              <a:rPr lang="et-EE" altLang="et-EE" dirty="0"/>
              <a:t>Peamine valikuvorm kõikides liikides</a:t>
            </a:r>
          </a:p>
          <a:p>
            <a:r>
              <a:rPr lang="et-EE" altLang="et-EE" dirty="0"/>
              <a:t>Kunagi väljakujunenud struktuuride ja funktsioonide säilimine</a:t>
            </a:r>
          </a:p>
          <a:p>
            <a:pPr lvl="1"/>
            <a:r>
              <a:rPr lang="et-EE" altLang="et-EE" dirty="0"/>
              <a:t>Ribosoom, fotosüntees, transkriptsioon jne</a:t>
            </a:r>
          </a:p>
        </p:txBody>
      </p:sp>
      <p:pic>
        <p:nvPicPr>
          <p:cNvPr id="3074" name="Picture 2" descr="Stabiliseeriv valik - Bioloogia - 12. klass | TaskuTark">
            <a:extLst>
              <a:ext uri="{FF2B5EF4-FFF2-40B4-BE49-F238E27FC236}">
                <a16:creationId xmlns:a16="http://schemas.microsoft.com/office/drawing/2014/main" id="{9E996D2C-FC50-4E9A-B549-9AF2902D2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2" y="4633011"/>
            <a:ext cx="2565070" cy="21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abiliseeriv valik - Bioloogia - 12. klass | TaskuTark">
            <a:extLst>
              <a:ext uri="{FF2B5EF4-FFF2-40B4-BE49-F238E27FC236}">
                <a16:creationId xmlns:a16="http://schemas.microsoft.com/office/drawing/2014/main" id="{AF6B98ED-403D-4871-9DFB-FC005BF2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39" y="4633010"/>
            <a:ext cx="3317023" cy="21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abiliseeriv valik - Bioloogia - 12. klass | TaskuTark">
            <a:extLst>
              <a:ext uri="{FF2B5EF4-FFF2-40B4-BE49-F238E27FC236}">
                <a16:creationId xmlns:a16="http://schemas.microsoft.com/office/drawing/2014/main" id="{B2851D6D-5807-4BC0-A774-8DC1E3E52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87" y="4633010"/>
            <a:ext cx="3241970" cy="21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ol: paremnool 1">
            <a:extLst>
              <a:ext uri="{FF2B5EF4-FFF2-40B4-BE49-F238E27FC236}">
                <a16:creationId xmlns:a16="http://schemas.microsoft.com/office/drawing/2014/main" id="{B99F0BFD-F6D9-423C-AD51-C6FBC1EFA602}"/>
              </a:ext>
            </a:extLst>
          </p:cNvPr>
          <p:cNvSpPr/>
          <p:nvPr/>
        </p:nvSpPr>
        <p:spPr>
          <a:xfrm>
            <a:off x="7764350" y="5435210"/>
            <a:ext cx="760397" cy="27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Nool: paremnool 8">
            <a:extLst>
              <a:ext uri="{FF2B5EF4-FFF2-40B4-BE49-F238E27FC236}">
                <a16:creationId xmlns:a16="http://schemas.microsoft.com/office/drawing/2014/main" id="{C3DF1754-2D77-4524-AED8-E4DBC3E97110}"/>
              </a:ext>
            </a:extLst>
          </p:cNvPr>
          <p:cNvSpPr/>
          <p:nvPr/>
        </p:nvSpPr>
        <p:spPr>
          <a:xfrm>
            <a:off x="3455342" y="5298644"/>
            <a:ext cx="760397" cy="27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25FA11D-565E-475C-AC28-AA286051E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/>
              <a:t>Looduslik valik, liigi teke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3413321-7093-438E-A131-2043FC4BD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4166" y="1258097"/>
            <a:ext cx="10178322" cy="37169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t-EE" altLang="et-EE" sz="2400" b="1" dirty="0">
                <a:solidFill>
                  <a:srgbClr val="FF0000"/>
                </a:solidFill>
              </a:rPr>
              <a:t>2. Suunav valik</a:t>
            </a:r>
          </a:p>
          <a:p>
            <a:pPr lvl="1" eaLnBrk="1" hangingPunct="1"/>
            <a:r>
              <a:rPr lang="et-EE" altLang="et-EE" dirty="0"/>
              <a:t>Keskmisest erineva tunnuse eelispaljunemine</a:t>
            </a:r>
          </a:p>
          <a:p>
            <a:pPr lvl="1" eaLnBrk="1" hangingPunct="1"/>
            <a:r>
              <a:rPr lang="et-EE" altLang="et-EE" dirty="0"/>
              <a:t>Keskkonna kindlasuunalisel muutusel</a:t>
            </a:r>
          </a:p>
          <a:p>
            <a:pPr lvl="1" eaLnBrk="1" hangingPunct="1"/>
            <a:r>
              <a:rPr lang="et-EE" altLang="et-EE" dirty="0"/>
              <a:t>Tõu- ja sordiaretus</a:t>
            </a:r>
          </a:p>
          <a:p>
            <a:pPr lvl="2" eaLnBrk="1" hangingPunct="1"/>
            <a:r>
              <a:rPr lang="et-EE" altLang="et-EE" dirty="0"/>
              <a:t>Nn tööstuslik </a:t>
            </a:r>
            <a:r>
              <a:rPr lang="et-EE" altLang="et-EE" dirty="0" err="1"/>
              <a:t>melanism</a:t>
            </a:r>
            <a:r>
              <a:rPr lang="et-EE" altLang="et-EE" dirty="0"/>
              <a:t> </a:t>
            </a:r>
          </a:p>
          <a:p>
            <a:pPr lvl="3" eaLnBrk="1" hangingPunct="1"/>
            <a:r>
              <a:rPr lang="et-EE" altLang="et-EE" dirty="0"/>
              <a:t>Kivisöe kaevandamine (Manchester) – ööliblikas (</a:t>
            </a:r>
            <a:r>
              <a:rPr lang="et-EE" altLang="et-EE" dirty="0" err="1"/>
              <a:t>Biston</a:t>
            </a:r>
            <a:r>
              <a:rPr lang="et-EE" altLang="et-EE" dirty="0"/>
              <a:t> </a:t>
            </a:r>
            <a:r>
              <a:rPr lang="et-EE" altLang="et-EE" dirty="0" err="1"/>
              <a:t>Betularia</a:t>
            </a:r>
            <a:r>
              <a:rPr lang="et-EE" altLang="et-EE" dirty="0"/>
              <a:t>) tumedamad</a:t>
            </a:r>
          </a:p>
          <a:p>
            <a:pPr lvl="2" eaLnBrk="1" hangingPunct="1"/>
            <a:r>
              <a:rPr lang="et-EE" altLang="et-EE" dirty="0"/>
              <a:t>Ravimresistentsed bakterid</a:t>
            </a:r>
          </a:p>
        </p:txBody>
      </p:sp>
      <p:sp>
        <p:nvSpPr>
          <p:cNvPr id="10244" name="AutoShape 5" descr="data:image/jpeg;base64,/9j/4AAQSkZJRgABAQAAAQABAAD/2wCEAAkGBhMSERUTExMWFRUWGRwaGRgYGBgZGhsaGxsdGhogHxsXGyYeGx0jHCAYIS8gJCcpLSwsHh4yNTAqNyYrLCkBCQoKDgwOGg8PFykcHBwsKSkpKSksLCksKSksKSkpKSkpKS4sLCksKSwsLCwpLCksLCwsLiksLS4pKSwpNSwtLP/AABEIALIBGwMBIgACEQEDEQH/xAAbAAACAgMBAAAAAAAAAAAAAAAEBQMGAAIHAf/EAEIQAAIBAwIFAwEFBgQEBQUBAAECEQMSIQQxAAUTIkEGMlFhFCNCcYEHUpGhsfAzwdHhJGJy8RUWQ5KiY3OCo7Il/8QAGAEBAQEBAQAAAAAAAAAAAAAAAAECAwT/xAAqEQEBAAEDAgQFBQEAAAAAAAAAARECITEDQRIyYZETUaHR8CJxgbHBBP/aAAwDAQACEQMRAD8A6bJH9/388a77TxsT/fj+/wDbiLUVFVSXNqAZMj/PyTj9ceI0y5/WoH7VqtdV01OrTVGWiTVCM7FlVbAskgsyAOYsLSDsAw9D8qFA1Ky1jWesACrU61LuUFiA1bvdbXWHj8JiZIFM5fzCklem1oqEt03lE+5+8irCqHVbg6gNLTnANq8dY02qUgy0EArdWYh2YW3FQ8BhO7AwDjEHg1SxebVnrWV9ElOCFSCzVCHMuQCo7QFk9u4HnHBGr1jUUFRKc3GT2OPu5l/eA6vYGgkAExiOI+Y86XRUjWqGstJSqOWEHuNosSSGYHvLYDAC0kSOF3N+eKdZpdLSL14urkoTcDaUUsItKEsTGApWTiBwR4uqp6q1VYU9ZT0xp1Re1tI1FVQGtGaikmAPazGSDjg4cno0lS+oq0tOjdNCO8SMtUeS5lZNqwux7sHhOnqgUWZ6ykaZy3SdAyMoYyC9N7VF3k2qZAJJ93CbW84ShWLjW1LD3VKQJl+yVFPGQ5dZQdsichSBVxVhqcyqIzLy8iq+pcim5JqLTUMU7r4spUkUsqDALLuGALfR6bUolNl1FHUkKwetb32F5MPTbDG225sCzABUyo5Hzem9GpqKK06LzTW3qFjVCoSiMWpGoFuL5RQLQADC4D9J83+zVrK2lWnRqOq0U01NHFKpsvVdSKhaTZc6mGnaOILJzEahKaE0UrCjbULFrCtkzJZnZwELG4ZJAkEk8Vj9oOt0tWlTq6uqaRtuoBKc9SQrLNzhnQNM3IsFmGCJ4uHqZtZTNCppmpKi1fvEqPZ1FZCo7iwBtktbiSFPiOKl6p9M1a6NWoVaYq2VTUa2wPBUlVZ7iEKlQIMEz3RHAjm2g0AqMy0qt7SwCNFMMBDBjUq2r+9Km0gL54t3o3W02p1FprTLhrlBZA6MuzIzKykQYObSBt3XKmp8xppo4UUKtVigNKqC3TtUO5VWRacVGC9omD292eFWgFWpqQaFEXwzGmHBpmwF3AjA7JAUZ3j90Vta+bVqlUinq6LVEQqramiz9ZTTBKh6ZLK0TBIEkEkSwIAOuraeQ2m076jtOCoinlQAtMU1apClWUkycnyTx0zlZo0tOKyUzSJRKg7LWIYAmFiQBBWDiVHiOKvo9OlW6rpqPvJdwKIpIyhqiSCKhDIt4DKygMFcgyJWM5U/n9OoyULQWSqMFQCC0gKpAGIUotp/DGTw95dqVflmvZ6TJTptpKdoFpBp1nLKGYZMkMRAhnbGbjFqLK5qu9ZNKBVRW07T1OoEan3uCrISLyGWQRZJxlpp+TtR5RqKalmr9fTXKLWCsK4CrcSQzKgVTOIVMb8Fy59RmXwJZMALIFxIgDYRIAjb8zx7ysiSDHgxNs+YkZ8fwkziDLf3MKjkgNgjEhiCcjxifjaPB4H0DEOWXAWM+cnB+MR+meNNmTa9WCI4FMrGWEWzLe1mtgHAgRAGcxxMmrZFBQB0tItKgg2+fzzJ2+sTHAylwWFxlRn4Mkz/AB+u+OParooYAFYXwT3NAJNoNoyBsJwN8HiIB5hrjUctJzAkkkwogb7CMY8fmZnFFVhLMxLtPdmSFF3tgwCwEk5GwldUAnGf7/7cWYD2BRYCqE9oktk7sJjc4kYXihPUinTBgiT2ZPbBUncx53iZI+vG9GqArHzsPMlgYM+Nzkf7cNNXQCByERwixD4ALkoCAfe0gZg4O+x4UrSIkABTOWOSPxKMZUmN/qR5HAL2Hd+n/f8An/lw4OhLlGYBVMNDEKCDE53z+gF2/nhYFJedoIk+AScf1n4x9OGwCsZfverJgMQfO8AzO8DIzO/AqbTVochwSACGMmAPAuNzEA4En5OSJLBVUPRd3vlhTUJAMC66M9qiWYOAQZyRHC7T1TTgdohgYYmFIO8m7APwCYJ2xBmrrm9KwRSvtVUYyO0le7tZpbu6n4cAfBMlPMeYXpDWqy04gKc/iBN25JqF527cASAFjUrfdjAxkRMEb7ECP4j8uCWADSRbB2CneRuWERuM+JEHgLWyPyImYiQMDEn6+f6cVTStRUFbFNjwBOJA3GNiIIJjcE+eHY5nehpoCETtJkuABlQLQJEnYjwMgCRXtJrIXpvJta5SI/dPz+h+sfrwQtFSdmkMCQJiDbION81DP+vAFUkqlwtMhS+BBUAAHJG5WJmRG5Mni58o07CkBKmC4m9MgOwB7skEQZO+/FG0CEOrSpBDCDBggAiQZEbifz4unL3VKaqdSaZEi0lQRn46g33/AF4YZrpJ/r/rxXv2ga1qOgq1FVT7V7hMFnVQwG0qSpH1E+OLDH9/y/14qfqnX06lKpQ1EMDUIQItzuaf3sBCSwIQqTUBUQQ1yg2rhiEfp3UrpVkETUYIES2igjqFbrZdouAx7miRMy75lUpV+mXVGqqbEerIBdpCi0MSxJggZkwMZIqOs5gJFckoaZhCaqkPNpqEAIoAZ+7qCWbB/wCrXlXqylQ0zEEVa1MWqjEqekotkFkuQ9xFkknux7g1awac20aa2OtqNZWaC6Gm1E0xRXsZ+jPUgNJLhGY/JxKn0vqqQqIvUprRhxcaDGvVDOypDL7FsSMn8RlDIIp7a1qlFlLmLrlAIHuAUoVVbiLVBGbFgjBaOLr6b9LPpDTp6r7OOuOqCVdqtBqSioqlHtUsf3ADlXz2Rwqiq6Ma7UmK1aFdnUad3dRTpK8LVQJLyxWoFHm5QoiQE+o0qq40tSx+wtQqh06iLstOrYLSWCW3QSIEL3cSep+RvRFU4PViWqAddncAWkk2AWyyhQpwMAKAEOi5jrGfo6dzdUNoAAEkgEv3yFgAS5OBMHY8CcLTyQ1qNdaTs606aVaYCu/UuV0Ykmn3hRUK5EC0yFa4zLV9O0G09XWLVZes9o6xJKhilxDMoZ6oJdge4bQTHHnp70P12NbU1hUaiemaAuYh27ZZmqXEz03htyGAEIALPyjlf/E0F1NejUsRlpKGJLVRe5qMJADWe4WmSoJiBxDJBo/RtZtJRqVa9RUo3VEpVJRgCxtVlYsqAz7gABtg54sHLKFDUCCaodB966h0D9Qx3FDCsCAXSQZiQQBwj9V+t2oat4DvRaAVRzTY2C21lIaAWDC1lU7kSGzpzzViolQtUGnTUoADXr3Gmu7hVQusPBAANwtqDuMqCVHzf0xo2pO/WTr1T1FCsAwgKrU+mhZRaxI7RudmAA4n9Femn06VXZVSqdhW7SoUXTek9hJzaAe2Mbce+m6TtR1FShTZadGmppXMxru5Rrane6gUnAI6axIkDuXK2jrK1ao4eoA1ULTps1NlIpocotMS0wQDLkHHczADgq98o5v1qVOoa9J6aI3WK0z0yYXILAMO83CRFgaYweKfVorp69ZadegMMiVKTrda8MwJFxuVZIEQDe0knhryLmVYfaEoadmdotLhKUMotMiklrkEiQAGxBJkRRPUvMlGtSqRQdwQKlMM5pB1JWWNOPcIqMExIM5YgCGPMaGn03Mb3gzbVMtUKU7yrMPvQprI0VBbk2sMypAsXLnI0Wv04MjT16FFKikXMhqG0ee5SxF3kRjEcUhea31aVaugKU3VWYqW6ay9QUwha9vawBZphmmeL96fpUanKNVWoI91aoLjUPe7q8qSRv3MMjG/meCuduVNdgsDuBOMDPcIBiFyPOx3iSLy8f4h8R8ZzKjf4JP8R+hCDudsSX+FIySwAJ2G3dJ/Lc8Q6HTkVGU7wpjz71MZ2Pjb44rRvWU21HEzZmDAE3GPk/7j44C1CraMSSk/QZQk/Tdv1/PG+p1L1KJpk790R7icxcWkkk/9s8ea1zM3KTAE7RLnx8wCTAAyfgcAsqKLhA/FgTOxx/fn+fFq0ySKZKS3hpntB85mTknGc4Pmqoe9fxfQj+P8f8z9eLZpqgWZ2CzBba2/YzOwGcHf44FKNRQHWLQSC0rI91pKgwRkSCRv/XgOvXJuZS47zAMEAE4kwM7jI8TGMGaal34a4hAVAEjuJdotiCCTk7d3EGvimXSm0oHywPuMRv7oyTJzkbyOBkPyyndeh9hy20kiYIuHuO+fpJ4l0tdjaIJUVFYAe/uIJVTHcWkwD8DbPEWm0gd7JzuSJ28j+v8AEcNOVVESp+EqJUNaIZmRliSYEhSAT/nPFKM1lIgMiKGm1TcDjKQDdvlADPy4AEGZUrCiwLPkALEFxEZgBTuRE9vuzM5gqFrwvuYxAF1wJllAAmdyPmWBneNftNlrqy74u/dJuPsEEzbkZAB+Y4IXc0rdzMSSHa4NAwJgSBMbFSJBwu5HC4KKpQdtNUVgXY4Pez4zLwGUYkgbzw95DyevzCvUWmoqGZYklFQm1VckghoUEAbnGOLXo/2ZIUNEgvUWoVNQMqqlMmmS6JMkw1QqrMe4GZgKWUtcwpqGUEeBkSAR/wBv78cWHlFB2JpqBLLfBAGwKNbKye2CAI2adiOHvr70dpdFTpNRU067Ofu7y69MDJN+cNYLgIJPztUtFrClWmzybN4wxAGf1tG/+3BTvRcu1AZwrWANLuKVwUjt3djMn/l/TgteVsuHNMvkteQWBY3EGVOxMR4iOB10ZFVnYkVQsgTgmmxuBBNxYQpHnGPo65KHWioQ1WHcbgwAJLEsYNMkdxO5n5A2FiR0snjnPrdKtKrVekHSnURL6aqrLUXqFSBauUYNJByGvEMpHFx9Tc8XS0epAZ2cU6YMwXfabchRkmM4/Ucj9R+p11TVx1nry1PokKyKIMF7AO3yvT83zMr3ZjGlBV0mpqstdTKACpUq1oFO8eJLF6hMQVAJkRHaIr9aqaiO1SWqoR3GSxUgLkRsoVYfG8ZleOh+mPTP3FGlWSk1zCvLJFqOFgl9qjT22e0EmTK5lOoGjrtVXoWdzT93V6iEZCilDKsr+PADMfkOacypsBvIP+0iPg7nJ+f16f6M9RAhWqDq1QWqVX+8d0Rg9hNNFhkgTgEhyARNQFQH5Fp9WAulQobWeo81npUrbVppaI6ki8jsull7QLhwdyT0olSsy6bW1Fdqd9RjCVSzNbApiAhIO5uIFRgPqW1Y+X8gpasM1arXqoAaaOyPpzIe9nUbhZNMLmezM7hNy/8AZuuk1j1GqVfs4QWEM3UY4kMaQDrTUYMESQJgQOLR6Ro6gXUK01RQlDXbqFqsm6mR+EkISGJLGQsxniGvz2kmuYVKpFMUAy1CgKNa0uPJ7LgcgZuEiI4jKr0PSf8AxFXV6nUtoqdKsVp1RbdUE/dP94CFYC5eoxZmI2BVpD9V+oNTTq/duTSUfc6gJTLVKgU0yFKLYkOGche7DGNlDp9EdTWNTS1agFKoxRXk0yVkXBTMAyw2GBI3PCr1NqGHLhTRKYopXZqlVBbTB72poqpLLdLZthSRMBjBQ3KuZVKfWfpIdQFJ61NUJaAWZgtwOUhpXMoe0SBwNp/UTC+nqHqgG2aC0UL1MqyP1KxupkNBBZXMSTJLMVtPnqMjBg9RemQ7qQTMTJFQm7uK910dpwLsV6lqhcJE5JJMHfz9e7JneNxJ4rWDrUesa9Cux0tZ6alFQIWvKKoItJcZZXLmYG/wY4W6D1LqaRZkruDUILmQ18FyJvBnLNjbJxng/TamkvTFSpVpipLVVKyptYkFFMXy+ZLCDIyJjzXctpiaqiq9M5kMEhZsCk1JzNhJzF0ANF3AY/qlqoQV1DVEPbXDVAySQcqhscY8KDHzxDzfWUHel02Lk3NUaogQl3IJFxLXAZgkCCWJw0ADS8nr1pNGi9QCJCKzWziDiR5AByc7xwA6kEzgjcHBBG4M5B2xvPAOqFRaidIOtMNUQsXaFAKMrSFmY+VEknA7gOOr8q5eaHIGVTLM14I3h37ZkDuAgHAAiMxJ5jo6Rp6JyHadQjVHpgC16dJwqEsV7Sjms0YkhIkjPW1dqfImerSsKU6bdKboCQyrgCJAGBsD+glS1ySsCq9MYwhb5llNwM7QDAHiWkyMa6CnbUeD5wTvhu3aB7gpP+/BdasxYXDusli2FBLBsTGQSWkkyW854A09S7qVJiYEDcBzk7/A/PJOOK0b6RkhQVgKcxCkgMcGc7EHBBmOBdXp2NULIgxb4A7paAPrIzmJHjEy25U/9IAPgQMXCYCjfeZ3BMDaulLlpgW4gk7Yx+7/AJRiJ4gB6cuom6ZGD4jbx9Rt/Xizc1ohqZscMruqXDzu1sL8YJx87g8VvRAB5EmP0+on+AP6cOq6DpqVtYALkW3MxI8gSxBZt/H5CKWDaFFqdRlG5HTMzAVckxIkEnbAwoMeVOoSn9orghio3We8lWVXiNyGvbziZG5DfQ0GZwzqAPxEsFEdtxyZAAAgAzIP14QV6pZqlWSC9QyQSMNk+3wAQP8A3cEgZajFidiRA/Wd4jcTJHg+ODOXgXVL1XBVioBYFodVQeILFAS28e7yV1USV2YZ2x/LxiOLX6I1VSpqDTOnTUkWMDUUTTsuYsWCM7+AFJkkiJ4tWrD6f/Z7Up6tHq1qNXpsS1GHaGI7VLxBYAzjyF3UxxpX9AjTL1q7GrD2Gil6djGxFFVu5nlqQBgCJBJ4c1PUun0q1Hq3XYmmgMgV7iypfl6pIN5qbBVEJ4aem9aNRRtWozIlQFQVQFQhuCDtE2MVIYgE4gDHGd2MoByejUpUEamUKKoDrSVWCoxYtdYSqPbfBj/EUMBLAnc31tJdM71q6oVW42Mm6i+ymG92VUAYLR4Bjgys01AAodVtJv7pIemCSxGGFNyy5EswJGDxRv2qghtOhAQHqGAwIbp2LTMAeAzAAme9huRwRz/V8xeqS7kliQqAmbVB9okyBJJxiScCcxV6YgDYm3feYExj5BjwB8mePdDQvqjzmSG3xk7bmA3j/XiYUpAFxvIW0CPmFBJjMhSM+f4aaFcq02FN5/dbBAFOFZhafN2zLxbPT1Kp9nTFMEXAytOZDEGZWdx54qXLObAqil7XWAQACSFJWYYwzAWR47T4HDzlujIpgCpGWwGYDLE7AY4sTg29Xc3NWqKRQIKbFqVRlJ7wpZbWpy6NK5NpGRKYu4qHNK1FSQaVJaguBUUrGqklktHTbtiGY1HW7CQMheLRqqNesKtVaVSqWlVItW4DcXDUXKoNwJklQ747cLqHJ6aqaqPbVc9JEp0izBQbewVKoUdQiJe78IG1vGUgD0xpqlLSV9SlampZbW0tq3OIakKjioTKhjUcoAZzAHbDzVdBlp1KzasMyU1xqa3TCuopoWcByTUyYABtZSQsk8IdBzwWkFHZb6joHJd4VV2FoVwlj4BXLFRbGbPzfW6uoKlVKlwgLTVJLWMAT2hVuCOLL7WWSVJkFuChW5rTpUaVMdOlQLuVFrrWAZjTFSq4wzKrPIiFUtMkAFtU9EUNSVqsFIFNOlUo0lW7praHIUhbLp+7WCwiWgCat6Y5EK1NqdfUJSIuWgCKVxqiFdZqLBWnAjaXZ2DYu4fNy7V06a0iTp9McKlNle+O6ajiFRY9zqu8yrEgcQpl6i5WV0/VbUVKo6KCs1IlKzqD1EqLBVSyzIBXbIGGBh0PLRWZXrh3q5UV206aerkKwLKrkVFO90EyBjE8a6nSU+kpcs1NQKdJNPVY1K9TIC2kkLguQBdaDV7lAjjzlGpFbqNRoVdKaSspqWqxLM0Iou2dXC3PEWzJEiCJ+Xcw7K2nZWFajSBNIu+np/u1HFUOe0nuHtWM2rlmp+v9L06Gr6eudhRYgnUWlZV/aL0BCggWm6PfOCoPE/OTpmZvtesoUqzNDij9or/4ahFDtm7ANwW2TE5BgbmHOgwQaWo1RV70Q0gjtUI+8NRjdcO52BcmD5yOCpef1NFp6XRoRXqV6ZiqacKqdQ7W5quCqwxnADHODUtRyoLU6avTjEsx2LRgn5B2tHk7kHjs/pbQ9bS0mr6dTUTtUVKKysYICuXNollDljdBn6899RHTVevTp1uzq9RajFgGMtfSHYRIJnqMwulRaxg8FlIuWaitQZ+jVelcLGhRPyVO5gSdvgGMYeci5fqarChq2f7NUJLOxDgBQStlQlrbiAA4+kEeVGgqrQUSGp1HS9CYlwysFi6CokeAYzmG7ntXml9MXVOm1ovoIlVVhCzLVZgwW1gSvUQtkKQASeKtDep+XppdSraRDSCqsC4uryzAG4ytikCmZIN4GDN3DDlPMtRUqU7FRNTVqzUemtPqdOmq290kK8MzEHME5iFGVfsT0vs6O1SGdukaZupGQsK4qBQCbZSWU+5gIkE6KlXp6Wu2kejSXdIVTlVtq21SCJYI4j5QEQSeIymo+mWqa5FrU06Yq1mXpQLQw6sVqbAoL1HtABFsiQZ4vXqeitTl9dXAKl6dwORF6yf858RPFH/Z2nUerq6xKLTRCAJp01lCt1ilUMIO027HcwOLdreYtU5TUrFQt7IygG6KbOLJKgi6wgwJgmJ88E7uNcy1HVuqQFVjaBmcbDu2gRiBHaM8ZpQpCDtktJBAmSwVfzWLDmcnE8SV1VJUFg1tVYziCRBwcyhBgnwfmNaxg05JsCNbBGXIyfmcj5P+ddBenpAvgkAn6A5MA7TMkfUD8ieINSiqIIJJUT3Z+F2iLl6fyTBJ3yRoHaRAUGQJH4YMSBkfQ+I+OBNRlWF1wBzgDM2kR4E/EeJ8RAMexixO4IAGfI3HwQTw6p6ZDliS8XkQQMwMCYZjO/yfcMwh1FUPUJwAWOf0/LGfpxZDojsW8ZDEqW/dAuMEQoMHNo/PijWpqBFydpZWVZOSoQyxIibew+JJA24UaqgVkdrC0NsJkYycxsdvp54cavmJDXLRBMWSe+Jhx2QQQe6IHzIxHCGtrnqE79xMjCgyWYx8ZJ/L9BwSInNrgpkwxMA4tyxjPaFkn4G4AM8dO5d6QqaQU2p1F6h91ZaTuubIFWnWrKBbUXDESZYhVZTxD6F9PinTqqQt+qokFg4WpRVh/hQ0RcCGDgHIZWyndZNLoq1BQBUqliSJdackAE9RhRW8g4W09x37OJlLWarlP2jqLWPeckKhpliqkLtWYO0XEdxttWYnCnS8402hSuyV6Y7gheoVarUcBUVyKagsKagmxYzJMsSeHuj01QFjUNUxeWJqqKO1yn7v3iJFsNaFIjtUtX+e6Sm+poVlCU9RWAVKTXEOkEllpqUklFKN1MtIS0GJIs2k57SFJK7dlAmS73KEZ5DFxsZYggEC0PJiIXlHqrn51msLqxsUlKUsxAUQN5xfFx2ORO3GetNLOqDuxuqU1qMrypVzcpuUgFXYKp9o3iAsAItSrKFXt22B8N4IOx+cTk+JirII5f7yxDG2e5fBi0T+u+04jgpFtbt3B77rcMrEj3yrbeQZ8bjgDlKXVGDNG5Mg5yGMwZ8eNzjzHE1VGSsTTRlGBCkgyQJtwZFpXfJmd9qqQaUGixdCVUMALEuLKA1xbJG4BJzLfiIPDjlHKCaKm2d8s7Tuf+ccI6bOEAwV7gRBE4iCM+0gtgZJaZnDrkXOBToIjrcyyJlDMMYyVOIjzxEdR5ppC9JwqByVa1MAOxWFDTGIwROQfpxy/mYSpp9JRqdVq5IYMlqgE01ZZIt7w7QCQTCzkPdx1LnHNE01F61SbUAmFkwSB8gQJ3JA/PANM/8ACqlZqho0adEG9VAYhzTABRiCVl6kCpNubRcfBjEK/wDw2qrUz9yoK9NDqJIrFrCYt3BstHdOTaPjXXendXqSKurRNJQ0pzUIvCrJeKaI5FqsVWQwY4uLEAKwqVdRp2YhqZeol4r1jedPTUEIQ7SbacVAKYWSWYk4A4qfrL1W1dV0tOs9TTUjId5vqtM3POQqsWtQ+0Eb4itckmq1UlZLdMTaoCrFMP29oG8liQRv+ZPDbTeo62mVfs9RkYqeoybkXkqZdSRCwLYGIkSTwhej92GnYkH/AC/LZv5/obUpfdKyrgSJjIhiJnzMgEfIJEZmtLjyb9pVGnDVOX0iwABqUyFYi0CGlCcxkXCY24N1H7RErKLaSXsuWrNUsVu1Q9lO45QspXBKi0s4kcc6poW7gPHconEgzG8YPn5+nDXlugp1h2MqtElCbjjJMKC0RmCMxiDAMPDD1eRmvUfUHUqHBDNUprRamxGbuwhUIgfdESd95m5enOX0UrkFdPclnVQUqlP74FytSn2lDcn7sEw2e8zzn/xdNLVSrSplnRDPUQFAWDIhe4GbXkjEmPEybX6cQc5ok6tqZrqxsek7U3Chg0WBbCBmGW4rMwrEkxmtNP6cq6bVNRoQOmwdSjLUhXdiKbU3qUrQFNNWvqTntBvJCHmPKlpi6lRcteR9+OkL7lBsWnVtC4ypkLnOQvDNqWq5VUek1WnWAKvVJRuykze+b1+9a6qIJJAg3CVIYerdQtY0+irVb3AWtVeowR3kCm1NigSAGtFpBM/vHgqqcq5dWqXpYFV4kL20oYhU7RggVDMSLTvbgMT/AOX91qs9NfdTpk0nCwtzs1jXkKLu/DBVJ88R/aaxik1VIlum6pTAV0kVEc5N5S2CHKlTk7wxotX6NSpR01GleFL4WZuY95YMGkqTkgbfLDgB21fRdVpUqT1lvuMBglDFRrjUa1Cxu7iIImJBnh/pNXpdTXoldOtD7U7UdQpnp1DYXhqYYFawF0NIIvG8jhPznV6ikj1UdaFRFDBL0doICnv3FoKZi5haJAheNaTnR6R3oP1qr1KczYwDo6IrpZII7lQgsMntLDPBGml5hp3rUDR0hL9UU9RTf7xYqMQAlzXTBqKRaIEEwwBHSPVvZyutGyvSG7HF6A5JkwPJP5/PC30XqeuNTqHRFrPqW6irkIUprTUAnfsJ7vN7Rw19UagLy6sSYBqUR87ugH554Uzu5DzgxDIZgAMYxKqFyRvM7/T+I5cM1OQfeqgHMK2IEfoDjwT5wx5moFJgqZMT7vo3kf8AKCPiI8nhSoLJN1rLBB+Cu0kfqB/34NnK6ZVkIyvuMMFN0GweT+H6+fgnhbWRA7qGLAVAJEBWIaGbO+bhnEH4OXC8rVqkpKgNCfhK2wBv9Sfrkz4kDWqtF1oqLoF5CrcSQAyjEn5Jxtb9eCFboZDMLYbaPk/H04sdSisZNy7L3RFrCDIwcs0gfQZIk1uppaha2qrJecyDjugnOZkkZ8x8zxaa2nBCqUZBhguTjAU+ZnLKT52A4CFtOKbO4MIpANxgdwAG0ZmTg5AMeJSmgTTLAje07A3QYHtgSI2+cj5Y1tBYaZwxuEqG8QTblotmAIz5kRPCtFEXLhlZxaZwDLKZIHiBnuMYiMUjpH/m/R0dMo0j01Z7WancxKMEDHsZHtMqqnAFxByRI05l+0Gm2oX7PTupCmVNw6ZwxLixlJYFQpGR3Eb5TjmVKbzcIxB2PuJgZwv58MKTL3EKe1cSIGGAOUIPx48H5HDBha6v7RqyE9KjSpQsQQakGRMHsAmB2x8yTxStaz1qpqM01HJYkALDEk4twBJ8RH6STqmmaIjYgmDI2JmRiN4M+PzHGlOhLAEZkkn8wIxttOc7ngAmUiWLZLSxJuYk5Jzkt5JM+0Tvxo9cjuUMCJBkfMwdt58mMiOGdTTHedsmTCmPkj67sfp85BrHItiJgCIJJ8BSO2do2wuOKINMVZzJiScAE48R+R7Y8j8+DKVS0KAyy6qN2gEMILFoxBIJBHxMg8A0arJ3hV3O+ROcwDgiJn88eeGIZTSRpUBQskMCwZbiO33QQl2CBJEZOBUugWwFx3qUJiIYXYwAcfWDiQeDOX0XNMEK0S34TvcZ2kbzwrMSAYVQ1RFYgkRJdSfBnE/kPmOLJyasvRXE77qTi4xup8cDK3/tBr0/shos8PVICrteoZBUWdh2NJMMQJIUkYrmk5kKmmupLVL1rurUZGqWkBkWKjFXemqjxOQwBHcOLP6o01JzSVlZm6ggBFMg5yWzZNoNp3K728VKv6murppBQQIKf3rKgkgJCqDsLgFMmT3CMwRlzgD1dzKii/Z9GU6RUM70wQu4lFk/iYXN89o2mKZXpxIO5M3HecnH57/7cPdXqRWrBAwp0pJL2VHgEm45NzhSbJCAmFkCcN6HpClWo1RTanUrBES5ahqZu6jOlxUK4VQpSSAQygm4cVvhTNLqkVWVlFpOTHdFsEA7/JHwZzngnlOoLUwioXtDk2pdgkMSRGLRcTufy4sX/kbSsKNtRlmRUuK9zhhCOrMjUT7gzZAlbQ25sXqTklelToafRIeuzhjTQLhEXN5cgdMmwRUBDZmcAEyrvLfQ5NHr6lKlGgdmH+Iabe09IbgsykDJuG0EcRct5eApqSKMOCqtTinIbZRfdUpssA0yHIhgZAu4b0vVSauoBrKNJa9JRUZkJN7Jl1YFwouAH3dMMSSTgSCyHqlqyI9SnWGlViqOiw1WGCsrggGjcOoQFeIUrse7NuJu1pl1XEm9Ca3XK7iUIJUvTq1KaL00mWKI4BYUwTgXzbHmeIuaetm7GSvVqmpTZKlIi1WqK3a0FGeoChwFZW7ZJFxHBHMPTtfUL0KSgikCaVGnURukx8VGYmAQEkBiq+3EDhtyTklMVmaoVTq0wlWm9iMlWopeb6TTaRTZYW0KGAAIBHGc3Vxs746XT836r6Xb37/xt+5F6Vruq9OmiVYqKG6ZKU2JBprTdzTNF5P3dpYzcoM2kietomLvpOiNOHItWoxrl0awLTuuCsAyG1QQFAYZ7iLRo6T01agtVK1FiEVHUMlJFoq7BSHLVAxsM/MHA3h511qdMKw01ek5ta5qj1G7iym9ngWoxaS+19TMGWLOKk6nTu2rRJ6zOZ725/N1Lp+m66tKMVrKy9SnTQ1SKgBUC0uZU3Ed5VRMELkg/Xa01Kaq0aeqR9281KVrKAWptTYTVkGkwLCPvG/CBxLTqV3p1Aiq3T6ka0ioWNqbNcJWENNtohYInPC7m3KdTqEcNSNcui1bwKg6NRby6Kv+GCSrhkmZ7skcalzMufU0eDVdPyC1ud6itXD9IqIWm4VKUie2VWqNi4Ygn2+wmEPDHl/qitVq09QyrRpUQVpWsKVFnZ0qlmOVkqIt37lgDutSaHSVnr06NUtVtFJSjVFZzazHtEEStMtg5QOJJwvFo1XpqhSomqNQ6EKBWVHmiwWEJakLrYu9ubSYUQvFYp9+z+ig0ZZf/Uq1WYlbZYtB3O0DG2DGfczD1bRVuW1QdutQ/SKqf04K5ZpEp0KSIOxEULiCRaIJ/wCY7n5JJ4i9WUyeW1lUSepSj8+on9DnhWe7m2jr2qCTsbQoOSQuZiW+CYEgFt5HFa5khWqVMgmGyIyTuAAIBMkT4/Th9Qi5iQDk2woMkFt4yfG+44E51TUMjWmVdSoP4rnBI8gD/q+BuODcbavn1Sn1Vk3nAMCAD5jIHb4OZJ87K+RKDWvMymVAE3MASAT4yOM1ylqjXQDLDcYCkLv+QAn/AKjx5yqoLqnyQI22uBaZBAxPz/LiqZc4XqKKhWwgyDAtM42+hicxlvjjfkhLIXBIYkiSwyQQbcjAzv5JO0NdvqQSjzi5huSSMkAEkDOfjEg5jgP0/dY4gZYA+CCQCcYgQDM7Z+J4J2NeZLfaDAUuSDmIhiNyNwsfAxJ24W827yxKrTs7RgA4UyZDTkgr+i/UcGJpzaTbP/UY2CzHgHO+0fHAIqqKjBlWopHYYJ2ICmBj2gdvgxtE8BDy92QxDd/aV2xkQJgSDd5O/wCfE9RaivTtX3gUrNibic5zkiZIG/5ngHV6hS2JVQIExdN3kADcRmPGTmeCBTq1rZUN0wXwTce4ElpOO0BRPyD8cA1o6btAulrYOZIs2EGDtBg/U7g8eUaJFzXABASYBOw/1gf5HbgSnrqquxOmdkJkKASAR+6ZbxvO8fSOJD6hUGHoVEUZyZM+JBURv8/x4AnWLFM3VBKmQuAJBkC0KLiYiD+n0RnUX20llADA8zmST52BxO8xHDDX+oOvIWQgzkQcAjGTJIZgZiJ8blTVXvFkEIZnMQGJGR9ASY+eKGOjpOADTkfukQsmdzJysSpEjBgwDxHqOT1RUNSgFpuRDUgUlZIUfKyzr7e2TAAjiXR6tkp9wJUBjAIBHbBlSCDJKfpdvx7rkAICAKqsC9sQH2BEAe2YXyYndjxECc05HWQXNUVnUFnCkyLQJ7vazBf5EHg3k2tqLRVUd1UFoGMC48Rpq7VJPatpk/vG02iADkwAPA34I5JXQUEDCTn4/eP14ph031nz2jpaQNRTVquCKdIHLXCMn8Kk4nc5tB8VapyxtJpaK2soZF6hohTc7sAYMEVKk3x2kBSwgiCNPVxNLWlqIV6qVaTpTcoQXZLVAQVA7DqENbb24MgMeGXqHSV/s1tMAinTFjsxROtgXhahglmL2yI7pk3ScsgE5supZX09Sqy1L1QmmrBeg00za0N3hmksY7yIJTG2l5M6MrWWrSaCFd+qzXQpQpANMuTd+IUySY4tfJ6VMaFC1IacU6YDU3YTS6XaS7AEAXLMkbHOdptdVXqrpFJGoq03qUZCOqhQRe2b4uyAPdtMXHgZC6NX6TvqgsKHfUqouJYqpFoBHb0lAtANxmOCNPUp1iBR7tGFMMAoQ1Q4hlnuYKAVJIAB/e8L9XylFfqPawWgKaU69JalJmVyzMBeCtRhMzJySCQDHq61dNp26gXTrBZxSQCmCDDKKiJ7SYMkBwu05ghT615eTUGqoDT6joC2otwSoFQKRa5hjALdy5Ai3IMiUwzuwqItPtVkon7xabV6y3P02INRlFRyLlxdTHdngXn1RNTUZEWlfSviomaSoillpMVUKFD2hj2qGL/JYk8h5nXNRdLWr0KZZT0VorTZAzhXodyIZCjqN94TJAMyC3HPzX9nqz8LpzHm1fScfX+jj/zfZ01AetAZyO1lTpurP2IgJ6clFcIC5NzdpDh1VoUwa+p6HVBYygKnIFBJyVQACkrGfI92ABStR6Vaq6nSahWZSelXu7LQEIUVASWKMwe1g04AKWgNYKNcadSD90UVwrVESa9R2DuVoBabBnqGzpSowkSARxt5gOh1NNnSo1CsjlaRcqhUC4PTqKOrkJTZXVVOCGcm4meCNBpaFTl2perTo0apdr+tSstKgLTP3cMXFJ4Uj8TmBx7zPWUaijuOnrtUDXqrXGS9OWVQw6ZQnpkkzcHnLcKKOu03TvqrqtQpdHu1SWJKRBVwx7ztie2BEY4bYy1pl1XE7pOWuHbUWo1tR6a0gHBbqC1S0lwCR7pAJPcJiQZ+acvo6Wm1fUaWjVqAvAtW5iVaxm7+5r7QzASQSTtx7ysVUoKKVGn9zeal6QbnFNmFNUhgEIKyWEhbYNo4aVNbqE05KqT0wTTNlNVVgSmBi5QPFsMsm6cHOibR169l6lx229tv8cr1/PnbUpU9hp1KhDGmEfLFoZZZQB7QgmM74At3NOeaJU61NmdVQl0QNe4qtY7O1UMFUsyXKxW5lBDQRNL9SqDUDMQtRyS0LCxMAjJLGb7iTMxGIAsv7P8AS6fUahC+nVrKZuYlSvUpimqF6bSTgCD7bmmPnblXVdHVV6SMq2qVBCkBSoIwtq4UgYgYEYnHAHrCvbyzUET/AIlIY3y6CRjJE8MKSBQFUQFAAA2gYH8OA/ViE8trgR76Rz9HQ8KxOXMqKhlBUyIlUBOMKNjtxBzVXtcntIipcNoRlODML3BB5y314I5aoMs0QMHutMiSRGQDg7bwd+JNbY6lipPTZhmJtF7eARm0GRMR53BtXqmmKqxJzH55uYGSfIGfBPEXKEPXt+QRM/EHf6x/Pgt6wtm2BZsGAAZxK/mVgfWPiAOF+naKv7kGdpggwMH4/wAuDSxUaKi4EE9pZZyWtFwzAwSFE/BmRk8D6HTQdQxBa2oRsTAwbh9QCHAmZC/PG9UsSaagvuFAFxN0AWge4kzMfH6caVFIcpURwZmXR1YjBJlyGyZJMke7MDNRtVrmnEAkxABYWZiZnYDzmIYCADlfqnc3dqKGIEj2qIjEYzJzOPGOGI1FiNUBW4XAEkFlBQqVC4DEBBBEd0SD5SaigBTIlgQSQsSCbhvDG3t+R4G/BWUaPUc5ugxP1Mmf6YJ8/PB1TtqMocAe2ZNpYKWM5A7SLvJuO3Emh1R+zSFXs9g2hpALAquTdBJbOTvswfKqJLlVYgUlZ5bAuZhTBIzMiz52jMQQKrMyqoLTKr2jbCwCQThiLt85PtutBFHmAPaVuB2AMkecSTaIiAImPpxBT0jGmjWB1tAujxsAxBMnzMAnfO/EXUQrAgHeMD8wSciYGPkmJkcED62mnuVCN7vxYk2mBABtAnwdxuDwMKYDsLu1WIuAzF2D8yO08Fap1g7SYa7bByJAhTAgGBv+Qkal3P2ysHPz3EHGwwYg8FMuur0zBSfvMSTktThQrmSPPk/+1uJdUjBmF14VrSDI3WQZPjYAnwM7gmZ9HUlUIPai1Ig9stcwKqIbCqBIErbsW42ZnKEAyGF9roqkliC2QbcnEgTuN+CAdTSHQYxIBUg/QOARvtJG28DPwXyzREUlEg7+J3JO8cT87oGpRZkQJTSSQTJYbADBGCbjBiIySI4K5HpS1BDI8+T4Yj+e/DKJfW1UPzB3QAoAst+HqU/uyScDDLaMwSPzi38i1b6hbqxUEywp0ShWjTHbTuVmkMR3XMFiR7Y45zXI+06hqk3LqKnd2qJDkACewEqr7mJBJPcYGPOu91KoEbIVSCLlMoXbJZYuMQd5Fsg8Ewb881lTmOqq6enVTp1bGS5glJnp0grS0NeZWAFlD0yQNjw49D+m6tDU6tvtVAU1C6cswJLNCVMXMDTChvkzMRK9tP0WrZK9NqpChGCuFCCo6lzd7ly/uIJEyB47h0r0MHo6MqKiQ9Vj94KhZi0Xe4o7VL/uzaoWae0seIUj9UaFNLQarpvthgMgfPTtqYMCFp0qYIlWVDczmBjiv+kGrPTKI6hQBLdBKltMS5CpAtJYvk4Np9sDqOfWKN9tp0wyKaiBGSmxWpUDMwQOFDQpvLwRdHkxPHvTfRUHGjqsdQaiCqihq9FS5BAVwQEIVbSxW5rYBweBOFc1wovRrUkps1UvTsqKtlJEJCMzAsSpLMqyScsDI3Np9P6Ss/8Aw1d6Jp0lC/ZTRDdRXqGXZhDL3U17iAALR2+VnJ63Ve0oFDnqGy22s6qFsAqHvVnLtapMMSMgAiwaT0zpyTTq1+lXL2KyvQSvVSSxYowlkquSFRg0Bae2eMaOPd3/AOjzfxMe0NtVUVaM9SmWqQDWq0XUKgW7toAlsMWABsAJtmVUcLOY6RmagaUiG7Sw6NUkNfW6Qe1kFxWn3Sq31IkxeYmiGmKu6UwjMyOaaDq4duizEK1Sq5KNcRb7iO+BbXuZc0r1qWqpUa6VyIUioQ9Qra5cCk89l1iq7gsGYd3aAu3nh7S1lKvS6rMQtIBVb7xKZWoAadMhQiOA0RTjtJBIAIjfmNRaj9OuVo6SiQ1YjuQV3aVQuolO4m7xJWYuHFJ0us1H2JuX1qTs9OsI6rqKaL7TcxbtAdgZbCk/JjiXTer6un01WjUoTaVel2IbbWEiqZBgsHgHLEkXL2kc7+racPXp0/BnivmvE+Xr9vd06nWRqjUEgpszYgkr3AEZuJmSw+oJJHFc9VaR1XqNqHPTqVLQ4tBJPdaFRWiA1skiBIJBJ4sqVUXRPV0lRWQpUdHAvFyhnJt+Q26nYyIwRxzz09zdqj0qNcI1LrkqCCIq1Hc3tEmoFdrQrduZMgcdHkkE865ZTI0un1AQVGCvVqgA2w7KtEeZPcoUbnwJPDL0RyPosCaKK4Qhmta5SzMyr3HtZla47yLVmaY4zVaKpcxVyFYuVpMiEzUzLKiBIUmcsTnEFY4tHJKLLT7j24AB9wKgKSSCTkBexoI+OBaMC78AeqaTHltYKQD1KMXXRion7pB/nwwI8f39OFnrLWdLllZ84qUtjB/xEAz9DwqRzJtDUR7Lm9q94LAtf3M2GKwGgQxJn5zwHzHXGkCJm4giQrZ/ECXkjIU5EGGGJng+s9N2JWQHOTIIAucge4SJPxO8bQQNQRNUuTAIcAsci2Bvg4mJ+T5McHQnd2tEMwODAPwcE+ARgfmSeJdNp1UAiZtBnJjtMxiAWYCAQT3Ab8ZUogMxGIz52B2/oTv/AD4N5eaaimGMXC4mBgg9pJYESvdBiBIJ88VRukdKeoR3EKrZtBM+BOZxInzAxJxwXzukpeBgRkMrDc/mSPzAGf1hJrQSpmAAMLjA38H6CT5OfAh1pq6VaKyJZAFfYbRkEKR7YyRv/OIXcuqKWVS7KFyGUiYHcCZKghbVaSRaQJ+eItbXFY1aklUCwBIVoYECQCAQSwDQSYtwfMeqoBXMMpmYJYEYJgzHa20Hbed8hBVOCBCioQMyWCEqNzJuAGIn5OCKonmGrFYrSogkREnAEA5CmbRbJIwZ3nbiCrqGp1SVEnpspm7/ANwBFwgwf8+M5ZSFwBGAL8KHNqrLFlKlSAoJM4FrYOASqigkqEAZ2CkD3FQQbRt43IA8bCBwDLTUVgNTMqCNjBMKBkDcjIP1X9eIGpqUZrhLSLbZIkkSQROIP6AGeJXp/dlKYlFIMmQcgL7tskHf6bRxBRYgbkAkYBiJInDYkRM/qeCNaelUm+p2iLlMYYA9+GWO0jIMYK5yCVOvWGtRiATbv4kf/HHkyIiTHB/MkFomWkNaSWySAigA4j2m78QbfAhU7XMB/cmP9Nz/ACnAG0tXUDK4ZQbVBjZgsqpYA5JgZxPbH4Tw90mppFbA69tw94YiT1JDLhwCpEj4Wd44UaagbNpDGDMSAoBNoJloSZOwHkbgznOkEWmmigWhXVLTCCHm02ntCzv5znglFc65kaVOwVFlwVaILBRIYSDjYAzBydsnhv6d5BVbTUypgEEie0wWPg54olamBSQjYhj+XdEY8iT9YI46V6SuOjpEVwBBgXFY7jiAhH8MHfhV4VfmXOWapXTCMatZnJMgZcgBguYJYKBE2rkZAq+i07GqUW7OACQCZYRPyoiTGBaJwJ4b09aiGq7MpUh1BXLklfuytwCyxhrolVDGBIUk8p5lVSg7oQHcmqZZSoSmlakVZXUhi3UbtMBoYjIgVOBSaBkFRbqgLFqYYgdooi9pFNjNQVoIgkIEu2BjqenWjR09GmUe1URaajJZ4vApsSGZt2ujABOIPHIW5olQhnWoEN6UmLvK01YOFVnuRSGsW8KcEgwSBxfvQuvely56wD6haRrFRUYioiKAQgLyplAGNoUZIjfjNZsRfZurqwj0BRtV6rJTqhq7Hp9FZdgOnCvA/FOZwOI9XyEnTVVcGmtSpS6rqbRbTa5i1R8ntLdy291xJC8MuWc6qRNa/U1LRJ06IKLBmHse4LcYWVaDaCYMdyfnFM9lUaStWFzlqavm1mp3GxoaXUEQogWrNwMkhXqtJp6VAq1YrTFOo1MsrsjyDUpUlrAqrK1GQyyvcAQCSzEvl3qAmlP2JyWKCu9lRzVsWIck3D7wAmS274PCupqdVWsWp9nVaSlWpsadRgSvSqVLrWtEBWCklSyXZtI4tul5m1GK1M1der0um6IKJXqz2K3TVTTODdcjAAnwZ4xdPePROrPD4dczO3az89QdXnJrF9PT07lSA0M1jKCCST1SpcipscQVmZMDShyRi3Q6gpG0dMJlni5lQ18C8KLrFglSDkTDzmlTU1unX0YpVLwpJZ2HTIM2t02Dle9wacmDM7cN9Do6qAvW1bPUi5yQopi33bmAgEAgt4BJJzw8Oeavxpp8mmT15v2+gGv6Kp6jSmh2rk2uqwyMYvBJYsbsKxkEiCZweOKa+o1SFVXvVSGBDMxIczFqbBSMeSHaZaOL36w/aAal7aPUOECAMEVWp2szI7sx76dTICrBMWNgmBWeba6jSo0lo1U1LnuaoFPc5VIAkiAoJtQqCrXXCYLbmzl4rbm9wvI9ZWRHpAuabSKlK8ikswCzJdC2kjJxMbkYsfpXR9TUUCXC3VQ0SBhO67vO5ZM/QYnHFX0tOGqBiYVgLi9pBVib7MhwApJU+0hjIiOG41L0lNWk09KolWlm9UaZsIKyWCkE5iFOfILXSud8lZ0roCZKKFabWZqRR0AKDtH+Idj3EHuEAJPQFaqzuadVejWJrMKigVZLlWIVO0GYDThZWAYHDfk/Nl1dOlrKLvTqWtSqqCZDz2SFxCsSwkTa+Y4C9JcgqabXVuohAhjSdb2V6bVAArO21RSFNpjyRAkk5rfUX+/0HFf/AGjieT6gf/Uoj/8AanFlVdtv7n/ThJ63pj/w2qGi3racmfjrUyf5TwScuWVKmVDsTbcvtKgkOxIBiHAH1OWI4j11rhYIDEhDcAoMXPIERZbH1nbxxMvL3LXFrLbjBvIuLw2QIImQRA+pMzxGNCX7pZjKjBAkkmAQQLEjEEfJnJ4OhdrNAaa9wAUzkEk3ECBg5zEHGCZxxDy9dmPuggZwBJg4yIlj84/iVqhWqw4ZTi4DAIwASLhlblMDJz+fCnrNUnu7Ulh43/LETBgDyfng0b0qEKBmTEbe0/lkHMREGDxY/SvIqppaiCgK1VBBwJ3nqBCSIOB9QfglC6lgpMglRLEAiCMt2zmSZWBmBE7H8q5qt9WpQcU1pLdUZ1ZjUBNqgU5XeoyHLTaJaR28GaK1no6vcSTROfxNGQTIJtja4QTMR+QCr+jWS81SiBFuZkcEgA4hYiS0AAlZJAHzwvf1jVaGWq7VAMOCJBBBwFELgAYAyAfEkbV63UXGo5AwwJLK8A3sARJIyWjz8eeKbjeac3qVWNFqXTQp0y1VC1VVuDOzuAtQi4XMDdaJi60SLpq7KQC9giWKEHKYEeA0qc/UYGCU+p1EtIY4Fv1iCD+m4zmGG+eGVKmMKBcYwLjBPdJLbALuYGROc8FPKNqjF1rHC9qWyqkNbIgWr8fGduNUYBjgMsm4fGTuAv6fx+OFprPd2kAk3kGxvqRCnGIwYyfGeDqzVFDScHB8ZjBUFiFBkED90g434IB5n3NIC7KJpiRCiZMAZJgkxgRwtLAsTIEY2jaBOPjePofy4ZuoVmu7AT2wTCgLPySQVAJWcTjbgLR6V6lRlQg7keBvE93iAGk4jfMDgpvTNN6NxdUKA2yYBYiS3kESCuB4BAysk6/S0Q6rSWyQcSTJEKSLpibW85uyBwDpOUgkIXEVTbcDMEhrdtwzLuDjG+OG+s0yqaZAW4AgrMDEYBAjMsCIxBO3BlWWogoVIjJgE4gxEfwg/kOLd6O5+6aOkoSiQL8sM+9t8jiq6VQ1ELJ3IIwZxgiBJz9f134Y8opHpCBIlvn948WNTcJzGkoRVph3CiCwVz016asVIAzlmBwRnEZ485DWqKbUFoYEtM4CIzM+faUJABJkyp4h1Wt7VphrAacXG4FlvJIIUhchQ0tIx4nB1bSmgkU+29bgAclTco3tLksQoAA9swJWDIgUlwTmlcVaDKhGYsw+7dSFvVG6aAMSCBdcDx76L5TWru2h+0VF09RiW6ZJpuFS9yQbfeLRJHlJU9vHlWqqvfUVVFNEUEIoaoXyDnao4NKCSQiqxCzAE3ovmL6bWK9JKZd5Qpm0q1r9NXUEdSzuuJIFoBJzxB03T+naNGoFp/aI6RpgBr7VDlrZqTiXbe45GcDhRzzk69J6hqFfYlWrCsyotU0qkfdrCoGrMXCgnMFRJJ/KvXnX1jaZ6NOncosDPLSC3UR4WBUKgMF2jMmQOJ+euopCnVrG6o4D01ZUNRakjpgMRatS1lLbwrmfBywrnLeWUtKHFNQxeFW1he1rqysajsEuemWKDAIKRN2B+WelqNVmYpTRKqOKc9NgjgC5ACkFlF6ye4BCALY4u1HRMQrW0uoxLVIYineQDhSJYKIXdTGYyRxpp+YFGNLpsxphFVgIDsyjJDMq2gjcMcq+xKA1cqvQ5JrqdVWTUOKj1TUYILaDXC020IKyRDG7AKzuZ4K5vyXU1BqV63WLUSTSYB1JFK2QBbaWa2PHaIUxIda2qdE9TV1GqvRgdSmLClIdxNQLhzuBg7EyNiE3qP1RQGnd6FlV3epRpm9LlYlwzMoE9MKLh8goPPA5c05py6lSUVApKCelW07UySrSAzlgWEwBa0PTu3MgcKNJo1qLOVCHuUkSQRJtGJJAchcZETnhhq+V1aYeqVHTIKrDBqYZoCqxIWO1VIke3pgkSDxHy4oQkkBUK/eBguDcWDFiqrUtJUeTBIDHPBvCLlmlKW1A8dRyqSpNSopNswAQZJxDSG8jBLDTobwtOMmmGCP7SRKjJgx7QZlhg/HAq1ajsSoe1O5Qv4ANjb+FRGT4F0xJi56fTrQ5emobpuIS2mrQShuJugm+uAgBxACnAIJAo39mmhjU16i5phYRhKhizlmNkwATBGNlp/GejW/H8/z/ANY4qf7NVB0rtaFJrH2ghcKotWSTCn+BY/BPFtBj+/4f1/vHBi8s/v8Ar/HhV6zqW8trnEB6UyLu0VEux5MTA4akfT+/7PCv1hoery2sl/TJqUobEA9RIm7Fs7/SeCRyfUdRUC05CsY6ZALjYtAAk5YrBGTgHFoL03ImKFzJuED8M92YI9wggWwYwceQBRqMAtVFZDFMNBKnJIYFO4N3FoaDJAPHmo5/W07VKBqFyQRTdSDcxhO7P3ZnysG5fjINg+Y026KlltVZANxYNb7LbiYjJIxuPpwqWoEogACXzd5tmcfQxv8AT4kcFV+UulMFuyGgqY8sB+pJ389pyQOFtY3MAJgkAecbfG5/jwaPaGqPSRqpNokDAk2C8yZ+GYfMCMxI801WxkdiwYEM4BAZDKlgAP8AlncZBM75xdOFdQ0C3OysyjAyqyVg5uz+HYxO2mohYsFNgYw0FTBIyQ4ZSdiSI7V8AHgNOYV2Z2epVBMgkqFEyIgKMTiBgDEy2JVVXNSCdhsPz/rJ8/8AYWCo5YJTJK0wakIUDEQcAqoABIWSQXyR4AHAGu0cCQCFU5lSTcMQTsMZhSYuXzAFCOqhLWrmY/U+P6/Xhxoq6rDBWCkAe6TAILSYi5kBGLQJ2iTwHolDPk5OO2LpY29s4JiMfXcZPDEacLdaVNykbiAIWczgtCg43nIgkg3paUKGIm4q5UreCJUwViD3SwgwABHEVHXGoLVpnCqSUVbUSZOZtNwMAmIOIMYFq06rr0i4Khs9xuJA2Ys2FF5yQJyZYLAF0zKDUpvggIAIkXicksIEAAZ+oBgYIn12kZrgywZVrEYMsBSJ9x7jnI8yCBPCzTGWJFoE4BmJz/D53H8M8OawD0lYqwCYNQnAmACT7gC1kzgAzEYKvmOh6fctUFHkiDbmSIgmQbTImPIk+Qb6TJUMCzBVYm0e7qLae0iZUgYzkneZzmrMirUWYUhyDAJwaYJH8BECM7TxpyfnaimASABdLHuK3OrBcnCFRUAiMmDusz85UBBBCyArgkTF4Np8gy0nbB+p4AQ1IRWSM5CkgyxIBGZ/5gB5jhnyqsDSB2ksYgHdifjhc2l+6tVWDMvt2yUEgjbJkgA+f14n5FzKp0EtKEG4yyicsSf58WE2Hv6ZXR6grrayDT1qXTHTvLiCubcFUDpJOzSRHut35fqdMVBZat9RlNO+kTEsDhjh+4VXGFBBIGTxdOacg0lfU02a/CimikK1EgrUZIkEdSSWWTmAYMg8Vvn/ACijR01X7lU6dWuUYCJUpUZRMkMMosFgtvRI7pXiMZJ6+opVKDs0t0nan/6YqqSAaZKFrnQNaheoQougXRlRp67ac1KbrSBJZatIscOoPZ2TBMVFmPxLkgY11IptWvprFg7GJW6aZRQzKPaxMHJJEmLhHB+g0TPFW9nCqrFjlgcWCWAN1oUAnGBkDg0cco5QKpV2p6nSlWttRHNQOCpADJDIbc3EYgEA4BuHJtHT1depqArlKIqUqlRnFS4lV+7S2SaaKzh0wtzKAXt4D5b670yU2+0KaNSkVoswCsajQLbYIaQAxM9q5zmBX+aaKhoaNLVaWrXqKatO3Ss7orJa1QXBCGPbm4yCc5mOIy6JqdX0AavQaoYs+7MvBICtdVcAwQtxyfOwJ4J57r/s9GvUtVjSpFyrMVUqLpF0YJtaPraCROOcc7/az9qC09Mj6YEgVWZ0VoZlWEcAmnGTfjE42ivaz1nqqlN/v3q9ZbKlSpTploRw1LpqsFQLskzJvkAqOBIs3P8A1lrNar0dNQVKFakwurR1CioS5DdTpLi8TLEBCcHHFNXTdtsKK4qReGVLAoUsLUAE3N/iNiBGGkr5SYI5apTD0jUBNMEtYr0yFUAxIsqKBkhbYO88e6nlafZnrI4XusQWk3BQhPdAtJDSA4WLSIaCVNzZNV5wopdOqpZDghe0Fh20zaoKXItxlcTA8zwBXq0U1NX7v7pybWxTsmdrmgZkQzAEQYGx01NB7Q/WFQsDUqBu1gFuKjG5cAtAHgEkb8a6JmVTag+8LKGyVAsKuoCgyCHtJAGwjeOKrY6Ylm7yWUwrTBJmBkgMFtLZ9ud85a0dUx5cVZZUVB0YCLNYElmJJDOoQVA3aclMjfhFV1dTuJIAfLAW5ghgMSxtMEAkwLSNweOo1PTBTQFFHVZdPUKUhLJcSpdgCFZnLBiGYyA5WCAOIlpl+zJv+Db461SDAUbIDGTs12PGPji3pn+/z/24qP7MdGy6FWxFV2qLAjtMKPOQCpj6fzttNccHO8pCP7/v8/5cKvWdW3l1UwSOpSuHkqai3D+E+f4cNp4V+s6wXl1UkSL6f8S6RP67+fz4ixzbT1eqR0z1QpJAcDqAgE27gQcCZzBx80/Vcs6T9Ze1VYWo2WiAwMDBWJnx4O/FjqHJYAr58NImTmM/kJxHxgDmOmSLqtKoVc9rC0NKBEaCcsDmCYMg+4tPFjZFzLmr1AqfhWD3GWutgktudzt4I+IEnLtEIvuAshrsyCYKjHkYjYE4mdtNVQ6a3lILgWyPwlcHGJOSP4fXiXl2qdaQQFgSSdpuSEAFsG4AqCAQRscRxVNdPSg9Mok2iouRfUm5rvMlfI8Wmd549ajJwtzESZIvgjt7cb/JMeROOBtMWdu8spm5WVllTa1rXkGFViJMxG8lQC5o0GLd9MNUkQyKbbEphYAuJvFtzAg5JYXKVYxCnU3TTJAAVzMd4NQnvtcC1h3EWXbh944i5uDTUgjOQPzJ+p297D/mk5421bQi0gqmCe4xIsNnbIgSxEsJ9uIyeAa+pvKB2EgRHnACgtmJIjyBhj+dVro9NmRMkrETPuEwfkbTiDdw8TRpUIAbLdxkRCtt3TLBgVafFwJMtHAdYvTY1IFMkMSYM3e47nJhmAGc8T0eZIhmDLMoLGO6bWyAZFj2ZGIG2IJBdasbmDU7DasOQWYwBDGIkESQckyfyKrlHNF69dagZhWIghULSCQotJCi6RttA8SeJ9br2cQ7H29oIkFo8EGSPHcQQJ2yeAuTcvNTqN4VhF5hbtxLH2jYNkEjPiABOrY1CyJalMXRcoZzcfcABAnAmSSJ22EK0aVIGFNR92ZnEAGD7AAT8Ek7wR88HVHuzEEATtsTjPjzk/X44hqVUVVwCfcCbl8mRncGIEbd2ciKAlCEsTRFrSAYgTsQCZAEgZ8bjjbmTCmAqoVVKh/W2DjxtB+NvA4Jp6plNty5wVHt+M+FEECTkb+JO2o01Wy5AVqI6nAwoBaGABkKpmWgiAoJA4gPdXNJaqkoWUgGVgkSymMBbTkjYZ2kcZyfV00pBHRVZSwZSqsQQxnJOc8ELpkqUhURDTqMRczU7WQkw8qIRlErLQBG2Y4sOk0VIKAaCuQSLmp3nBI9ywCBsPoBPBJfktXo4/8A+Vp2/EaCSfJtACyfMAAD4gcVX1qY6SjCnTKSo2J7vG34m/ifnj3jOEc3IuWLdUQNmR5z/wCkx8/XPFt5ex6M+bon6dA4/LjOM4jpFLeszUgWYkmsxMkmTauTO534M0tVqlFqlQl3IcF2NzEL0goLHJAGB8DjOM4t5ApP3K//AHD/APyP9+JaNZlvCsQC8QCQIkDx9OM4ziLB9OmOpWECBUeB8djHHxsP4DhjoaYxge8fzeqp/wDjj8scZxnAR+tz/hfWnTn6/cr/AKn+J4Uo56aCcGqZ+sBon54zjOIs4WX07TBr6aQDOopTI3jpxx2n1ULKZZO0gpBXBE16amCNpGPy4zjOLeWdXJb+zgf8EfpUx9Oykf6kn8yeLi1MZwN/j6HjOM4jCCogBOB5/oeEn7QDby2pGPvKe2P/AFFH9OM4zgscl1TYq/nH6XgR+XCbn1dl6EMR9y4wSMddxH5RxnGcWNFrZKg5HTG/5cHemmPXX/oUfoaSAj8iJHHnGcGxbmHYjBlsjf8AD/qeLpySgtSowdQ4NKiSGAIJFdVBg+QpI/IkcZxnEjNIaunXpntXNRPA80FJ/iSx/Mn54rfNUAtgATp6ZP1JSST8mQP4Dj3jOKRJzCqbqYkwQSROCQMEjyR4PDHkjFtSbjNpIE5gALETtsP4ce8ZwAnMD2t+a/zrEH+WPy4D9JuTXYEyL9v/AMW/1PGcZwozmtZhqKgDEAOwGTgB8R8bn+PEPNah+0tk+xfP/LP9ST+p4zjOLCCeUuTUUEmPj+B/rxNymoTy9nJJYCsAxMkDp7A7gZP8eM4zgl4HcvrsaeiliZ1MGSciWwfkYGPoOOxcjzQT8j/IkD+XGcZxkj//2Q==">
            <a:extLst>
              <a:ext uri="{FF2B5EF4-FFF2-40B4-BE49-F238E27FC236}">
                <a16:creationId xmlns:a16="http://schemas.microsoft.com/office/drawing/2014/main" id="{2581BFF6-5C04-4B02-A168-2D595BAB82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t-EE" altLang="et-EE" sz="1800"/>
          </a:p>
        </p:txBody>
      </p:sp>
      <p:pic>
        <p:nvPicPr>
          <p:cNvPr id="10245" name="Picture 7" descr="http://users.rcn.com/jkimball.ma.ultranet/BiologyPages/K/Kettlewell.jpg">
            <a:extLst>
              <a:ext uri="{FF2B5EF4-FFF2-40B4-BE49-F238E27FC236}">
                <a16:creationId xmlns:a16="http://schemas.microsoft.com/office/drawing/2014/main" id="{9AB07C45-F5AB-4F97-BF99-164E20E2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712" y="1815406"/>
            <a:ext cx="32258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 descr="https://encrypted-tbn1.gstatic.com/images?q=tbn:ANd9GcQFloylSq0GGijT0jumFKVmxjpKqgxNGhl-feQRagEG0BY6x4AjHA">
            <a:extLst>
              <a:ext uri="{FF2B5EF4-FFF2-40B4-BE49-F238E27FC236}">
                <a16:creationId xmlns:a16="http://schemas.microsoft.com/office/drawing/2014/main" id="{7635D3FA-0B3B-4307-ADC5-E988E998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83" y="160338"/>
            <a:ext cx="24892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uunav valik - Bioloogia - 12. klass | TaskuTark">
            <a:extLst>
              <a:ext uri="{FF2B5EF4-FFF2-40B4-BE49-F238E27FC236}">
                <a16:creationId xmlns:a16="http://schemas.microsoft.com/office/drawing/2014/main" id="{753D42B5-6D8B-48ED-8E7A-75DF587A8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52" y="4441941"/>
            <a:ext cx="3343232" cy="202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unav valik - Bioloogia - 12. klass | TaskuTark">
            <a:extLst>
              <a:ext uri="{FF2B5EF4-FFF2-40B4-BE49-F238E27FC236}">
                <a16:creationId xmlns:a16="http://schemas.microsoft.com/office/drawing/2014/main" id="{45B15115-41D6-4BF3-8318-F9701AB23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91" y="4517807"/>
            <a:ext cx="2861953" cy="19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unav valik - Bioloogia - 12. klass | TaskuTark">
            <a:extLst>
              <a:ext uri="{FF2B5EF4-FFF2-40B4-BE49-F238E27FC236}">
                <a16:creationId xmlns:a16="http://schemas.microsoft.com/office/drawing/2014/main" id="{C62DEF1E-5126-4120-8F70-8177B8D4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508" y="4487669"/>
            <a:ext cx="2869995" cy="19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ol: paremnool 1">
            <a:extLst>
              <a:ext uri="{FF2B5EF4-FFF2-40B4-BE49-F238E27FC236}">
                <a16:creationId xmlns:a16="http://schemas.microsoft.com/office/drawing/2014/main" id="{F34A969B-97FF-410F-8542-D6DDF23F0CBE}"/>
              </a:ext>
            </a:extLst>
          </p:cNvPr>
          <p:cNvSpPr/>
          <p:nvPr/>
        </p:nvSpPr>
        <p:spPr>
          <a:xfrm>
            <a:off x="4542312" y="5272644"/>
            <a:ext cx="659079" cy="25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Nool: paremnool 2">
            <a:extLst>
              <a:ext uri="{FF2B5EF4-FFF2-40B4-BE49-F238E27FC236}">
                <a16:creationId xmlns:a16="http://schemas.microsoft.com/office/drawing/2014/main" id="{2F1B6F3F-ED55-43F8-9830-377FD229EF74}"/>
              </a:ext>
            </a:extLst>
          </p:cNvPr>
          <p:cNvSpPr/>
          <p:nvPr/>
        </p:nvSpPr>
        <p:spPr>
          <a:xfrm>
            <a:off x="8063344" y="5113846"/>
            <a:ext cx="734164" cy="259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BB6573-BA1D-43DC-8CB4-69C7FFC36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/>
              <a:t>Looduslik valik, liigi teke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C6A6EF4-14D7-41D7-AC2A-EFB749A8A0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414" y="1282229"/>
            <a:ext cx="8627479" cy="242482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t-EE" altLang="et-EE" sz="2400" b="1" dirty="0">
                <a:solidFill>
                  <a:srgbClr val="FF0000"/>
                </a:solidFill>
              </a:rPr>
              <a:t>3. Lõhestav valik</a:t>
            </a:r>
          </a:p>
          <a:p>
            <a:pPr lvl="1" eaLnBrk="1" hangingPunct="1"/>
            <a:r>
              <a:rPr lang="et-EE" altLang="et-EE" dirty="0"/>
              <a:t>Kahe keskmisest erinevate tunnustega isendirühma eelispaljunemisel</a:t>
            </a:r>
          </a:p>
          <a:p>
            <a:pPr lvl="1" eaLnBrk="1" hangingPunct="1"/>
            <a:r>
              <a:rPr lang="et-EE" altLang="et-EE" dirty="0"/>
              <a:t>Suur ja liigendunud areaal</a:t>
            </a:r>
          </a:p>
          <a:p>
            <a:pPr lvl="1" eaLnBrk="1" hangingPunct="1"/>
            <a:r>
              <a:rPr lang="et-EE" altLang="et-EE" dirty="0"/>
              <a:t>Tekib osaline ökoloogiline ja geneetiline isolatsioon</a:t>
            </a:r>
          </a:p>
          <a:p>
            <a:pPr lvl="1" eaLnBrk="1" hangingPunct="1"/>
            <a:r>
              <a:rPr lang="et-EE" altLang="et-EE" dirty="0"/>
              <a:t>Võib anda alguse uue liigi eristumisele algliigist</a:t>
            </a:r>
          </a:p>
        </p:txBody>
      </p:sp>
      <p:pic>
        <p:nvPicPr>
          <p:cNvPr id="1026" name="Picture 2" descr="Lõhestav valik - Bioloogia - 12. klass | TaskuTark">
            <a:extLst>
              <a:ext uri="{FF2B5EF4-FFF2-40B4-BE49-F238E27FC236}">
                <a16:creationId xmlns:a16="http://schemas.microsoft.com/office/drawing/2014/main" id="{CAAFFB67-56DB-4C34-8F8D-8706785E5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2" y="4175072"/>
            <a:ext cx="3058806" cy="21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õhestav valik - Bioloogia - 12. klass | TaskuTark">
            <a:extLst>
              <a:ext uri="{FF2B5EF4-FFF2-40B4-BE49-F238E27FC236}">
                <a16:creationId xmlns:a16="http://schemas.microsoft.com/office/drawing/2014/main" id="{DDE65CD3-7219-431C-8F00-926BF674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4127427"/>
            <a:ext cx="3445203" cy="22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ol: paremnool 1">
            <a:extLst>
              <a:ext uri="{FF2B5EF4-FFF2-40B4-BE49-F238E27FC236}">
                <a16:creationId xmlns:a16="http://schemas.microsoft.com/office/drawing/2014/main" id="{DA852121-34EB-4CA0-9755-176E66808367}"/>
              </a:ext>
            </a:extLst>
          </p:cNvPr>
          <p:cNvSpPr/>
          <p:nvPr/>
        </p:nvSpPr>
        <p:spPr>
          <a:xfrm>
            <a:off x="3639817" y="4962106"/>
            <a:ext cx="605581" cy="2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030" name="Picture 6" descr="Lõhestav valik - Bioloogia - 12. klass | TaskuTark">
            <a:extLst>
              <a:ext uri="{FF2B5EF4-FFF2-40B4-BE49-F238E27FC236}">
                <a16:creationId xmlns:a16="http://schemas.microsoft.com/office/drawing/2014/main" id="{9B341831-2262-4F0A-9425-FC375696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58" y="4104841"/>
            <a:ext cx="3058806" cy="23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ool: paremnool 7">
            <a:extLst>
              <a:ext uri="{FF2B5EF4-FFF2-40B4-BE49-F238E27FC236}">
                <a16:creationId xmlns:a16="http://schemas.microsoft.com/office/drawing/2014/main" id="{6882E3D8-9359-414D-A4F6-39D0FE7596FD}"/>
              </a:ext>
            </a:extLst>
          </p:cNvPr>
          <p:cNvSpPr/>
          <p:nvPr/>
        </p:nvSpPr>
        <p:spPr>
          <a:xfrm>
            <a:off x="7359309" y="5110547"/>
            <a:ext cx="605581" cy="296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DB05DE7-DC5C-4171-86C9-44FD18CBE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/>
              <a:t>Looduslik valik, liigi teke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5E2B16C-882B-467E-B0CA-891953D5E5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1905000"/>
            <a:ext cx="8058150" cy="4038600"/>
          </a:xfrm>
        </p:spPr>
        <p:txBody>
          <a:bodyPr/>
          <a:lstStyle/>
          <a:p>
            <a:pPr eaLnBrk="1" hangingPunct="1"/>
            <a:r>
              <a:rPr lang="et-EE" altLang="et-EE" sz="2400" dirty="0"/>
              <a:t>Loodusliku valiku tagajärjel kujunevad </a:t>
            </a:r>
            <a:r>
              <a:rPr lang="et-EE" altLang="et-EE" sz="2400" b="1" dirty="0">
                <a:solidFill>
                  <a:srgbClr val="FF3300"/>
                </a:solidFill>
              </a:rPr>
              <a:t>kohastumused </a:t>
            </a:r>
            <a:r>
              <a:rPr lang="et-EE" altLang="et-EE" sz="2400" b="1" dirty="0" err="1">
                <a:solidFill>
                  <a:srgbClr val="FF3300"/>
                </a:solidFill>
              </a:rPr>
              <a:t>e.</a:t>
            </a:r>
            <a:r>
              <a:rPr lang="et-EE" altLang="et-EE" sz="2400" b="1" dirty="0">
                <a:solidFill>
                  <a:srgbClr val="FF3300"/>
                </a:solidFill>
              </a:rPr>
              <a:t> adaptatsioonid</a:t>
            </a:r>
          </a:p>
          <a:p>
            <a:pPr lvl="1" eaLnBrk="1" hangingPunct="1">
              <a:buFontTx/>
              <a:buNone/>
            </a:pPr>
            <a:r>
              <a:rPr lang="et-EE" altLang="et-EE" sz="2400" dirty="0"/>
              <a:t>=populatsiooni ja liigi isenditele ühised omadused, mis soodustavad nende eluvõimet ja paljunemist</a:t>
            </a:r>
          </a:p>
          <a:p>
            <a:pPr lvl="1" eaLnBrk="1" hangingPunct="1">
              <a:buFontTx/>
              <a:buNone/>
            </a:pPr>
            <a:r>
              <a:rPr lang="et-EE" altLang="et-EE" sz="2400" dirty="0"/>
              <a:t>Avalduvad organismide </a:t>
            </a:r>
            <a:r>
              <a:rPr lang="et-EE" altLang="et-EE" sz="2400" dirty="0" err="1"/>
              <a:t>sise</a:t>
            </a:r>
            <a:r>
              <a:rPr lang="et-EE" altLang="et-EE" sz="2400" dirty="0"/>
              <a:t>- ja </a:t>
            </a:r>
            <a:r>
              <a:rPr lang="et-EE" altLang="et-EE" sz="2400" dirty="0" err="1"/>
              <a:t>välisehituses</a:t>
            </a:r>
            <a:r>
              <a:rPr lang="et-EE" altLang="et-EE" sz="2400" dirty="0"/>
              <a:t>, füsioloogias, käitumises, paljunemises ja muudes organismidele omastes eluavaldustes</a:t>
            </a:r>
          </a:p>
          <a:p>
            <a:pPr eaLnBrk="1" hangingPunct="1"/>
            <a:r>
              <a:rPr lang="et-EE" altLang="et-EE" sz="2400" b="1" dirty="0">
                <a:solidFill>
                  <a:srgbClr val="FF3300"/>
                </a:solidFill>
              </a:rPr>
              <a:t>Kohastumine on </a:t>
            </a:r>
            <a:r>
              <a:rPr lang="et-EE" altLang="et-EE" sz="2400" b="1" dirty="0" err="1">
                <a:solidFill>
                  <a:srgbClr val="FF3300"/>
                </a:solidFill>
              </a:rPr>
              <a:t>bioevolutsiooni</a:t>
            </a:r>
            <a:r>
              <a:rPr lang="et-EE" altLang="et-EE" sz="2400" b="1" dirty="0">
                <a:solidFill>
                  <a:srgbClr val="FF3300"/>
                </a:solidFill>
              </a:rPr>
              <a:t> peamine protsess !</a:t>
            </a:r>
          </a:p>
          <a:p>
            <a:pPr eaLnBrk="1" hangingPunct="1"/>
            <a:endParaRPr lang="et-EE" altLang="et-EE" sz="2400" dirty="0">
              <a:solidFill>
                <a:srgbClr val="FF33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t-EE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3CEFF25-9360-4123-B871-671E7164C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/>
              <a:t>Looduslik valik, liigi teke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D97F745-5BE5-452F-A79E-80590FEB26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8277" y="1802527"/>
            <a:ext cx="10178322" cy="3593591"/>
          </a:xfrm>
        </p:spPr>
        <p:txBody>
          <a:bodyPr/>
          <a:lstStyle/>
          <a:p>
            <a:r>
              <a:rPr lang="et-EE" altLang="et-EE" sz="2400" b="1" dirty="0"/>
              <a:t>Varjevärvus</a:t>
            </a:r>
          </a:p>
          <a:p>
            <a:endParaRPr lang="et-EE" altLang="et-EE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6A9951A1-329F-496F-9203-5BF12B78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1307431"/>
            <a:ext cx="4042911" cy="269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1D239893-9447-4884-B461-BD57F741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53" y="2486026"/>
            <a:ext cx="27241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604FB489-95A5-4E79-8DD8-30742D0A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71" y="3953410"/>
            <a:ext cx="3140535" cy="288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6C3489-651A-4B5A-B368-DF8B2F916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/>
              <a:t>Looduslik valik, liigi teke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A4E1FAB-AB54-4FB2-A1D3-8AE128517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4362" y="1564195"/>
            <a:ext cx="10178322" cy="35935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t-EE" altLang="et-EE" sz="2400" b="1" dirty="0"/>
              <a:t>Varjekuju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468685B8-4A17-480E-AA2E-4834817C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0358"/>
            <a:ext cx="33131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417395FF-B385-4231-88DF-1D6D5EB6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84" y="4707646"/>
            <a:ext cx="12239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>
            <a:extLst>
              <a:ext uri="{FF2B5EF4-FFF2-40B4-BE49-F238E27FC236}">
                <a16:creationId xmlns:a16="http://schemas.microsoft.com/office/drawing/2014/main" id="{F7CAF1E2-B034-48E1-8C81-757C471FA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700214"/>
            <a:ext cx="28829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4FFD081B-D939-4E06-8F59-C25CAAF6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7" y="2374021"/>
            <a:ext cx="20939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>
            <a:extLst>
              <a:ext uri="{FF2B5EF4-FFF2-40B4-BE49-F238E27FC236}">
                <a16:creationId xmlns:a16="http://schemas.microsoft.com/office/drawing/2014/main" id="{81DD4902-3BD9-4850-BD6A-2FCD8D595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6211889"/>
            <a:ext cx="5472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t-EE" altLang="et-EE" sz="1800">
                <a:hlinkClick r:id="rId6"/>
              </a:rPr>
              <a:t>http://www.youtube.com/watch?v=Re0uIFA17OY</a:t>
            </a:r>
            <a:r>
              <a:rPr lang="et-EE" altLang="et-EE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ärk">
  <a:themeElements>
    <a:clrScheme name="Mär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är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är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1221</Words>
  <Application>Microsoft Office PowerPoint</Application>
  <PresentationFormat>Laiekraan</PresentationFormat>
  <Paragraphs>181</Paragraphs>
  <Slides>31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31</vt:i4>
      </vt:variant>
    </vt:vector>
  </HeadingPairs>
  <TitlesOfParts>
    <vt:vector size="38" baseType="lpstr">
      <vt:lpstr>Arial</vt:lpstr>
      <vt:lpstr>Gill Sans MT</vt:lpstr>
      <vt:lpstr>Impact</vt:lpstr>
      <vt:lpstr>Symbol</vt:lpstr>
      <vt:lpstr>Times New Roman</vt:lpstr>
      <vt:lpstr>Wingdings</vt:lpstr>
      <vt:lpstr>Märk</vt:lpstr>
      <vt:lpstr>Looduslik valik, mikro- ja makro evolutsioon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Looduslik valik, liigi teke</vt:lpstr>
      <vt:lpstr>PowerPointi esitlus</vt:lpstr>
      <vt:lpstr>Makroevolutsioon</vt:lpstr>
      <vt:lpstr>Evolutsiooniline täiustumine e. progress</vt:lpstr>
      <vt:lpstr>Evolutsiooniline täiustumine e. progress</vt:lpstr>
      <vt:lpstr>Evolutsiooniline täiustumine e. progress</vt:lpstr>
      <vt:lpstr>Mitmekesistumine e. divergents</vt:lpstr>
      <vt:lpstr>Divergents</vt:lpstr>
      <vt:lpstr>PowerPointi esitlus</vt:lpstr>
      <vt:lpstr>PowerPointi esitlus</vt:lpstr>
      <vt:lpstr>Makroevolutsiooniliste muutuste põhjused</vt:lpstr>
      <vt:lpstr>Liikide väljasuremine</vt:lpstr>
      <vt:lpstr>Väljasuremine</vt:lpstr>
      <vt:lpstr>Kasutatud kirjandus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Looduslik valik, mikro- ja makroevolutsioon</dc:title>
  <dc:creator>Ülle Irdt</dc:creator>
  <cp:lastModifiedBy>Ülle Irdt</cp:lastModifiedBy>
  <cp:revision>11</cp:revision>
  <dcterms:created xsi:type="dcterms:W3CDTF">2024-04-15T10:13:52Z</dcterms:created>
  <dcterms:modified xsi:type="dcterms:W3CDTF">2024-04-16T05:30:18Z</dcterms:modified>
</cp:coreProperties>
</file>