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t-EE" smtClean="0"/>
              <a:t>Muutke pealkirja laadi</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smtClean="0"/>
              <a:t>Klõpsake juhtslaidi alapealkirja laadi redigeerimiseks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t-EE" smtClean="0"/>
              <a:t>Muutke pealkirja laadi</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ldi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t-EE" smtClean="0"/>
              <a:t>Muutke pealkirja laadi</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Redigeeri juhtslaidi tekstilaade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t-EE" smtClean="0"/>
              <a:t>Muutke pealkirja laadi</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sitaadi visiitkaar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t-EE" smtClean="0"/>
              <a:t>Muutke pealkirja laadi</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Redigeeri juhtslaidi tekstilaade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Õige või val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t-EE" smtClean="0"/>
              <a:t>Muutke pealkirja laadi</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Redigeeri juhtslaidi tekstilaade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Vertical Text Placeholder 2"/>
          <p:cNvSpPr>
            <a:spLocks noGrp="1"/>
          </p:cNvSpPr>
          <p:nvPr>
            <p:ph type="body" orient="vert" idx="1"/>
          </p:nvPr>
        </p:nvSpPr>
        <p:spPr/>
        <p:txBody>
          <a:bodyPr vert="eaVert" ancho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t-EE" smtClean="0"/>
              <a:t>Muutke pealkirja laadi</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t-EE" smtClean="0"/>
              <a:t>Muutke pealkirja laadi</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t-EE" smtClean="0"/>
              <a:t>Muutke pealkirja laadi</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t-EE" smtClean="0"/>
              <a:t>Muutke pealkirja laadi</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t-EE" smtClean="0"/>
              <a:t>Muutke pealkirja laadi</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t-EE" smtClean="0"/>
              <a:t>Muutke pealkirja laadi</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t-EE" smtClean="0"/>
              <a:t>Muutke pealkirja laadi</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smtClean="0"/>
              <a:t>Pildi lisamiseks klõpsake ikooni</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3/2/2017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t-EE" smtClean="0"/>
              <a:t>Muutke pealkirja laadi</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a:xfrm>
            <a:off x="2589213" y="1574801"/>
            <a:ext cx="8915399" cy="2260600"/>
          </a:xfrm>
        </p:spPr>
        <p:txBody>
          <a:bodyPr/>
          <a:lstStyle/>
          <a:p>
            <a:r>
              <a:rPr lang="et-EE" dirty="0" err="1" smtClean="0"/>
              <a:t>Vanemlus</a:t>
            </a:r>
            <a:r>
              <a:rPr lang="et-EE" dirty="0" smtClean="0"/>
              <a:t> ja erinevad kasvatusstiilid</a:t>
            </a:r>
            <a:endParaRPr lang="et-EE" dirty="0"/>
          </a:p>
        </p:txBody>
      </p:sp>
      <p:sp>
        <p:nvSpPr>
          <p:cNvPr id="3" name="Alapealkiri 2"/>
          <p:cNvSpPr>
            <a:spLocks noGrp="1"/>
          </p:cNvSpPr>
          <p:nvPr>
            <p:ph type="subTitle" idx="1"/>
          </p:nvPr>
        </p:nvSpPr>
        <p:spPr>
          <a:xfrm>
            <a:off x="2589213" y="4777379"/>
            <a:ext cx="8915399" cy="1712321"/>
          </a:xfrm>
        </p:spPr>
        <p:txBody>
          <a:bodyPr>
            <a:normAutofit/>
          </a:bodyPr>
          <a:lstStyle/>
          <a:p>
            <a:pPr algn="ctr"/>
            <a:r>
              <a:rPr lang="et-EE" sz="3600" dirty="0" smtClean="0"/>
              <a:t>Perekonnaõpetus</a:t>
            </a:r>
          </a:p>
          <a:p>
            <a:pPr algn="ctr"/>
            <a:r>
              <a:rPr lang="et-EE" sz="3600" dirty="0" smtClean="0"/>
              <a:t>Tartu 2017</a:t>
            </a:r>
            <a:endParaRPr lang="et-EE" sz="3600" dirty="0"/>
          </a:p>
        </p:txBody>
      </p:sp>
    </p:spTree>
    <p:extLst>
      <p:ext uri="{BB962C8B-B14F-4D97-AF65-F5344CB8AC3E}">
        <p14:creationId xmlns:p14="http://schemas.microsoft.com/office/powerpoint/2010/main" val="1803087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Pealkiri 1"/>
          <p:cNvSpPr>
            <a:spLocks noGrp="1"/>
          </p:cNvSpPr>
          <p:nvPr>
            <p:ph type="title"/>
          </p:nvPr>
        </p:nvSpPr>
        <p:spPr>
          <a:xfrm>
            <a:off x="1981200" y="274638"/>
            <a:ext cx="7467600" cy="1452562"/>
          </a:xfrm>
        </p:spPr>
        <p:txBody>
          <a:bodyPr>
            <a:normAutofit/>
          </a:bodyPr>
          <a:lstStyle/>
          <a:p>
            <a:pPr algn="ctr">
              <a:defRPr/>
            </a:pPr>
            <a:r>
              <a:rPr lang="et-EE" dirty="0" smtClean="0"/>
              <a:t>Suunav (autoriteetne, usaldusväärne) kasvatus</a:t>
            </a:r>
          </a:p>
        </p:txBody>
      </p:sp>
      <p:sp>
        <p:nvSpPr>
          <p:cNvPr id="189443" name="Sisu kohatäide 2"/>
          <p:cNvSpPr>
            <a:spLocks noGrp="1"/>
          </p:cNvSpPr>
          <p:nvPr>
            <p:ph sz="quarter" idx="1"/>
          </p:nvPr>
        </p:nvSpPr>
        <p:spPr>
          <a:xfrm>
            <a:off x="1752600" y="1574800"/>
            <a:ext cx="10045700" cy="4822826"/>
          </a:xfrm>
        </p:spPr>
        <p:txBody>
          <a:bodyPr>
            <a:noAutofit/>
          </a:bodyPr>
          <a:lstStyle/>
          <a:p>
            <a:pPr eaLnBrk="1" hangingPunct="1"/>
            <a:r>
              <a:rPr lang="et-EE" altLang="et-EE" sz="2000" dirty="0" smtClean="0"/>
              <a:t>Vanem kasutab paindlikku kontrolli ja </a:t>
            </a:r>
            <a:r>
              <a:rPr lang="et-EE" altLang="et-EE" sz="2000" u="sng" dirty="0" smtClean="0"/>
              <a:t>arvestab lapse vajadustega</a:t>
            </a:r>
            <a:r>
              <a:rPr lang="et-EE" altLang="et-EE" sz="2000" dirty="0" smtClean="0"/>
              <a:t>. Ta eeldab lapselt </a:t>
            </a:r>
            <a:r>
              <a:rPr lang="et-EE" altLang="et-EE" sz="2000" dirty="0" err="1" smtClean="0"/>
              <a:t>eakohast</a:t>
            </a:r>
            <a:r>
              <a:rPr lang="et-EE" altLang="et-EE" sz="2000" dirty="0" smtClean="0"/>
              <a:t> käitumist: </a:t>
            </a:r>
            <a:r>
              <a:rPr lang="et-EE" altLang="et-EE" sz="2000" u="sng" dirty="0" smtClean="0"/>
              <a:t>seab piire ja nõuab sõnakuulelikkust, samal ajal väljendab ka soojust ja armastust. </a:t>
            </a:r>
            <a:r>
              <a:rPr lang="et-EE" altLang="et-EE" sz="2000" dirty="0" smtClean="0"/>
              <a:t>Kuulab ära lapse seisukoha ning julgustab teda. Korra ja nõudmiste suhtes on mõistlik suhtumine: mida on vaja teha, see tuleb teha, isegi kui laps sellele vastu seisab (nt hambapesu üle ei vaielda).</a:t>
            </a:r>
          </a:p>
          <a:p>
            <a:pPr eaLnBrk="1" hangingPunct="1"/>
            <a:r>
              <a:rPr lang="et-EE" altLang="et-EE" sz="2000" dirty="0" smtClean="0"/>
              <a:t>Last aktsepteeritakse sellisena, nagu ta on. Siis on lapsel julgust ja tahtmist edasi püüda. </a:t>
            </a:r>
          </a:p>
          <a:p>
            <a:pPr eaLnBrk="1" hangingPunct="1"/>
            <a:r>
              <a:rPr lang="et-EE" altLang="et-EE" sz="2000" dirty="0" smtClean="0"/>
              <a:t>Kõik, mille tegemiseks laps on piisavalt küps, võib jätta tema enda teha ja otsustada. On vanemaid kes ohtude vältimiseks keelavad lapsel igasuguse katsetamise, sel juhul küpsemine aeglustub.</a:t>
            </a:r>
          </a:p>
          <a:p>
            <a:pPr marL="0" indent="0" eaLnBrk="1" hangingPunct="1">
              <a:buNone/>
            </a:pPr>
            <a:r>
              <a:rPr lang="et-EE" altLang="et-EE" sz="2000" dirty="0" smtClean="0"/>
              <a:t>Mõju lapse käitumisele:</a:t>
            </a:r>
          </a:p>
          <a:p>
            <a:pPr marL="0" indent="0" eaLnBrk="1" hangingPunct="1">
              <a:buNone/>
            </a:pPr>
            <a:r>
              <a:rPr lang="et-EE" altLang="et-EE" sz="2000" dirty="0" smtClean="0"/>
              <a:t>Lapsed õnnelikud, enesekindlad ja suudavad ennast kontrollida, arenenud sotsiaalsete oskustega ja suudavad tunnistada, kui on midagi valesti teinud.</a:t>
            </a:r>
            <a:endParaRPr lang="et-EE" altLang="et-EE" sz="2000" dirty="0" smtClean="0"/>
          </a:p>
        </p:txBody>
      </p:sp>
    </p:spTree>
    <p:extLst>
      <p:ext uri="{BB962C8B-B14F-4D97-AF65-F5344CB8AC3E}">
        <p14:creationId xmlns:p14="http://schemas.microsoft.com/office/powerpoint/2010/main" val="39988319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Pealkiri 1"/>
          <p:cNvSpPr>
            <a:spLocks noGrp="1"/>
          </p:cNvSpPr>
          <p:nvPr>
            <p:ph type="title"/>
          </p:nvPr>
        </p:nvSpPr>
        <p:spPr>
          <a:xfrm>
            <a:off x="1981200" y="274638"/>
            <a:ext cx="7467600" cy="792162"/>
          </a:xfrm>
        </p:spPr>
        <p:txBody>
          <a:bodyPr/>
          <a:lstStyle/>
          <a:p>
            <a:pPr algn="ctr">
              <a:defRPr/>
            </a:pPr>
            <a:r>
              <a:rPr lang="et-EE" dirty="0" smtClean="0"/>
              <a:t>Pidev karistamine </a:t>
            </a:r>
          </a:p>
        </p:txBody>
      </p:sp>
      <p:sp>
        <p:nvSpPr>
          <p:cNvPr id="190467" name="Sisu kohatäide 2"/>
          <p:cNvSpPr>
            <a:spLocks noGrp="1"/>
          </p:cNvSpPr>
          <p:nvPr>
            <p:ph sz="quarter" idx="1"/>
          </p:nvPr>
        </p:nvSpPr>
        <p:spPr>
          <a:xfrm>
            <a:off x="1981200" y="1485900"/>
            <a:ext cx="9372600" cy="4987926"/>
          </a:xfrm>
        </p:spPr>
        <p:txBody>
          <a:bodyPr>
            <a:normAutofit/>
          </a:bodyPr>
          <a:lstStyle/>
          <a:p>
            <a:pPr eaLnBrk="1" hangingPunct="1"/>
            <a:r>
              <a:rPr lang="et-EE" altLang="et-EE" sz="2000" dirty="0" smtClean="0"/>
              <a:t>ei kõrvalda  halba käitumist, vaid surub selle maha:</a:t>
            </a:r>
          </a:p>
          <a:p>
            <a:pPr lvl="1" eaLnBrk="1" hangingPunct="1"/>
            <a:r>
              <a:rPr lang="et-EE" altLang="et-EE" sz="2000" dirty="0" smtClean="0"/>
              <a:t>halva käitumise kiire lõpp on ajutine nähtus</a:t>
            </a:r>
          </a:p>
          <a:p>
            <a:pPr lvl="1" eaLnBrk="1" hangingPunct="1"/>
            <a:r>
              <a:rPr lang="et-EE" altLang="et-EE" sz="2000" dirty="0" err="1" smtClean="0"/>
              <a:t>mahasurutud</a:t>
            </a:r>
            <a:r>
              <a:rPr lang="et-EE" altLang="et-EE" sz="2000" dirty="0" smtClean="0"/>
              <a:t> käitumine taastub mõne aja pärast</a:t>
            </a:r>
          </a:p>
          <a:p>
            <a:pPr eaLnBrk="1" hangingPunct="1"/>
            <a:r>
              <a:rPr lang="et-EE" altLang="et-EE" sz="2000" dirty="0" smtClean="0"/>
              <a:t>karistusega ei ole võimalik midagi uut õpetada</a:t>
            </a:r>
          </a:p>
          <a:p>
            <a:pPr lvl="1" eaLnBrk="1" hangingPunct="1"/>
            <a:r>
              <a:rPr lang="et-EE" altLang="et-EE" sz="2000" dirty="0" smtClean="0"/>
              <a:t>näitab, mida ei tohi teha, ei näita, mida tohib teha</a:t>
            </a:r>
          </a:p>
          <a:p>
            <a:pPr eaLnBrk="1" hangingPunct="1"/>
            <a:r>
              <a:rPr lang="et-EE" altLang="et-EE" sz="2000" dirty="0" smtClean="0"/>
              <a:t>võib tekkida suletud ring, kui laps ei tea kuidas oleks pidanud käituma, karistamisel tuleb arvestada lapse isikupära ja temperamenti</a:t>
            </a:r>
          </a:p>
          <a:p>
            <a:pPr eaLnBrk="1" hangingPunct="1"/>
            <a:r>
              <a:rPr lang="et-EE" altLang="et-EE" sz="2000" dirty="0" smtClean="0"/>
              <a:t>karistamise asemel anda võimalus olukorda heastada </a:t>
            </a:r>
          </a:p>
          <a:p>
            <a:pPr eaLnBrk="1" hangingPunct="1"/>
            <a:r>
              <a:rPr lang="et-EE" altLang="et-EE" sz="2000" dirty="0" smtClean="0"/>
              <a:t>karistamine on õigustatud vaid siis, kui lapsele on eelnevalt selgitatud reegleid, kuid ta on neid </a:t>
            </a:r>
            <a:r>
              <a:rPr lang="et-EE" altLang="et-EE" sz="2000" dirty="0" smtClean="0"/>
              <a:t>eiranud.</a:t>
            </a:r>
            <a:endParaRPr lang="et-EE" altLang="et-EE" sz="2000" dirty="0" smtClean="0"/>
          </a:p>
          <a:p>
            <a:pPr eaLnBrk="1" hangingPunct="1"/>
            <a:endParaRPr lang="et-EE" altLang="et-EE" sz="2000" dirty="0" smtClean="0"/>
          </a:p>
        </p:txBody>
      </p:sp>
    </p:spTree>
    <p:extLst>
      <p:ext uri="{BB962C8B-B14F-4D97-AF65-F5344CB8AC3E}">
        <p14:creationId xmlns:p14="http://schemas.microsoft.com/office/powerpoint/2010/main" val="5769399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Pealkiri 1"/>
          <p:cNvSpPr>
            <a:spLocks noGrp="1"/>
          </p:cNvSpPr>
          <p:nvPr>
            <p:ph type="title"/>
          </p:nvPr>
        </p:nvSpPr>
        <p:spPr/>
        <p:txBody>
          <a:bodyPr/>
          <a:lstStyle/>
          <a:p>
            <a:pPr>
              <a:defRPr/>
            </a:pPr>
            <a:r>
              <a:rPr lang="et-EE" dirty="0" smtClean="0"/>
              <a:t>Kasvatus: efektiivne sekkumine</a:t>
            </a:r>
          </a:p>
        </p:txBody>
      </p:sp>
      <p:sp>
        <p:nvSpPr>
          <p:cNvPr id="191491" name="Sisu kohatäide 2"/>
          <p:cNvSpPr>
            <a:spLocks noGrp="1"/>
          </p:cNvSpPr>
          <p:nvPr>
            <p:ph sz="quarter" idx="1"/>
          </p:nvPr>
        </p:nvSpPr>
        <p:spPr>
          <a:xfrm>
            <a:off x="1905000" y="1600200"/>
            <a:ext cx="9599612" cy="5003800"/>
          </a:xfrm>
        </p:spPr>
        <p:txBody>
          <a:bodyPr>
            <a:normAutofit/>
          </a:bodyPr>
          <a:lstStyle/>
          <a:p>
            <a:pPr eaLnBrk="1" hangingPunct="1"/>
            <a:r>
              <a:rPr lang="et-EE" altLang="et-EE" sz="2000" dirty="0" smtClean="0"/>
              <a:t>Viisakas palve, 3 osaline minasõnum:</a:t>
            </a:r>
          </a:p>
          <a:p>
            <a:pPr lvl="1" eaLnBrk="1" hangingPunct="1"/>
            <a:r>
              <a:rPr lang="et-EE" altLang="et-EE" sz="2000" dirty="0" smtClean="0"/>
              <a:t>milline konkreetne käitumine mulle ei meeldi</a:t>
            </a:r>
          </a:p>
          <a:p>
            <a:pPr lvl="1" eaLnBrk="1" hangingPunct="1"/>
            <a:r>
              <a:rPr lang="et-EE" altLang="et-EE" sz="2000" dirty="0" smtClean="0"/>
              <a:t>millist kahju see teeb</a:t>
            </a:r>
          </a:p>
          <a:p>
            <a:pPr lvl="1" eaLnBrk="1" hangingPunct="1"/>
            <a:r>
              <a:rPr lang="et-EE" altLang="et-EE" sz="2000" dirty="0" smtClean="0"/>
              <a:t>milliseid tundeid see minus tekitab</a:t>
            </a:r>
            <a:r>
              <a:rPr lang="et-EE" altLang="et-EE" sz="2000" i="1" dirty="0" smtClean="0"/>
              <a:t/>
            </a:r>
            <a:br>
              <a:rPr lang="et-EE" altLang="et-EE" sz="2000" i="1" dirty="0" smtClean="0"/>
            </a:br>
            <a:r>
              <a:rPr lang="et-EE" altLang="et-EE" sz="2000" i="1" dirty="0" smtClean="0"/>
              <a:t>Näiteks: “Kui sa teleka nii kõvasti mängima paned, ei saa ma isaga rääkida ja see pahandab mind.”</a:t>
            </a:r>
            <a:endParaRPr lang="et-EE" altLang="et-EE" sz="2000" dirty="0" smtClean="0"/>
          </a:p>
          <a:p>
            <a:pPr eaLnBrk="1" hangingPunct="1"/>
            <a:r>
              <a:rPr lang="et-EE" altLang="et-EE" sz="2000" dirty="0" smtClean="0"/>
              <a:t>Ennetav minasõnum: ütle, mida Sa lapselt ootad</a:t>
            </a:r>
          </a:p>
          <a:p>
            <a:pPr eaLnBrk="1" hangingPunct="1"/>
            <a:r>
              <a:rPr lang="et-EE" altLang="et-EE" sz="2000" dirty="0" smtClean="0"/>
              <a:t>Aja maha võtmine: kuulata lapse lugu ja rääkida oma lugu</a:t>
            </a:r>
          </a:p>
          <a:p>
            <a:pPr eaLnBrk="1" hangingPunct="1"/>
            <a:r>
              <a:rPr lang="et-EE" altLang="et-EE" sz="2000" dirty="0" smtClean="0"/>
              <a:t>Eelhoiatus ja valikuvabadus</a:t>
            </a:r>
          </a:p>
          <a:p>
            <a:pPr eaLnBrk="1" hangingPunct="1"/>
            <a:r>
              <a:rPr lang="et-EE" altLang="et-EE" sz="2000" dirty="0" smtClean="0"/>
              <a:t>Erinevate käitumisviiside selgitamine </a:t>
            </a:r>
          </a:p>
          <a:p>
            <a:pPr eaLnBrk="1" hangingPunct="1"/>
            <a:r>
              <a:rPr lang="et-EE" altLang="et-EE" sz="2000" dirty="0" smtClean="0"/>
              <a:t>Teost tulenevad </a:t>
            </a:r>
            <a:r>
              <a:rPr lang="et-EE" altLang="et-EE" sz="2000" dirty="0" smtClean="0"/>
              <a:t>tagajärjed.</a:t>
            </a:r>
            <a:endParaRPr lang="et-EE" altLang="et-EE" sz="2000" dirty="0" smtClean="0"/>
          </a:p>
          <a:p>
            <a:pPr eaLnBrk="1" hangingPunct="1"/>
            <a:endParaRPr lang="et-EE" altLang="et-EE" sz="2000" dirty="0" smtClean="0"/>
          </a:p>
        </p:txBody>
      </p:sp>
    </p:spTree>
    <p:extLst>
      <p:ext uri="{BB962C8B-B14F-4D97-AF65-F5344CB8AC3E}">
        <p14:creationId xmlns:p14="http://schemas.microsoft.com/office/powerpoint/2010/main" val="15446223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Pealkiri 1"/>
          <p:cNvSpPr>
            <a:spLocks noGrp="1"/>
          </p:cNvSpPr>
          <p:nvPr>
            <p:ph type="title"/>
          </p:nvPr>
        </p:nvSpPr>
        <p:spPr>
          <a:xfrm>
            <a:off x="1981200" y="427039"/>
            <a:ext cx="7467600" cy="792162"/>
          </a:xfrm>
        </p:spPr>
        <p:txBody>
          <a:bodyPr/>
          <a:lstStyle/>
          <a:p>
            <a:pPr>
              <a:defRPr/>
            </a:pPr>
            <a:r>
              <a:rPr lang="et-EE" dirty="0" err="1" smtClean="0"/>
              <a:t>Düsfunktsionaalse</a:t>
            </a:r>
            <a:r>
              <a:rPr lang="et-EE" dirty="0" smtClean="0"/>
              <a:t> pere tunnused</a:t>
            </a:r>
          </a:p>
        </p:txBody>
      </p:sp>
      <p:sp>
        <p:nvSpPr>
          <p:cNvPr id="192515" name="Sisu kohatäide 2"/>
          <p:cNvSpPr>
            <a:spLocks noGrp="1"/>
          </p:cNvSpPr>
          <p:nvPr>
            <p:ph sz="quarter" idx="1"/>
          </p:nvPr>
        </p:nvSpPr>
        <p:spPr>
          <a:xfrm>
            <a:off x="1981200" y="1536700"/>
            <a:ext cx="9956800" cy="4937126"/>
          </a:xfrm>
        </p:spPr>
        <p:txBody>
          <a:bodyPr>
            <a:normAutofit/>
          </a:bodyPr>
          <a:lstStyle/>
          <a:p>
            <a:pPr eaLnBrk="1" hangingPunct="1"/>
            <a:r>
              <a:rPr lang="et-EE" altLang="et-EE" sz="2400" dirty="0" smtClean="0"/>
              <a:t>puudub järjepidevus, selged piirid ja reeglid, pereelu on kaootiline</a:t>
            </a:r>
          </a:p>
          <a:p>
            <a:pPr eaLnBrk="1" hangingPunct="1"/>
            <a:r>
              <a:rPr lang="et-EE" altLang="et-EE" sz="2400" dirty="0" smtClean="0"/>
              <a:t>suhtlemisprobleemid</a:t>
            </a:r>
          </a:p>
          <a:p>
            <a:pPr eaLnBrk="1" hangingPunct="1"/>
            <a:r>
              <a:rPr lang="et-EE" altLang="et-EE" sz="2400" dirty="0" smtClean="0"/>
              <a:t>rollide täitmine peres on ebarahuldav, ema eriline staatus peres</a:t>
            </a:r>
          </a:p>
          <a:p>
            <a:pPr eaLnBrk="1" hangingPunct="1"/>
            <a:r>
              <a:rPr lang="et-EE" altLang="et-EE" sz="2400" dirty="0" smtClean="0"/>
              <a:t>pereliikmete vajadused rahuldamata</a:t>
            </a:r>
          </a:p>
          <a:p>
            <a:pPr eaLnBrk="1" hangingPunct="1"/>
            <a:r>
              <a:rPr lang="et-EE" altLang="et-EE" sz="2400" dirty="0" smtClean="0"/>
              <a:t>usaldamatus, salatsemine, valetamine, ebakindlus, häbenemine, hirmud</a:t>
            </a:r>
          </a:p>
          <a:p>
            <a:pPr eaLnBrk="1" hangingPunct="1"/>
            <a:r>
              <a:rPr lang="et-EE" altLang="et-EE" sz="2400" dirty="0" smtClean="0"/>
              <a:t>pereliikmete tundeelu häired, </a:t>
            </a:r>
            <a:r>
              <a:rPr lang="et-EE" altLang="et-EE" sz="2400" dirty="0" err="1" smtClean="0"/>
              <a:t>ülivastutus</a:t>
            </a:r>
            <a:r>
              <a:rPr lang="et-EE" altLang="et-EE" sz="2400" dirty="0" smtClean="0"/>
              <a:t>, vastutamatus</a:t>
            </a:r>
          </a:p>
          <a:p>
            <a:pPr eaLnBrk="1" hangingPunct="1"/>
            <a:r>
              <a:rPr lang="et-EE" altLang="et-EE" sz="2400" dirty="0" smtClean="0"/>
              <a:t>perevägivald</a:t>
            </a:r>
          </a:p>
          <a:p>
            <a:pPr eaLnBrk="1" hangingPunct="1"/>
            <a:r>
              <a:rPr lang="et-EE" altLang="et-EE" sz="2400" dirty="0" smtClean="0"/>
              <a:t>ebakindlus tuleviku suhtes, elu eesmärgi </a:t>
            </a:r>
            <a:r>
              <a:rPr lang="et-EE" altLang="et-EE" sz="2400" dirty="0" smtClean="0"/>
              <a:t>puudumine</a:t>
            </a:r>
            <a:endParaRPr lang="et-EE" altLang="et-EE" sz="2400" dirty="0" smtClean="0"/>
          </a:p>
          <a:p>
            <a:pPr eaLnBrk="1" hangingPunct="1"/>
            <a:endParaRPr lang="et-EE" altLang="et-EE" sz="2400" dirty="0" smtClean="0"/>
          </a:p>
        </p:txBody>
      </p:sp>
    </p:spTree>
    <p:extLst>
      <p:ext uri="{BB962C8B-B14F-4D97-AF65-F5344CB8AC3E}">
        <p14:creationId xmlns:p14="http://schemas.microsoft.com/office/powerpoint/2010/main" val="650958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Pealkiri 1"/>
          <p:cNvSpPr>
            <a:spLocks noGrp="1"/>
          </p:cNvSpPr>
          <p:nvPr>
            <p:ph type="title"/>
          </p:nvPr>
        </p:nvSpPr>
        <p:spPr>
          <a:xfrm>
            <a:off x="1981200" y="274638"/>
            <a:ext cx="7467600" cy="1084262"/>
          </a:xfrm>
        </p:spPr>
        <p:txBody>
          <a:bodyPr>
            <a:normAutofit fontScale="90000"/>
          </a:bodyPr>
          <a:lstStyle/>
          <a:p>
            <a:pPr algn="ctr">
              <a:defRPr/>
            </a:pPr>
            <a:r>
              <a:rPr lang="et-EE" dirty="0" smtClean="0"/>
              <a:t>Kasvatusvead</a:t>
            </a:r>
            <a:br>
              <a:rPr lang="et-EE" dirty="0" smtClean="0"/>
            </a:br>
            <a:endParaRPr lang="et-EE" dirty="0" smtClean="0"/>
          </a:p>
        </p:txBody>
      </p:sp>
      <p:sp>
        <p:nvSpPr>
          <p:cNvPr id="193539" name="Sisu kohatäide 2"/>
          <p:cNvSpPr>
            <a:spLocks noGrp="1"/>
          </p:cNvSpPr>
          <p:nvPr>
            <p:ph sz="quarter" idx="1"/>
          </p:nvPr>
        </p:nvSpPr>
        <p:spPr>
          <a:xfrm>
            <a:off x="1981200" y="1358900"/>
            <a:ext cx="9652000" cy="5114926"/>
          </a:xfrm>
        </p:spPr>
        <p:txBody>
          <a:bodyPr>
            <a:normAutofit/>
          </a:bodyPr>
          <a:lstStyle/>
          <a:p>
            <a:pPr eaLnBrk="1" hangingPunct="1"/>
            <a:r>
              <a:rPr lang="et-EE" altLang="et-EE" sz="2400" dirty="0" smtClean="0"/>
              <a:t>korratakse oma vanemate vigu või vastandutakse</a:t>
            </a:r>
          </a:p>
          <a:p>
            <a:pPr eaLnBrk="1" hangingPunct="1"/>
            <a:r>
              <a:rPr lang="et-EE" altLang="et-EE" sz="2400" dirty="0" smtClean="0"/>
              <a:t>allasurumine ja autoritaarne kohtlemine</a:t>
            </a:r>
          </a:p>
          <a:p>
            <a:pPr eaLnBrk="1" hangingPunct="1"/>
            <a:r>
              <a:rPr lang="et-EE" altLang="et-EE" sz="2400" dirty="0" smtClean="0"/>
              <a:t>üks vanem ilma sõnaõiguseta, autoriteedita</a:t>
            </a:r>
          </a:p>
          <a:p>
            <a:pPr eaLnBrk="1" hangingPunct="1"/>
            <a:r>
              <a:rPr lang="et-EE" altLang="et-EE" sz="2400" dirty="0" smtClean="0"/>
              <a:t>ülemäärane kaitsmine ja poputamine, laps hakkabki eeldama, et teda teenindatakse, ta kasvab türanniks, vastutustunne ei arene</a:t>
            </a:r>
          </a:p>
          <a:p>
            <a:pPr eaLnBrk="1" hangingPunct="1"/>
            <a:r>
              <a:rPr lang="et-EE" altLang="et-EE" sz="2400" i="1" dirty="0" smtClean="0"/>
              <a:t>mõtete lugemine või </a:t>
            </a:r>
            <a:r>
              <a:rPr lang="et-EE" altLang="et-EE" sz="2400" dirty="0" smtClean="0"/>
              <a:t>liidud pereliikmete vahel (nt ema-isa riius, ema püüab ühelt lapselt armastust otsida)</a:t>
            </a:r>
          </a:p>
          <a:p>
            <a:pPr eaLnBrk="1" hangingPunct="1"/>
            <a:r>
              <a:rPr lang="et-EE" altLang="et-EE" sz="2400" dirty="0" smtClean="0"/>
              <a:t>varjatud manipulatsioonid: ei väljendata oma soove/vajadusi, kuid võetakse märtriroll: </a:t>
            </a:r>
            <a:r>
              <a:rPr lang="et-EE" altLang="et-EE" sz="2400" i="1" dirty="0" smtClean="0"/>
              <a:t>keegi minuga ei arvesta, mina pean alati üksi...</a:t>
            </a:r>
            <a:endParaRPr lang="et-EE" altLang="et-EE" sz="2400" dirty="0" smtClean="0"/>
          </a:p>
          <a:p>
            <a:pPr eaLnBrk="1" hangingPunct="1"/>
            <a:endParaRPr lang="et-EE" altLang="et-EE" sz="2400" dirty="0" smtClean="0"/>
          </a:p>
        </p:txBody>
      </p:sp>
    </p:spTree>
    <p:extLst>
      <p:ext uri="{BB962C8B-B14F-4D97-AF65-F5344CB8AC3E}">
        <p14:creationId xmlns:p14="http://schemas.microsoft.com/office/powerpoint/2010/main" val="3417654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Pealkiri 1"/>
          <p:cNvSpPr>
            <a:spLocks noGrp="1"/>
          </p:cNvSpPr>
          <p:nvPr>
            <p:ph type="title"/>
          </p:nvPr>
        </p:nvSpPr>
        <p:spPr/>
        <p:txBody>
          <a:bodyPr/>
          <a:lstStyle/>
          <a:p>
            <a:pPr algn="ctr">
              <a:defRPr/>
            </a:pPr>
            <a:r>
              <a:rPr lang="et-EE" smtClean="0"/>
              <a:t>Kuidas kasvatada head last</a:t>
            </a:r>
          </a:p>
        </p:txBody>
      </p:sp>
      <p:sp>
        <p:nvSpPr>
          <p:cNvPr id="196611" name="Sisu kohatäide 2"/>
          <p:cNvSpPr>
            <a:spLocks noGrp="1"/>
          </p:cNvSpPr>
          <p:nvPr>
            <p:ph sz="quarter" idx="1"/>
          </p:nvPr>
        </p:nvSpPr>
        <p:spPr>
          <a:xfrm>
            <a:off x="1981200" y="1600201"/>
            <a:ext cx="9118600" cy="4873625"/>
          </a:xfrm>
        </p:spPr>
        <p:txBody>
          <a:bodyPr>
            <a:normAutofit/>
          </a:bodyPr>
          <a:lstStyle/>
          <a:p>
            <a:pPr eaLnBrk="1" hangingPunct="1"/>
            <a:r>
              <a:rPr lang="et-EE" altLang="et-EE" sz="2000" dirty="0" smtClean="0"/>
              <a:t>Turvalisus, sõbralik õhkkond, huumor, toetus, armastus  </a:t>
            </a:r>
          </a:p>
          <a:p>
            <a:pPr eaLnBrk="1" hangingPunct="1"/>
            <a:r>
              <a:rPr lang="fi-FI" altLang="et-EE" sz="2000" dirty="0" smtClean="0"/>
              <a:t>Ole </a:t>
            </a:r>
            <a:r>
              <a:rPr lang="et-EE" altLang="et-EE" sz="2000" dirty="0" smtClean="0"/>
              <a:t>usaldusisik, kuulaja, nõuandja.</a:t>
            </a:r>
          </a:p>
          <a:p>
            <a:pPr eaLnBrk="1" hangingPunct="1"/>
            <a:r>
              <a:rPr lang="et-EE" altLang="et-EE" sz="2000" dirty="0" smtClean="0"/>
              <a:t>Õpeta norme, väärtusi, seadusi.</a:t>
            </a:r>
          </a:p>
          <a:p>
            <a:pPr eaLnBrk="1" hangingPunct="1"/>
            <a:r>
              <a:rPr lang="et-EE" altLang="et-EE" sz="2000" dirty="0" smtClean="0"/>
              <a:t>Tunnista oma eksimusi ja vabanda, näita eeskuju.</a:t>
            </a:r>
            <a:endParaRPr lang="fi-FI" altLang="et-EE" sz="2000" dirty="0" smtClean="0"/>
          </a:p>
          <a:p>
            <a:pPr eaLnBrk="1" hangingPunct="1"/>
            <a:r>
              <a:rPr lang="et-EE" altLang="et-EE" sz="2000" dirty="0" smtClean="0"/>
              <a:t>Loe lapsele, laula, kasuta vanasõnu, mõistatusi</a:t>
            </a:r>
          </a:p>
          <a:p>
            <a:pPr eaLnBrk="1" hangingPunct="1"/>
            <a:r>
              <a:rPr lang="et-EE" altLang="et-EE" sz="2000" dirty="0" smtClean="0"/>
              <a:t>Mängi lapsega, Ühine söögiaeg</a:t>
            </a:r>
          </a:p>
          <a:p>
            <a:pPr eaLnBrk="1" hangingPunct="1"/>
            <a:r>
              <a:rPr lang="et-EE" altLang="et-EE" sz="2000" dirty="0" smtClean="0"/>
              <a:t>Vii laps muuseumi, teatrisse, kontserdile …</a:t>
            </a:r>
          </a:p>
          <a:p>
            <a:pPr eaLnBrk="1" hangingPunct="1"/>
            <a:r>
              <a:rPr lang="et-EE" altLang="et-EE" sz="2000" dirty="0" smtClean="0"/>
              <a:t>Joonista, vooli, ehita koos lapsega</a:t>
            </a:r>
          </a:p>
          <a:p>
            <a:pPr eaLnBrk="1" hangingPunct="1"/>
            <a:r>
              <a:rPr lang="et-EE" altLang="et-EE" sz="2000" dirty="0" smtClean="0"/>
              <a:t>Taga lapsele küllaldane uni ja puhkus</a:t>
            </a:r>
          </a:p>
          <a:p>
            <a:pPr eaLnBrk="1" hangingPunct="1"/>
            <a:r>
              <a:rPr lang="et-EE" altLang="et-EE" sz="2000" dirty="0" smtClean="0"/>
              <a:t>Kui lapsel on hea olla, siis ta ongi hea laps</a:t>
            </a:r>
          </a:p>
          <a:p>
            <a:pPr eaLnBrk="1" hangingPunct="1">
              <a:buFont typeface="Wingdings 3" panose="05040102010807070707" pitchFamily="18" charset="2"/>
              <a:buNone/>
            </a:pPr>
            <a:r>
              <a:rPr lang="et-EE" altLang="et-EE" sz="2000" dirty="0" smtClean="0"/>
              <a:t> </a:t>
            </a:r>
          </a:p>
        </p:txBody>
      </p:sp>
    </p:spTree>
    <p:extLst>
      <p:ext uri="{BB962C8B-B14F-4D97-AF65-F5344CB8AC3E}">
        <p14:creationId xmlns:p14="http://schemas.microsoft.com/office/powerpoint/2010/main" val="38562722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Pealkiri 1"/>
          <p:cNvSpPr>
            <a:spLocks noGrp="1"/>
          </p:cNvSpPr>
          <p:nvPr>
            <p:ph type="title"/>
          </p:nvPr>
        </p:nvSpPr>
        <p:spPr/>
        <p:txBody>
          <a:bodyPr/>
          <a:lstStyle/>
          <a:p>
            <a:pPr>
              <a:defRPr/>
            </a:pPr>
            <a:r>
              <a:rPr lang="et-EE" smtClean="0"/>
              <a:t>Sünnijärjekord ehk õnnaspositsioon</a:t>
            </a:r>
          </a:p>
        </p:txBody>
      </p:sp>
      <p:sp>
        <p:nvSpPr>
          <p:cNvPr id="197635" name="Sisu kohatäide 2"/>
          <p:cNvSpPr>
            <a:spLocks noGrp="1"/>
          </p:cNvSpPr>
          <p:nvPr>
            <p:ph sz="quarter" idx="1"/>
          </p:nvPr>
        </p:nvSpPr>
        <p:spPr>
          <a:xfrm>
            <a:off x="1993900" y="1727201"/>
            <a:ext cx="9334500" cy="4873625"/>
          </a:xfrm>
        </p:spPr>
        <p:txBody>
          <a:bodyPr>
            <a:normAutofit/>
          </a:bodyPr>
          <a:lstStyle/>
          <a:p>
            <a:pPr eaLnBrk="1" hangingPunct="1"/>
            <a:r>
              <a:rPr lang="et-EE" altLang="et-EE" sz="2000" dirty="0" smtClean="0"/>
              <a:t>Teadlased on välja selgitanud, et inimese iseloom sõltub ka sellest, kas ta on vanim, keskmine või noorim laps. </a:t>
            </a:r>
          </a:p>
          <a:p>
            <a:pPr eaLnBrk="1" hangingPunct="1"/>
            <a:r>
              <a:rPr lang="et-EE" altLang="et-EE" sz="2000" dirty="0" smtClean="0"/>
              <a:t>Norra teadlaste väitel on peres esimestena sündinud lapsed viimastest nutikamad, kuna nende intellekti tõstab nooremate õdede ja vendade eest hoolitsemine ning nende aitamine igapäevastes toimingutes. Seetõttu on nende IQ 3 punkti kõrgem. </a:t>
            </a:r>
          </a:p>
          <a:p>
            <a:pPr eaLnBrk="1" hangingPunct="1"/>
            <a:r>
              <a:rPr lang="et-EE" altLang="et-EE" sz="2000" dirty="0" smtClean="0"/>
              <a:t>Filipiinidel tehtud uuringud on viinud tulemusele, et hiljem perre sündinud on lühemad ja kaaluvad vähem. </a:t>
            </a:r>
            <a:br>
              <a:rPr lang="et-EE" altLang="et-EE" sz="2000" dirty="0" smtClean="0"/>
            </a:br>
            <a:r>
              <a:rPr lang="et-EE" altLang="et-EE" sz="2000" dirty="0" smtClean="0"/>
              <a:t>Nad on valmis rohkem riskima ning valima elukutseid, mis eeldavad riskeerimist. </a:t>
            </a:r>
            <a:br>
              <a:rPr lang="et-EE" altLang="et-EE" sz="2000" dirty="0" smtClean="0"/>
            </a:br>
            <a:r>
              <a:rPr lang="et-EE" altLang="et-EE" sz="2000" dirty="0" smtClean="0"/>
              <a:t/>
            </a:r>
            <a:br>
              <a:rPr lang="et-EE" altLang="et-EE" sz="2000" dirty="0" smtClean="0"/>
            </a:br>
            <a:endParaRPr lang="et-EE" altLang="et-EE" sz="2000" dirty="0" smtClean="0"/>
          </a:p>
        </p:txBody>
      </p:sp>
    </p:spTree>
    <p:extLst>
      <p:ext uri="{BB962C8B-B14F-4D97-AF65-F5344CB8AC3E}">
        <p14:creationId xmlns:p14="http://schemas.microsoft.com/office/powerpoint/2010/main" val="4021159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Pealkiri 1"/>
          <p:cNvSpPr>
            <a:spLocks noGrp="1"/>
          </p:cNvSpPr>
          <p:nvPr>
            <p:ph type="title"/>
          </p:nvPr>
        </p:nvSpPr>
        <p:spPr/>
        <p:txBody>
          <a:bodyPr/>
          <a:lstStyle/>
          <a:p>
            <a:pPr algn="ctr">
              <a:defRPr/>
            </a:pPr>
            <a:r>
              <a:rPr lang="et-EE" b="1" smtClean="0"/>
              <a:t>Vanim laps perekonnas</a:t>
            </a:r>
          </a:p>
        </p:txBody>
      </p:sp>
      <p:sp>
        <p:nvSpPr>
          <p:cNvPr id="198659" name="Sisu kohatäide 2"/>
          <p:cNvSpPr>
            <a:spLocks noGrp="1"/>
          </p:cNvSpPr>
          <p:nvPr>
            <p:ph sz="quarter" idx="1"/>
          </p:nvPr>
        </p:nvSpPr>
        <p:spPr>
          <a:xfrm>
            <a:off x="1905000" y="1295401"/>
            <a:ext cx="9461500" cy="4937125"/>
          </a:xfrm>
        </p:spPr>
        <p:txBody>
          <a:bodyPr>
            <a:normAutofit/>
          </a:bodyPr>
          <a:lstStyle/>
          <a:p>
            <a:pPr marL="514350" indent="-514350"/>
            <a:r>
              <a:rPr lang="et-EE" altLang="et-EE" sz="2400" dirty="0" smtClean="0"/>
              <a:t>On vanemate tähelepanu keskpunktis, kuni sünnib teine.</a:t>
            </a:r>
          </a:p>
          <a:p>
            <a:pPr marL="514350" indent="-514350"/>
            <a:r>
              <a:rPr lang="et-EE" altLang="et-EE" sz="2400" dirty="0" smtClean="0"/>
              <a:t>Püüab olla ideaalne, pabistab palju,  vastutustundlik, jälgib reegleid, organiseeritud, võimukas, soovib vanematele meele järgi olla, on koolis ja tööl edukas, hästi organiseeritud </a:t>
            </a:r>
            <a:br>
              <a:rPr lang="et-EE" altLang="et-EE" sz="2400" dirty="0" smtClean="0"/>
            </a:br>
            <a:r>
              <a:rPr lang="et-EE" altLang="et-EE" sz="2400" dirty="0" smtClean="0"/>
              <a:t>Näited: </a:t>
            </a:r>
            <a:r>
              <a:rPr lang="et-EE" altLang="et-EE" sz="2400" dirty="0" err="1" smtClean="0"/>
              <a:t>Josh</a:t>
            </a:r>
            <a:r>
              <a:rPr lang="et-EE" altLang="et-EE" sz="2400" dirty="0" smtClean="0"/>
              <a:t> </a:t>
            </a:r>
            <a:r>
              <a:rPr lang="et-EE" altLang="et-EE" sz="2400" dirty="0" err="1" smtClean="0"/>
              <a:t>Hartnett</a:t>
            </a:r>
            <a:r>
              <a:rPr lang="et-EE" altLang="et-EE" sz="2400" dirty="0" smtClean="0"/>
              <a:t> (näitleja), </a:t>
            </a:r>
            <a:r>
              <a:rPr lang="et-EE" altLang="et-EE" sz="2400" dirty="0" err="1" smtClean="0"/>
              <a:t>Brandy</a:t>
            </a:r>
            <a:r>
              <a:rPr lang="et-EE" altLang="et-EE" sz="2400" dirty="0" smtClean="0"/>
              <a:t> (laulja), </a:t>
            </a:r>
            <a:r>
              <a:rPr lang="et-EE" altLang="et-EE" sz="2400" dirty="0" err="1" smtClean="0"/>
              <a:t>Hillary</a:t>
            </a:r>
            <a:r>
              <a:rPr lang="et-EE" altLang="et-EE" sz="2400" dirty="0" smtClean="0"/>
              <a:t> Clinton (poliitik), Bill Clinton (poliitik, USA </a:t>
            </a:r>
            <a:r>
              <a:rPr lang="et-EE" altLang="et-EE" sz="2400" dirty="0" err="1" smtClean="0"/>
              <a:t>ekspresident</a:t>
            </a:r>
            <a:r>
              <a:rPr lang="et-EE" altLang="et-EE" sz="2400" dirty="0" smtClean="0"/>
              <a:t>), J. K. </a:t>
            </a:r>
            <a:r>
              <a:rPr lang="et-EE" altLang="et-EE" sz="2400" dirty="0" err="1" smtClean="0"/>
              <a:t>Rowling</a:t>
            </a:r>
            <a:r>
              <a:rPr lang="et-EE" altLang="et-EE" sz="2400" dirty="0" smtClean="0"/>
              <a:t> (kirjanik), Winston </a:t>
            </a:r>
            <a:r>
              <a:rPr lang="et-EE" altLang="et-EE" sz="2400" dirty="0" err="1" smtClean="0"/>
              <a:t>Churchill</a:t>
            </a:r>
            <a:r>
              <a:rPr lang="et-EE" altLang="et-EE" sz="2400" dirty="0" smtClean="0"/>
              <a:t> (poliitik), </a:t>
            </a:r>
            <a:r>
              <a:rPr lang="et-EE" altLang="et-EE" sz="2400" dirty="0" err="1" smtClean="0"/>
              <a:t>Clint</a:t>
            </a:r>
            <a:r>
              <a:rPr lang="et-EE" altLang="et-EE" sz="2400" dirty="0" smtClean="0"/>
              <a:t> </a:t>
            </a:r>
            <a:r>
              <a:rPr lang="et-EE" altLang="et-EE" sz="2400" dirty="0" err="1" smtClean="0"/>
              <a:t>Eastwood</a:t>
            </a:r>
            <a:r>
              <a:rPr lang="et-EE" altLang="et-EE" sz="2400" dirty="0" smtClean="0"/>
              <a:t> (näitleja, </a:t>
            </a:r>
            <a:r>
              <a:rPr lang="et-EE" altLang="et-EE" sz="2400" dirty="0" err="1" smtClean="0"/>
              <a:t>rezissöör</a:t>
            </a:r>
            <a:r>
              <a:rPr lang="et-EE" altLang="et-EE" sz="2400" dirty="0" smtClean="0"/>
              <a:t>), John </a:t>
            </a:r>
            <a:r>
              <a:rPr lang="et-EE" altLang="et-EE" sz="2400" dirty="0" err="1" smtClean="0"/>
              <a:t>Wayne</a:t>
            </a:r>
            <a:r>
              <a:rPr lang="et-EE" altLang="et-EE" sz="2400" dirty="0" smtClean="0"/>
              <a:t> (näitleja), </a:t>
            </a:r>
            <a:r>
              <a:rPr lang="et-EE" altLang="et-EE" sz="2400" dirty="0" err="1" smtClean="0"/>
              <a:t>Sylvester</a:t>
            </a:r>
            <a:r>
              <a:rPr lang="et-EE" altLang="et-EE" sz="2400" dirty="0" smtClean="0"/>
              <a:t> </a:t>
            </a:r>
            <a:r>
              <a:rPr lang="et-EE" altLang="et-EE" sz="2400" dirty="0" err="1" smtClean="0"/>
              <a:t>Stallone</a:t>
            </a:r>
            <a:r>
              <a:rPr lang="et-EE" altLang="et-EE" sz="2400" dirty="0" smtClean="0"/>
              <a:t> (näitleja), </a:t>
            </a:r>
            <a:r>
              <a:rPr lang="et-EE" altLang="et-EE" sz="2400" dirty="0" err="1" smtClean="0"/>
              <a:t>Bruce</a:t>
            </a:r>
            <a:r>
              <a:rPr lang="et-EE" altLang="et-EE" sz="2400" dirty="0" smtClean="0"/>
              <a:t> </a:t>
            </a:r>
            <a:r>
              <a:rPr lang="et-EE" altLang="et-EE" sz="2400" dirty="0" err="1" smtClean="0"/>
              <a:t>Willis</a:t>
            </a:r>
            <a:r>
              <a:rPr lang="et-EE" altLang="et-EE" sz="2400" dirty="0" smtClean="0"/>
              <a:t> (näitleja) ja kõik James Bondi kehastanud näitlejad. </a:t>
            </a:r>
          </a:p>
        </p:txBody>
      </p:sp>
    </p:spTree>
    <p:extLst>
      <p:ext uri="{BB962C8B-B14F-4D97-AF65-F5344CB8AC3E}">
        <p14:creationId xmlns:p14="http://schemas.microsoft.com/office/powerpoint/2010/main" val="826419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Pealkiri 1"/>
          <p:cNvSpPr>
            <a:spLocks noGrp="1"/>
          </p:cNvSpPr>
          <p:nvPr>
            <p:ph type="title"/>
          </p:nvPr>
        </p:nvSpPr>
        <p:spPr/>
        <p:txBody>
          <a:bodyPr/>
          <a:lstStyle/>
          <a:p>
            <a:pPr algn="ctr">
              <a:defRPr/>
            </a:pPr>
            <a:r>
              <a:rPr lang="et-EE" b="1" smtClean="0"/>
              <a:t>Keskmised lapsed</a:t>
            </a:r>
            <a:r>
              <a:rPr lang="et-EE" smtClean="0"/>
              <a:t> </a:t>
            </a:r>
          </a:p>
        </p:txBody>
      </p:sp>
      <p:sp>
        <p:nvSpPr>
          <p:cNvPr id="199683" name="Sisu kohatäide 2"/>
          <p:cNvSpPr>
            <a:spLocks noGrp="1"/>
          </p:cNvSpPr>
          <p:nvPr>
            <p:ph sz="quarter" idx="1"/>
          </p:nvPr>
        </p:nvSpPr>
        <p:spPr>
          <a:xfrm>
            <a:off x="1981200" y="1600201"/>
            <a:ext cx="9359900" cy="4873625"/>
          </a:xfrm>
        </p:spPr>
        <p:txBody>
          <a:bodyPr>
            <a:noAutofit/>
          </a:bodyPr>
          <a:lstStyle/>
          <a:p>
            <a:pPr eaLnBrk="1" hangingPunct="1"/>
            <a:r>
              <a:rPr lang="et-EE" altLang="et-EE" sz="2400" dirty="0" smtClean="0"/>
              <a:t>Probleemiks on vanemate vähene tähelepanu, </a:t>
            </a:r>
          </a:p>
          <a:p>
            <a:pPr eaLnBrk="1" hangingPunct="1"/>
            <a:r>
              <a:rPr lang="et-EE" altLang="et-EE" sz="2400" dirty="0" smtClean="0"/>
              <a:t>Nad omandavad oskuse meeldida.</a:t>
            </a:r>
          </a:p>
          <a:p>
            <a:pPr eaLnBrk="1" hangingPunct="1"/>
            <a:r>
              <a:rPr lang="et-EE" altLang="et-EE" sz="2400" dirty="0" smtClean="0"/>
              <a:t>On sageli oma vanema </a:t>
            </a:r>
            <a:r>
              <a:rPr lang="et-EE" altLang="et-EE" sz="2400" dirty="0" err="1" smtClean="0"/>
              <a:t>venna-õe</a:t>
            </a:r>
            <a:r>
              <a:rPr lang="et-EE" altLang="et-EE" sz="2400" dirty="0" smtClean="0"/>
              <a:t> täielikud vastandid </a:t>
            </a:r>
            <a:br>
              <a:rPr lang="et-EE" altLang="et-EE" sz="2400" dirty="0" smtClean="0"/>
            </a:br>
            <a:r>
              <a:rPr lang="et-EE" altLang="et-EE" sz="2400" dirty="0" smtClean="0"/>
              <a:t>Meeldib töötada grupis, koostööle aldis </a:t>
            </a:r>
            <a:br>
              <a:rPr lang="et-EE" altLang="et-EE" sz="2400" dirty="0" smtClean="0"/>
            </a:br>
            <a:r>
              <a:rPr lang="et-EE" altLang="et-EE" sz="2400" dirty="0" smtClean="0"/>
              <a:t>Tunnevad, et teised saavad rohkem tähelepanu </a:t>
            </a:r>
            <a:br>
              <a:rPr lang="et-EE" altLang="et-EE" sz="2400" dirty="0" smtClean="0"/>
            </a:br>
            <a:r>
              <a:rPr lang="et-EE" altLang="et-EE" sz="2400" dirty="0" smtClean="0"/>
              <a:t>Nad on leplikud, neil on kergem leida sõpru </a:t>
            </a:r>
            <a:br>
              <a:rPr lang="et-EE" altLang="et-EE" sz="2400" dirty="0" smtClean="0"/>
            </a:br>
            <a:r>
              <a:rPr lang="et-EE" altLang="et-EE" sz="2400" dirty="0" smtClean="0"/>
              <a:t>Võtavad endale vaidlustes rahusobitaja rolli </a:t>
            </a:r>
            <a:br>
              <a:rPr lang="et-EE" altLang="et-EE" sz="2400" dirty="0" smtClean="0"/>
            </a:br>
            <a:r>
              <a:rPr lang="et-EE" altLang="et-EE" sz="2400" dirty="0" smtClean="0"/>
              <a:t>Keskmisena perre sündinud ei ole kindlad oma elukutse valikul. </a:t>
            </a:r>
            <a:br>
              <a:rPr lang="et-EE" altLang="et-EE" sz="2400" dirty="0" smtClean="0"/>
            </a:br>
            <a:r>
              <a:rPr lang="et-EE" altLang="et-EE" sz="2400" b="1" dirty="0" smtClean="0"/>
              <a:t>Kuulsad keskmikud:</a:t>
            </a:r>
            <a:r>
              <a:rPr lang="et-EE" altLang="et-EE" sz="2400" dirty="0" smtClean="0"/>
              <a:t> </a:t>
            </a:r>
            <a:r>
              <a:rPr lang="et-EE" altLang="et-EE" sz="2400" dirty="0" err="1" smtClean="0"/>
              <a:t>Elijah</a:t>
            </a:r>
            <a:r>
              <a:rPr lang="et-EE" altLang="et-EE" sz="2400" dirty="0" smtClean="0"/>
              <a:t> </a:t>
            </a:r>
            <a:r>
              <a:rPr lang="et-EE" altLang="et-EE" sz="2400" dirty="0" err="1" smtClean="0"/>
              <a:t>Wood</a:t>
            </a:r>
            <a:r>
              <a:rPr lang="et-EE" altLang="et-EE" sz="2400" dirty="0" smtClean="0"/>
              <a:t> (näitleja), Donald Trump (USA president), Bill </a:t>
            </a:r>
            <a:r>
              <a:rPr lang="et-EE" altLang="et-EE" sz="2400" dirty="0" err="1" smtClean="0"/>
              <a:t>Gates</a:t>
            </a:r>
            <a:r>
              <a:rPr lang="et-EE" altLang="et-EE" sz="2400" dirty="0" smtClean="0"/>
              <a:t> (IT ärimees), Madonna (laulja, näitleja), printsess Diana </a:t>
            </a:r>
          </a:p>
        </p:txBody>
      </p:sp>
    </p:spTree>
    <p:extLst>
      <p:ext uri="{BB962C8B-B14F-4D97-AF65-F5344CB8AC3E}">
        <p14:creationId xmlns:p14="http://schemas.microsoft.com/office/powerpoint/2010/main" val="42740867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Pealkiri 1"/>
          <p:cNvSpPr>
            <a:spLocks noGrp="1"/>
          </p:cNvSpPr>
          <p:nvPr>
            <p:ph type="title"/>
          </p:nvPr>
        </p:nvSpPr>
        <p:spPr/>
        <p:txBody>
          <a:bodyPr/>
          <a:lstStyle/>
          <a:p>
            <a:pPr algn="ctr">
              <a:defRPr/>
            </a:pPr>
            <a:r>
              <a:rPr lang="et-EE" b="1" smtClean="0"/>
              <a:t>Noorim laps perekonnas</a:t>
            </a:r>
            <a:endParaRPr lang="et-EE" smtClean="0"/>
          </a:p>
        </p:txBody>
      </p:sp>
      <p:sp>
        <p:nvSpPr>
          <p:cNvPr id="200707" name="Sisu kohatäide 2"/>
          <p:cNvSpPr>
            <a:spLocks noGrp="1"/>
          </p:cNvSpPr>
          <p:nvPr>
            <p:ph sz="quarter" idx="1"/>
          </p:nvPr>
        </p:nvSpPr>
        <p:spPr>
          <a:xfrm>
            <a:off x="1981200" y="1600201"/>
            <a:ext cx="8966200" cy="4873625"/>
          </a:xfrm>
        </p:spPr>
        <p:txBody>
          <a:bodyPr>
            <a:normAutofit/>
          </a:bodyPr>
          <a:lstStyle/>
          <a:p>
            <a:pPr eaLnBrk="1" hangingPunct="1"/>
            <a:r>
              <a:rPr lang="et-EE" altLang="et-EE" sz="2400" dirty="0" smtClean="0"/>
              <a:t>Hoolitsuse objekt, rohkelt tähelepanu ja armastust</a:t>
            </a:r>
          </a:p>
          <a:p>
            <a:pPr eaLnBrk="1" hangingPunct="1"/>
            <a:r>
              <a:rPr lang="et-EE" altLang="et-EE" sz="2400" dirty="0" smtClean="0"/>
              <a:t>Meeldib olla tähelepanu keskpunktis</a:t>
            </a:r>
          </a:p>
          <a:p>
            <a:pPr eaLnBrk="1" hangingPunct="1"/>
            <a:r>
              <a:rPr lang="et-EE" altLang="et-EE" sz="2400" dirty="0" smtClean="0"/>
              <a:t>On loominguline, vabameelne ja </a:t>
            </a:r>
            <a:r>
              <a:rPr lang="et-EE" altLang="et-EE" sz="2400" dirty="0" err="1" smtClean="0"/>
              <a:t>kunstilembeline</a:t>
            </a:r>
            <a:endParaRPr lang="et-EE" altLang="et-EE" sz="2400" dirty="0" smtClean="0"/>
          </a:p>
          <a:p>
            <a:pPr eaLnBrk="1" hangingPunct="1"/>
            <a:r>
              <a:rPr lang="et-EE" altLang="et-EE" sz="2400" dirty="0" smtClean="0"/>
              <a:t>Armastab nalja visata, kipub klouni mängida ja pahandusi teha, tahab teisi üle trumbata</a:t>
            </a:r>
          </a:p>
          <a:p>
            <a:pPr eaLnBrk="1" hangingPunct="1"/>
            <a:r>
              <a:rPr lang="et-EE" altLang="et-EE" sz="2400" dirty="0" smtClean="0"/>
              <a:t>On sõbralik, vastutulelik, armastab seigelda, reisida</a:t>
            </a:r>
          </a:p>
          <a:p>
            <a:pPr eaLnBrk="1" hangingPunct="1"/>
            <a:r>
              <a:rPr lang="et-EE" altLang="et-EE" sz="2400" dirty="0" smtClean="0"/>
              <a:t>On tähelepanelik ja mitmekülgne</a:t>
            </a:r>
            <a:br>
              <a:rPr lang="et-EE" altLang="et-EE" sz="2400" dirty="0" smtClean="0"/>
            </a:br>
            <a:r>
              <a:rPr lang="et-EE" altLang="et-EE" sz="2400" dirty="0" smtClean="0"/>
              <a:t/>
            </a:r>
            <a:br>
              <a:rPr lang="et-EE" altLang="et-EE" sz="2400" dirty="0" smtClean="0"/>
            </a:br>
            <a:r>
              <a:rPr lang="et-EE" altLang="et-EE" sz="2400" b="1" dirty="0" smtClean="0"/>
              <a:t>Kuulsad nooremad lapsed:</a:t>
            </a:r>
            <a:r>
              <a:rPr lang="et-EE" altLang="et-EE" sz="2400" dirty="0" smtClean="0"/>
              <a:t> Lisa </a:t>
            </a:r>
            <a:r>
              <a:rPr lang="et-EE" altLang="et-EE" sz="2400" dirty="0" err="1" smtClean="0"/>
              <a:t>Kudrow</a:t>
            </a:r>
            <a:r>
              <a:rPr lang="et-EE" altLang="et-EE" sz="2400" dirty="0" smtClean="0"/>
              <a:t> (näitleja), Mike </a:t>
            </a:r>
            <a:r>
              <a:rPr lang="et-EE" altLang="et-EE" sz="2400" dirty="0" err="1" smtClean="0"/>
              <a:t>Myers</a:t>
            </a:r>
            <a:r>
              <a:rPr lang="et-EE" altLang="et-EE" sz="2400" dirty="0" smtClean="0"/>
              <a:t> (näitleja), </a:t>
            </a:r>
            <a:r>
              <a:rPr lang="et-EE" altLang="et-EE" sz="2400" dirty="0" err="1" smtClean="0"/>
              <a:t>Cameron</a:t>
            </a:r>
            <a:r>
              <a:rPr lang="et-EE" altLang="et-EE" sz="2400" dirty="0" smtClean="0"/>
              <a:t> </a:t>
            </a:r>
            <a:r>
              <a:rPr lang="et-EE" altLang="et-EE" sz="2400" dirty="0" err="1" smtClean="0"/>
              <a:t>Diaz</a:t>
            </a:r>
            <a:r>
              <a:rPr lang="et-EE" altLang="et-EE" sz="2400" dirty="0" smtClean="0"/>
              <a:t>(näitleja), Jim </a:t>
            </a:r>
            <a:r>
              <a:rPr lang="et-EE" altLang="et-EE" sz="2400" dirty="0" err="1" smtClean="0"/>
              <a:t>Carrey</a:t>
            </a:r>
            <a:r>
              <a:rPr lang="et-EE" altLang="et-EE" sz="2400" dirty="0" smtClean="0"/>
              <a:t> (näitleja), Eddie </a:t>
            </a:r>
            <a:r>
              <a:rPr lang="et-EE" altLang="et-EE" sz="2400" dirty="0" err="1" smtClean="0"/>
              <a:t>Murphy</a:t>
            </a:r>
            <a:r>
              <a:rPr lang="et-EE" altLang="et-EE" sz="2400" dirty="0" smtClean="0"/>
              <a:t> (näitleja) </a:t>
            </a:r>
          </a:p>
        </p:txBody>
      </p:sp>
    </p:spTree>
    <p:extLst>
      <p:ext uri="{BB962C8B-B14F-4D97-AF65-F5344CB8AC3E}">
        <p14:creationId xmlns:p14="http://schemas.microsoft.com/office/powerpoint/2010/main" val="16956645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Pealkiri 1"/>
          <p:cNvSpPr>
            <a:spLocks noGrp="1"/>
          </p:cNvSpPr>
          <p:nvPr>
            <p:ph type="title"/>
          </p:nvPr>
        </p:nvSpPr>
        <p:spPr/>
        <p:txBody>
          <a:bodyPr/>
          <a:lstStyle/>
          <a:p>
            <a:pPr algn="ctr">
              <a:defRPr/>
            </a:pPr>
            <a:r>
              <a:rPr lang="et-EE" smtClean="0"/>
              <a:t>Vanemlus</a:t>
            </a:r>
          </a:p>
        </p:txBody>
      </p:sp>
      <p:sp>
        <p:nvSpPr>
          <p:cNvPr id="177155" name="Sisu kohatäide 2"/>
          <p:cNvSpPr>
            <a:spLocks noGrp="1"/>
          </p:cNvSpPr>
          <p:nvPr>
            <p:ph sz="quarter" idx="1"/>
          </p:nvPr>
        </p:nvSpPr>
        <p:spPr/>
        <p:txBody>
          <a:bodyPr>
            <a:normAutofit/>
          </a:bodyPr>
          <a:lstStyle/>
          <a:p>
            <a:pPr eaLnBrk="1" hangingPunct="1"/>
            <a:r>
              <a:rPr lang="et-EE" altLang="et-EE" sz="3200" dirty="0" smtClean="0"/>
              <a:t>Bioloogiline</a:t>
            </a:r>
          </a:p>
          <a:p>
            <a:pPr eaLnBrk="1" hangingPunct="1"/>
            <a:r>
              <a:rPr lang="et-EE" altLang="et-EE" sz="3200" dirty="0" smtClean="0"/>
              <a:t>Juriidiline</a:t>
            </a:r>
          </a:p>
          <a:p>
            <a:pPr eaLnBrk="1" hangingPunct="1"/>
            <a:r>
              <a:rPr lang="et-EE" altLang="et-EE" sz="3200" dirty="0" smtClean="0"/>
              <a:t>Sotsiaalne</a:t>
            </a:r>
          </a:p>
          <a:p>
            <a:pPr eaLnBrk="1" hangingPunct="1"/>
            <a:r>
              <a:rPr lang="et-EE" altLang="et-EE" sz="3200" dirty="0" smtClean="0"/>
              <a:t>Psühholoogiline</a:t>
            </a:r>
          </a:p>
        </p:txBody>
      </p:sp>
      <p:sp>
        <p:nvSpPr>
          <p:cNvPr id="177156" name="Sisu kohatäide 5"/>
          <p:cNvSpPr>
            <a:spLocks noGrp="1"/>
          </p:cNvSpPr>
          <p:nvPr>
            <p:ph sz="quarter" idx="2"/>
          </p:nvPr>
        </p:nvSpPr>
        <p:spPr>
          <a:xfrm>
            <a:off x="6454775" y="1600200"/>
            <a:ext cx="3657600" cy="4572000"/>
          </a:xfrm>
        </p:spPr>
        <p:txBody>
          <a:bodyPr/>
          <a:lstStyle/>
          <a:p>
            <a:pPr eaLnBrk="1" hangingPunct="1"/>
            <a:endParaRPr lang="en-US" altLang="et-EE" smtClean="0"/>
          </a:p>
        </p:txBody>
      </p:sp>
      <p:pic>
        <p:nvPicPr>
          <p:cNvPr id="177157" name="Picture 3" descr="C:\Documents and Settings\arma\Local Settings\Temporary Internet Files\Content.IE5\WLU74T2Z\MP900422784[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8700" y="1483519"/>
            <a:ext cx="4953000" cy="5110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0962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Pealkiri 1"/>
          <p:cNvSpPr>
            <a:spLocks noGrp="1"/>
          </p:cNvSpPr>
          <p:nvPr>
            <p:ph type="title"/>
          </p:nvPr>
        </p:nvSpPr>
        <p:spPr/>
        <p:txBody>
          <a:bodyPr/>
          <a:lstStyle/>
          <a:p>
            <a:pPr algn="ctr">
              <a:defRPr/>
            </a:pPr>
            <a:r>
              <a:rPr lang="et-EE" b="1" smtClean="0"/>
              <a:t>Ainsad lapsed</a:t>
            </a:r>
            <a:r>
              <a:rPr lang="et-EE" smtClean="0"/>
              <a:t> </a:t>
            </a:r>
          </a:p>
        </p:txBody>
      </p:sp>
      <p:sp>
        <p:nvSpPr>
          <p:cNvPr id="201731" name="Sisu kohatäide 2"/>
          <p:cNvSpPr>
            <a:spLocks noGrp="1"/>
          </p:cNvSpPr>
          <p:nvPr>
            <p:ph sz="quarter" idx="1"/>
          </p:nvPr>
        </p:nvSpPr>
        <p:spPr>
          <a:xfrm>
            <a:off x="1981200" y="1600201"/>
            <a:ext cx="9080500" cy="4873625"/>
          </a:xfrm>
        </p:spPr>
        <p:txBody>
          <a:bodyPr>
            <a:normAutofit/>
          </a:bodyPr>
          <a:lstStyle/>
          <a:p>
            <a:pPr eaLnBrk="1" hangingPunct="1"/>
            <a:r>
              <a:rPr lang="et-EE" altLang="et-EE" sz="2000" dirty="0" smtClean="0"/>
              <a:t>Kogu vanemate hool ja tähelepanu kuulub neile, mistõttu neil on kõrgem enesehinnang, egotsentrism</a:t>
            </a:r>
          </a:p>
          <a:p>
            <a:pPr eaLnBrk="1" hangingPunct="1"/>
            <a:r>
              <a:rPr lang="et-EE" altLang="et-EE" sz="2000" dirty="0" smtClean="0"/>
              <a:t>Püüdlevad ideaali poole, isegi rohkem vanemad lapsed </a:t>
            </a:r>
          </a:p>
          <a:p>
            <a:pPr eaLnBrk="1" hangingPunct="1"/>
            <a:r>
              <a:rPr lang="et-EE" altLang="et-EE" sz="2000" dirty="0" smtClean="0"/>
              <a:t>Puudub sageli koostöökogemus omaealistega</a:t>
            </a:r>
            <a:br>
              <a:rPr lang="et-EE" altLang="et-EE" sz="2000" dirty="0" smtClean="0"/>
            </a:br>
            <a:r>
              <a:rPr lang="et-EE" altLang="et-EE" sz="2000" dirty="0" smtClean="0"/>
              <a:t>Ei oska jagada, raskem luua püsivaid suhteid </a:t>
            </a:r>
            <a:br>
              <a:rPr lang="et-EE" altLang="et-EE" sz="2000" dirty="0" smtClean="0"/>
            </a:br>
            <a:r>
              <a:rPr lang="et-EE" altLang="et-EE" sz="2000" dirty="0" smtClean="0"/>
              <a:t>Tunnevad end täiskasvanute seltsis hästi </a:t>
            </a:r>
            <a:br>
              <a:rPr lang="et-EE" altLang="et-EE" sz="2000" dirty="0" smtClean="0"/>
            </a:br>
            <a:r>
              <a:rPr lang="et-EE" altLang="et-EE" sz="2000" dirty="0" smtClean="0"/>
              <a:t>On palju vanemaid sõpru </a:t>
            </a:r>
            <a:br>
              <a:rPr lang="et-EE" altLang="et-EE" sz="2000" dirty="0" smtClean="0"/>
            </a:br>
            <a:r>
              <a:rPr lang="et-EE" altLang="et-EE" sz="2000" dirty="0" smtClean="0"/>
              <a:t>On sageli üksikud ja harjunud üksi olema</a:t>
            </a:r>
            <a:br>
              <a:rPr lang="et-EE" altLang="et-EE" sz="2000" dirty="0" smtClean="0"/>
            </a:br>
            <a:r>
              <a:rPr lang="et-EE" altLang="et-EE" sz="2000" dirty="0" smtClean="0"/>
              <a:t>Tahtejõulised, loomingulised</a:t>
            </a:r>
            <a:br>
              <a:rPr lang="et-EE" altLang="et-EE" sz="2000" dirty="0" smtClean="0"/>
            </a:br>
            <a:endParaRPr lang="et-EE" altLang="et-EE" sz="2000" dirty="0" smtClean="0"/>
          </a:p>
          <a:p>
            <a:pPr eaLnBrk="1" hangingPunct="1"/>
            <a:r>
              <a:rPr lang="et-EE" altLang="et-EE" sz="2000" b="1" dirty="0" smtClean="0"/>
              <a:t>Kuulsad </a:t>
            </a:r>
            <a:r>
              <a:rPr lang="et-EE" altLang="et-EE" sz="2000" b="1" dirty="0" smtClean="0"/>
              <a:t>ainsad lapsed:</a:t>
            </a:r>
            <a:r>
              <a:rPr lang="et-EE" altLang="et-EE" sz="2000" dirty="0" smtClean="0"/>
              <a:t> Sarah </a:t>
            </a:r>
            <a:r>
              <a:rPr lang="et-EE" altLang="et-EE" sz="2000" dirty="0" err="1" smtClean="0"/>
              <a:t>Michelle</a:t>
            </a:r>
            <a:r>
              <a:rPr lang="et-EE" altLang="et-EE" sz="2000" dirty="0" smtClean="0"/>
              <a:t> </a:t>
            </a:r>
            <a:r>
              <a:rPr lang="et-EE" altLang="et-EE" sz="2000" dirty="0" err="1" smtClean="0"/>
              <a:t>Gellar</a:t>
            </a:r>
            <a:r>
              <a:rPr lang="et-EE" altLang="et-EE" sz="2000" dirty="0" smtClean="0"/>
              <a:t> (näitleja) , </a:t>
            </a:r>
            <a:r>
              <a:rPr lang="et-EE" altLang="et-EE" sz="2000" dirty="0" err="1" smtClean="0"/>
              <a:t>Natalie</a:t>
            </a:r>
            <a:r>
              <a:rPr lang="et-EE" altLang="et-EE" sz="2000" dirty="0" smtClean="0"/>
              <a:t> </a:t>
            </a:r>
            <a:r>
              <a:rPr lang="et-EE" altLang="et-EE" sz="2000" dirty="0" err="1" smtClean="0"/>
              <a:t>Portman</a:t>
            </a:r>
            <a:r>
              <a:rPr lang="et-EE" altLang="et-EE" sz="2000" dirty="0" smtClean="0"/>
              <a:t> (näitleja), Maria </a:t>
            </a:r>
            <a:r>
              <a:rPr lang="et-EE" altLang="et-EE" sz="2000" dirty="0" err="1" smtClean="0"/>
              <a:t>Sharapova</a:t>
            </a:r>
            <a:r>
              <a:rPr lang="et-EE" altLang="et-EE" sz="2000" dirty="0" smtClean="0"/>
              <a:t> (sportlane), Leonardo </a:t>
            </a:r>
            <a:r>
              <a:rPr lang="et-EE" altLang="et-EE" sz="2000" dirty="0" err="1" smtClean="0"/>
              <a:t>Da</a:t>
            </a:r>
            <a:r>
              <a:rPr lang="et-EE" altLang="et-EE" sz="2000" dirty="0" smtClean="0"/>
              <a:t> Vinci (kunstnik) </a:t>
            </a:r>
          </a:p>
        </p:txBody>
      </p:sp>
    </p:spTree>
    <p:extLst>
      <p:ext uri="{BB962C8B-B14F-4D97-AF65-F5344CB8AC3E}">
        <p14:creationId xmlns:p14="http://schemas.microsoft.com/office/powerpoint/2010/main" val="29813107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Pealkiri 1"/>
          <p:cNvSpPr>
            <a:spLocks noGrp="1"/>
          </p:cNvSpPr>
          <p:nvPr>
            <p:ph type="title"/>
          </p:nvPr>
        </p:nvSpPr>
        <p:spPr/>
        <p:txBody>
          <a:bodyPr/>
          <a:lstStyle/>
          <a:p>
            <a:pPr algn="ctr">
              <a:defRPr/>
            </a:pPr>
            <a:r>
              <a:rPr lang="et-EE" b="1" smtClean="0"/>
              <a:t>Kaksikud</a:t>
            </a:r>
            <a:endParaRPr lang="et-EE" smtClean="0"/>
          </a:p>
        </p:txBody>
      </p:sp>
      <p:sp>
        <p:nvSpPr>
          <p:cNvPr id="202755" name="Sisu kohatäide 2"/>
          <p:cNvSpPr>
            <a:spLocks noGrp="1"/>
          </p:cNvSpPr>
          <p:nvPr>
            <p:ph sz="quarter" idx="1"/>
          </p:nvPr>
        </p:nvSpPr>
        <p:spPr>
          <a:xfrm>
            <a:off x="1981200" y="1600201"/>
            <a:ext cx="9523412" cy="4873625"/>
          </a:xfrm>
        </p:spPr>
        <p:txBody>
          <a:bodyPr>
            <a:noAutofit/>
          </a:bodyPr>
          <a:lstStyle/>
          <a:p>
            <a:pPr eaLnBrk="1" hangingPunct="1"/>
            <a:r>
              <a:rPr lang="et-EE" altLang="et-EE" sz="2400" dirty="0" smtClean="0"/>
              <a:t>Võivad oma õpetajaid ja vanemaid sageli ignoreerida</a:t>
            </a:r>
          </a:p>
          <a:p>
            <a:pPr eaLnBrk="1" hangingPunct="1"/>
            <a:r>
              <a:rPr lang="et-EE" altLang="et-EE" sz="2400" dirty="0" smtClean="0"/>
              <a:t>Ei tunne survet olla edukas. </a:t>
            </a:r>
          </a:p>
          <a:p>
            <a:pPr eaLnBrk="1" hangingPunct="1"/>
            <a:r>
              <a:rPr lang="et-EE" altLang="et-EE" sz="2400" dirty="0" smtClean="0"/>
              <a:t>Iseloomulik on taktitundelisus ja abivalmidus. </a:t>
            </a:r>
          </a:p>
          <a:p>
            <a:pPr eaLnBrk="1" hangingPunct="1"/>
            <a:r>
              <a:rPr lang="et-EE" altLang="et-EE" sz="2400" dirty="0" smtClean="0"/>
              <a:t>Suhetes vajavad rohkem lähedust ja intiimsust.</a:t>
            </a:r>
            <a:br>
              <a:rPr lang="et-EE" altLang="et-EE" sz="2400" dirty="0" smtClean="0"/>
            </a:br>
            <a:r>
              <a:rPr lang="et-EE" altLang="et-EE" sz="2400" dirty="0" smtClean="0"/>
              <a:t>Üks kaksikutest on täiskasvanuna tavaliselt vaiksem ja rahulikum kui teine. </a:t>
            </a:r>
            <a:br>
              <a:rPr lang="et-EE" altLang="et-EE" sz="2400" dirty="0" smtClean="0"/>
            </a:br>
            <a:r>
              <a:rPr lang="et-EE" altLang="et-EE" sz="2400" dirty="0" smtClean="0"/>
              <a:t> </a:t>
            </a:r>
            <a:br>
              <a:rPr lang="et-EE" altLang="et-EE" sz="2400" dirty="0" smtClean="0"/>
            </a:br>
            <a:r>
              <a:rPr lang="et-EE" altLang="et-EE" sz="2400" b="1" dirty="0" smtClean="0"/>
              <a:t>Kuulsad kaksikud:</a:t>
            </a:r>
            <a:r>
              <a:rPr lang="et-EE" altLang="et-EE" sz="2400" dirty="0" smtClean="0"/>
              <a:t> Mary-Kate ja </a:t>
            </a:r>
            <a:r>
              <a:rPr lang="et-EE" altLang="et-EE" sz="2400" dirty="0" err="1" smtClean="0"/>
              <a:t>Ashley</a:t>
            </a:r>
            <a:r>
              <a:rPr lang="et-EE" altLang="et-EE" sz="2400" dirty="0" smtClean="0"/>
              <a:t> </a:t>
            </a:r>
            <a:r>
              <a:rPr lang="et-EE" altLang="et-EE" sz="2400" dirty="0" err="1" smtClean="0"/>
              <a:t>Olsen</a:t>
            </a:r>
            <a:r>
              <a:rPr lang="et-EE" altLang="et-EE" sz="2400" dirty="0" smtClean="0"/>
              <a:t> (näitlejad, lauljad, modellid ja ärinaised), Giovanni ja </a:t>
            </a:r>
            <a:r>
              <a:rPr lang="et-EE" altLang="et-EE" sz="2400" dirty="0" err="1" smtClean="0"/>
              <a:t>Marissa</a:t>
            </a:r>
            <a:r>
              <a:rPr lang="et-EE" altLang="et-EE" sz="2400" dirty="0" smtClean="0"/>
              <a:t> </a:t>
            </a:r>
            <a:r>
              <a:rPr lang="et-EE" altLang="et-EE" sz="2400" dirty="0" err="1" smtClean="0"/>
              <a:t>Ribisi</a:t>
            </a:r>
            <a:r>
              <a:rPr lang="et-EE" altLang="et-EE" sz="2400" dirty="0" smtClean="0"/>
              <a:t> (näitlejad), Robin ja </a:t>
            </a:r>
            <a:r>
              <a:rPr lang="et-EE" altLang="et-EE" sz="2400" dirty="0" err="1" smtClean="0"/>
              <a:t>Maurice</a:t>
            </a:r>
            <a:r>
              <a:rPr lang="et-EE" altLang="et-EE" sz="2400" dirty="0" smtClean="0"/>
              <a:t> </a:t>
            </a:r>
            <a:r>
              <a:rPr lang="et-EE" altLang="et-EE" sz="2400" dirty="0" err="1" smtClean="0"/>
              <a:t>Gibbs</a:t>
            </a:r>
            <a:r>
              <a:rPr lang="et-EE" altLang="et-EE" sz="2400" dirty="0" smtClean="0"/>
              <a:t> (lauljad bändis </a:t>
            </a:r>
            <a:r>
              <a:rPr lang="et-EE" altLang="et-EE" sz="2400" dirty="0" err="1" smtClean="0"/>
              <a:t>BeeGees</a:t>
            </a:r>
            <a:r>
              <a:rPr lang="et-EE" altLang="et-EE" sz="2400" dirty="0" smtClean="0"/>
              <a:t>), Tom ja Bill </a:t>
            </a:r>
            <a:r>
              <a:rPr lang="et-EE" altLang="et-EE" sz="2400" dirty="0" err="1" smtClean="0"/>
              <a:t>Kaulitz</a:t>
            </a:r>
            <a:r>
              <a:rPr lang="et-EE" altLang="et-EE" sz="2400" dirty="0" smtClean="0"/>
              <a:t> (lauljad, Tokio </a:t>
            </a:r>
            <a:r>
              <a:rPr lang="et-EE" altLang="et-EE" sz="2400" dirty="0" err="1" smtClean="0"/>
              <a:t>Hotel</a:t>
            </a:r>
            <a:r>
              <a:rPr lang="et-EE" altLang="et-EE" sz="2400" dirty="0" smtClean="0"/>
              <a:t>), </a:t>
            </a:r>
            <a:r>
              <a:rPr lang="et-EE" altLang="et-EE" sz="2400" dirty="0" err="1" smtClean="0"/>
              <a:t>Benji</a:t>
            </a:r>
            <a:r>
              <a:rPr lang="et-EE" altLang="et-EE" sz="2400" dirty="0" smtClean="0"/>
              <a:t> ja Joel </a:t>
            </a:r>
            <a:r>
              <a:rPr lang="et-EE" altLang="et-EE" sz="2400" dirty="0" err="1" smtClean="0"/>
              <a:t>Madden</a:t>
            </a:r>
            <a:r>
              <a:rPr lang="et-EE" altLang="et-EE" sz="2400" dirty="0" smtClean="0"/>
              <a:t> (muusikud bändist </a:t>
            </a:r>
            <a:r>
              <a:rPr lang="et-EE" altLang="et-EE" sz="2400" dirty="0" err="1" smtClean="0"/>
              <a:t>Good</a:t>
            </a:r>
            <a:r>
              <a:rPr lang="et-EE" altLang="et-EE" sz="2400" dirty="0" smtClean="0"/>
              <a:t> Charlotte) </a:t>
            </a:r>
            <a:br>
              <a:rPr lang="et-EE" altLang="et-EE" sz="2400" dirty="0" smtClean="0"/>
            </a:br>
            <a:endParaRPr lang="et-EE" altLang="et-EE" sz="2400" dirty="0" smtClean="0"/>
          </a:p>
        </p:txBody>
      </p:sp>
    </p:spTree>
    <p:extLst>
      <p:ext uri="{BB962C8B-B14F-4D97-AF65-F5344CB8AC3E}">
        <p14:creationId xmlns:p14="http://schemas.microsoft.com/office/powerpoint/2010/main" val="10429136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Pealkiri 1"/>
          <p:cNvSpPr>
            <a:spLocks noGrp="1"/>
          </p:cNvSpPr>
          <p:nvPr>
            <p:ph type="title"/>
          </p:nvPr>
        </p:nvSpPr>
        <p:spPr/>
        <p:txBody>
          <a:bodyPr/>
          <a:lstStyle/>
          <a:p>
            <a:pPr algn="ctr">
              <a:defRPr/>
            </a:pPr>
            <a:r>
              <a:rPr lang="et-EE" smtClean="0"/>
              <a:t>Isaduse tuvastamine</a:t>
            </a:r>
          </a:p>
        </p:txBody>
      </p:sp>
      <p:sp>
        <p:nvSpPr>
          <p:cNvPr id="178179" name="Sisu kohatäide 2"/>
          <p:cNvSpPr>
            <a:spLocks noGrp="1"/>
          </p:cNvSpPr>
          <p:nvPr>
            <p:ph sz="quarter" idx="1"/>
          </p:nvPr>
        </p:nvSpPr>
        <p:spPr>
          <a:xfrm>
            <a:off x="1981200" y="1752600"/>
            <a:ext cx="5270500" cy="4572000"/>
          </a:xfrm>
        </p:spPr>
        <p:txBody>
          <a:bodyPr>
            <a:noAutofit/>
          </a:bodyPr>
          <a:lstStyle/>
          <a:p>
            <a:pPr eaLnBrk="1" hangingPunct="1"/>
            <a:r>
              <a:rPr lang="et-EE" altLang="et-EE" sz="2400" dirty="0" smtClean="0"/>
              <a:t>Perekonnaseadus näeb ette võimaluse isadus tuvastada, kui mees keeldub kandmast vastutust eostatud lapse eest.</a:t>
            </a:r>
          </a:p>
          <a:p>
            <a:pPr eaLnBrk="1" hangingPunct="1"/>
            <a:r>
              <a:rPr lang="et-EE" altLang="et-EE" sz="2400" dirty="0" smtClean="0"/>
              <a:t>DNA analüüsi abil leiab isadus kinnituse 99 % tõenäosusega. Testi saab teha ka kodus, DNA Test OÜ koduleheküljelt.  Isaduse tuvastamiseks piisab ainult isa ja lapse DNA </a:t>
            </a:r>
            <a:r>
              <a:rPr lang="et-EE" altLang="et-EE" sz="2400" dirty="0" smtClean="0"/>
              <a:t>proovidest. </a:t>
            </a:r>
            <a:endParaRPr lang="et-EE" altLang="et-EE" sz="2400" dirty="0" smtClean="0"/>
          </a:p>
        </p:txBody>
      </p:sp>
      <p:pic>
        <p:nvPicPr>
          <p:cNvPr id="178180" name="Picture 2" descr="C:\Documents and Settings\arma\Local Settings\Temporary Internet Files\Content.IE5\KPINO1UN\MP900422106[1].jpg"/>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7721600" y="1752600"/>
            <a:ext cx="3048000" cy="4572000"/>
          </a:xfrm>
          <a:noFill/>
        </p:spPr>
      </p:pic>
    </p:spTree>
    <p:extLst>
      <p:ext uri="{BB962C8B-B14F-4D97-AF65-F5344CB8AC3E}">
        <p14:creationId xmlns:p14="http://schemas.microsoft.com/office/powerpoint/2010/main" val="24144774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Pealkiri 1"/>
          <p:cNvSpPr>
            <a:spLocks noGrp="1"/>
          </p:cNvSpPr>
          <p:nvPr>
            <p:ph type="title"/>
          </p:nvPr>
        </p:nvSpPr>
        <p:spPr>
          <a:xfrm>
            <a:off x="2400300" y="624110"/>
            <a:ext cx="9104311" cy="1280890"/>
          </a:xfrm>
        </p:spPr>
        <p:txBody>
          <a:bodyPr/>
          <a:lstStyle/>
          <a:p>
            <a:pPr algn="r">
              <a:defRPr/>
            </a:pPr>
            <a:r>
              <a:rPr lang="fi-FI" dirty="0" err="1" smtClean="0"/>
              <a:t>Juriidiline</a:t>
            </a:r>
            <a:r>
              <a:rPr lang="fi-FI" dirty="0" smtClean="0"/>
              <a:t> </a:t>
            </a:r>
            <a:r>
              <a:rPr lang="fi-FI" dirty="0" err="1" smtClean="0"/>
              <a:t>vanemlus</a:t>
            </a:r>
            <a:r>
              <a:rPr lang="et-EE" dirty="0" smtClean="0"/>
              <a:t>   </a:t>
            </a:r>
            <a:r>
              <a:rPr lang="fi-FI" dirty="0" smtClean="0"/>
              <a:t> </a:t>
            </a:r>
            <a:r>
              <a:rPr lang="et-EE" dirty="0" smtClean="0"/>
              <a:t>Sotsiaalne 					</a:t>
            </a:r>
            <a:r>
              <a:rPr lang="et-EE" dirty="0" err="1" smtClean="0"/>
              <a:t>vanemlus</a:t>
            </a:r>
            <a:endParaRPr lang="et-EE" dirty="0" smtClean="0"/>
          </a:p>
        </p:txBody>
      </p:sp>
      <p:sp>
        <p:nvSpPr>
          <p:cNvPr id="179203" name="Sisu kohatäide 2"/>
          <p:cNvSpPr>
            <a:spLocks noGrp="1"/>
          </p:cNvSpPr>
          <p:nvPr>
            <p:ph sz="quarter" idx="1"/>
          </p:nvPr>
        </p:nvSpPr>
        <p:spPr/>
        <p:txBody>
          <a:bodyPr>
            <a:normAutofit/>
          </a:bodyPr>
          <a:lstStyle/>
          <a:p>
            <a:pPr eaLnBrk="1" hangingPunct="1">
              <a:buFont typeface="Wingdings 3" panose="05040102010807070707" pitchFamily="18" charset="2"/>
              <a:buNone/>
            </a:pPr>
            <a:r>
              <a:rPr lang="et-EE" altLang="et-EE" sz="2400" dirty="0" smtClean="0"/>
              <a:t>K</a:t>
            </a:r>
            <a:r>
              <a:rPr lang="fi-FI" altLang="et-EE" sz="2400" dirty="0" smtClean="0"/>
              <a:t>ui </a:t>
            </a:r>
            <a:r>
              <a:rPr lang="fi-FI" altLang="et-EE" sz="2400" dirty="0" err="1" smtClean="0"/>
              <a:t>isa</a:t>
            </a:r>
            <a:r>
              <a:rPr lang="fi-FI" altLang="et-EE" sz="2400" dirty="0" smtClean="0"/>
              <a:t> ja </a:t>
            </a:r>
            <a:r>
              <a:rPr lang="fi-FI" altLang="et-EE" sz="2400" dirty="0" err="1" smtClean="0"/>
              <a:t>ema</a:t>
            </a:r>
            <a:r>
              <a:rPr lang="fi-FI" altLang="et-EE" sz="2400" dirty="0" smtClean="0"/>
              <a:t> on</a:t>
            </a:r>
            <a:r>
              <a:rPr lang="et-EE" altLang="et-EE" sz="2400" dirty="0" smtClean="0"/>
              <a:t> </a:t>
            </a:r>
            <a:r>
              <a:rPr lang="fi-FI" altLang="et-EE" sz="2400" dirty="0" err="1" smtClean="0"/>
              <a:t>ametlikult</a:t>
            </a:r>
            <a:r>
              <a:rPr lang="fi-FI" altLang="et-EE" sz="2400" dirty="0" smtClean="0"/>
              <a:t> </a:t>
            </a:r>
            <a:r>
              <a:rPr lang="fi-FI" altLang="et-EE" sz="2400" dirty="0" err="1" smtClean="0"/>
              <a:t>end</a:t>
            </a:r>
            <a:r>
              <a:rPr lang="fi-FI" altLang="et-EE" sz="2400" dirty="0" smtClean="0"/>
              <a:t> kirja </a:t>
            </a:r>
            <a:r>
              <a:rPr lang="fi-FI" altLang="et-EE" sz="2400" dirty="0" err="1" smtClean="0"/>
              <a:t>pannud</a:t>
            </a:r>
            <a:r>
              <a:rPr lang="fi-FI" altLang="et-EE" sz="2400" dirty="0" smtClean="0"/>
              <a:t> </a:t>
            </a:r>
            <a:r>
              <a:rPr lang="fi-FI" altLang="et-EE" sz="2400" dirty="0" err="1" smtClean="0"/>
              <a:t>lapse</a:t>
            </a:r>
            <a:r>
              <a:rPr lang="et-EE" altLang="et-EE" sz="2400" dirty="0" smtClean="0"/>
              <a:t> vanemateks, seega siia käivad ka </a:t>
            </a:r>
            <a:r>
              <a:rPr lang="fi-FI" altLang="et-EE" sz="2400" dirty="0" err="1" smtClean="0"/>
              <a:t>lapsendatud</a:t>
            </a:r>
            <a:r>
              <a:rPr lang="fi-FI" altLang="et-EE" sz="2400" dirty="0" smtClean="0"/>
              <a:t> </a:t>
            </a:r>
            <a:r>
              <a:rPr lang="fi-FI" altLang="et-EE" sz="2400" dirty="0" err="1" smtClean="0"/>
              <a:t>lapsed</a:t>
            </a:r>
            <a:r>
              <a:rPr lang="et-EE" altLang="et-EE" sz="2400" dirty="0" smtClean="0"/>
              <a:t>.</a:t>
            </a:r>
          </a:p>
          <a:p>
            <a:pPr eaLnBrk="1" hangingPunct="1">
              <a:buFont typeface="Wingdings 3" panose="05040102010807070707" pitchFamily="18" charset="2"/>
              <a:buNone/>
            </a:pPr>
            <a:r>
              <a:rPr lang="fi-FI" altLang="et-EE" sz="2400" dirty="0" err="1" smtClean="0"/>
              <a:t>Vastutus</a:t>
            </a:r>
            <a:r>
              <a:rPr lang="et-EE" altLang="et-EE" sz="2400" dirty="0" smtClean="0"/>
              <a:t> </a:t>
            </a:r>
            <a:r>
              <a:rPr lang="fi-FI" altLang="et-EE" sz="2400" dirty="0" err="1" smtClean="0"/>
              <a:t>lapse</a:t>
            </a:r>
            <a:r>
              <a:rPr lang="fi-FI" altLang="et-EE" sz="2400" dirty="0" smtClean="0"/>
              <a:t> </a:t>
            </a:r>
            <a:r>
              <a:rPr lang="fi-FI" altLang="et-EE" sz="2400" dirty="0" err="1" smtClean="0"/>
              <a:t>hooldamise</a:t>
            </a:r>
            <a:r>
              <a:rPr lang="fi-FI" altLang="et-EE" sz="2400" dirty="0" smtClean="0"/>
              <a:t> ja </a:t>
            </a:r>
            <a:r>
              <a:rPr lang="fi-FI" altLang="et-EE" sz="2400" dirty="0" err="1" smtClean="0"/>
              <a:t>kasvatamise</a:t>
            </a:r>
            <a:r>
              <a:rPr lang="fi-FI" altLang="et-EE" sz="2400" dirty="0" smtClean="0"/>
              <a:t> </a:t>
            </a:r>
            <a:r>
              <a:rPr lang="fi-FI" altLang="et-EE" sz="2400" dirty="0" err="1" smtClean="0"/>
              <a:t>eest</a:t>
            </a:r>
            <a:r>
              <a:rPr lang="fi-FI" altLang="et-EE" sz="2400" dirty="0" smtClean="0"/>
              <a:t>.</a:t>
            </a:r>
            <a:endParaRPr lang="et-EE" altLang="et-EE" sz="2400" dirty="0" smtClean="0"/>
          </a:p>
        </p:txBody>
      </p:sp>
      <p:sp>
        <p:nvSpPr>
          <p:cNvPr id="179204" name="Sisu kohatäide 1"/>
          <p:cNvSpPr>
            <a:spLocks noGrp="1"/>
          </p:cNvSpPr>
          <p:nvPr>
            <p:ph sz="quarter" idx="2"/>
          </p:nvPr>
        </p:nvSpPr>
        <p:spPr>
          <a:xfrm>
            <a:off x="7366001" y="2222500"/>
            <a:ext cx="3835400" cy="3949700"/>
          </a:xfrm>
        </p:spPr>
        <p:txBody>
          <a:bodyPr>
            <a:normAutofit/>
          </a:bodyPr>
          <a:lstStyle/>
          <a:p>
            <a:r>
              <a:rPr lang="et-EE" altLang="et-EE" sz="2400" dirty="0" smtClean="0"/>
              <a:t>Vanemate ja laste kooselu, lapse eest hoolitsemine, lapse vajaduste rahuldamine</a:t>
            </a:r>
            <a:r>
              <a:rPr lang="et-EE" altLang="et-EE" sz="2400" dirty="0" smtClean="0"/>
              <a:t>. </a:t>
            </a:r>
          </a:p>
          <a:p>
            <a:r>
              <a:rPr lang="et-EE" altLang="et-EE" sz="2400" dirty="0" smtClean="0"/>
              <a:t>Ei pruugi olla dokumentide järgi (näiteks kasuvanem, vanavanem jne). </a:t>
            </a:r>
            <a:endParaRPr lang="et-EE" altLang="et-EE" sz="2400" dirty="0" smtClean="0"/>
          </a:p>
        </p:txBody>
      </p:sp>
    </p:spTree>
    <p:extLst>
      <p:ext uri="{BB962C8B-B14F-4D97-AF65-F5344CB8AC3E}">
        <p14:creationId xmlns:p14="http://schemas.microsoft.com/office/powerpoint/2010/main" val="39562521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Pealkiri 1"/>
          <p:cNvSpPr>
            <a:spLocks noGrp="1"/>
          </p:cNvSpPr>
          <p:nvPr>
            <p:ph type="title"/>
          </p:nvPr>
        </p:nvSpPr>
        <p:spPr>
          <a:xfrm>
            <a:off x="1981200" y="274638"/>
            <a:ext cx="7467600" cy="944562"/>
          </a:xfrm>
        </p:spPr>
        <p:txBody>
          <a:bodyPr>
            <a:normAutofit/>
          </a:bodyPr>
          <a:lstStyle/>
          <a:p>
            <a:pPr algn="ctr">
              <a:defRPr/>
            </a:pPr>
            <a:r>
              <a:rPr lang="et-EE" dirty="0" smtClean="0"/>
              <a:t>Psühholoogiline </a:t>
            </a:r>
            <a:r>
              <a:rPr lang="et-EE" dirty="0" err="1" smtClean="0"/>
              <a:t>vanemlus</a:t>
            </a:r>
            <a:endParaRPr lang="et-EE" dirty="0" smtClean="0"/>
          </a:p>
        </p:txBody>
      </p:sp>
      <p:sp>
        <p:nvSpPr>
          <p:cNvPr id="181251" name="Sisu kohatäide 2"/>
          <p:cNvSpPr>
            <a:spLocks noGrp="1"/>
          </p:cNvSpPr>
          <p:nvPr>
            <p:ph sz="quarter" idx="1"/>
          </p:nvPr>
        </p:nvSpPr>
        <p:spPr>
          <a:xfrm>
            <a:off x="1981200" y="1308100"/>
            <a:ext cx="9372600" cy="5165726"/>
          </a:xfrm>
        </p:spPr>
        <p:txBody>
          <a:bodyPr>
            <a:noAutofit/>
          </a:bodyPr>
          <a:lstStyle/>
          <a:p>
            <a:pPr eaLnBrk="1" hangingPunct="1"/>
            <a:r>
              <a:rPr lang="et-EE" altLang="et-EE" sz="2400" u="sng" dirty="0" err="1" smtClean="0"/>
              <a:t>Argivanemlus</a:t>
            </a:r>
            <a:r>
              <a:rPr lang="et-EE" altLang="et-EE" sz="2400" dirty="0" smtClean="0"/>
              <a:t> - jagatakse kõike, mis perekonna argielus juhtub; tähtpäevad, sünnipäevad, pühad, traditsioonid.</a:t>
            </a:r>
          </a:p>
          <a:p>
            <a:pPr eaLnBrk="1" hangingPunct="1"/>
            <a:r>
              <a:rPr lang="et-EE" altLang="et-EE" sz="2400" u="sng" dirty="0" smtClean="0"/>
              <a:t>Emotsionaalne </a:t>
            </a:r>
            <a:r>
              <a:rPr lang="et-EE" altLang="et-EE" sz="2400" u="sng" dirty="0" err="1" smtClean="0"/>
              <a:t>vanemlus</a:t>
            </a:r>
            <a:r>
              <a:rPr lang="et-EE" altLang="et-EE" sz="2400" u="sng" dirty="0" smtClean="0"/>
              <a:t> </a:t>
            </a:r>
            <a:r>
              <a:rPr lang="et-EE" altLang="et-EE" sz="2400" dirty="0" smtClean="0"/>
              <a:t>– armastus (tingimusteta), kiindumus.</a:t>
            </a:r>
          </a:p>
          <a:p>
            <a:pPr eaLnBrk="1" hangingPunct="1"/>
            <a:r>
              <a:rPr lang="et-EE" altLang="et-EE" sz="2400" u="sng" dirty="0" err="1" smtClean="0"/>
              <a:t>Päritoluvanemlus</a:t>
            </a:r>
            <a:r>
              <a:rPr lang="et-EE" altLang="et-EE" sz="2400" u="sng" dirty="0" smtClean="0"/>
              <a:t> </a:t>
            </a:r>
            <a:r>
              <a:rPr lang="et-EE" altLang="et-EE" sz="2400" dirty="0" smtClean="0"/>
              <a:t>– juured (pilt esivanematest, seotus vanavanematega), ühiselt läbielatud sündmused.</a:t>
            </a:r>
          </a:p>
          <a:p>
            <a:pPr eaLnBrk="1" hangingPunct="1"/>
            <a:r>
              <a:rPr lang="et-EE" altLang="et-EE" sz="2400" dirty="0" smtClean="0"/>
              <a:t> </a:t>
            </a:r>
            <a:r>
              <a:rPr lang="et-EE" altLang="et-EE" sz="2400" u="sng" dirty="0" err="1" smtClean="0"/>
              <a:t>Vastutusvanemlus</a:t>
            </a:r>
            <a:r>
              <a:rPr lang="et-EE" altLang="et-EE" sz="2400" dirty="0" smtClean="0"/>
              <a:t> - lapse arengut toetav kasvukeskkond</a:t>
            </a:r>
          </a:p>
          <a:p>
            <a:pPr eaLnBrk="1" hangingPunct="1">
              <a:buFont typeface="Wingdings 3" panose="05040102010807070707" pitchFamily="18" charset="2"/>
              <a:buNone/>
            </a:pPr>
            <a:r>
              <a:rPr lang="et-EE" altLang="et-EE" sz="2400" dirty="0" smtClean="0"/>
              <a:t> (emotsionaalne, füüsiline, piiride seadmine).  Vanem teeb seda, mis on kasulik lapsele, mitte seda, mis on kergem ja mugavam vanemale endale. Vahel tuleb langetada lapse jaoks vastumeelne otsus ja jääda endale kindlaks.</a:t>
            </a:r>
          </a:p>
        </p:txBody>
      </p:sp>
    </p:spTree>
    <p:extLst>
      <p:ext uri="{BB962C8B-B14F-4D97-AF65-F5344CB8AC3E}">
        <p14:creationId xmlns:p14="http://schemas.microsoft.com/office/powerpoint/2010/main" val="3516337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Pealkiri 1"/>
          <p:cNvSpPr>
            <a:spLocks noGrp="1"/>
          </p:cNvSpPr>
          <p:nvPr>
            <p:ph type="title"/>
          </p:nvPr>
        </p:nvSpPr>
        <p:spPr>
          <a:xfrm>
            <a:off x="2592925" y="624110"/>
            <a:ext cx="8911687" cy="976091"/>
          </a:xfrm>
        </p:spPr>
        <p:txBody>
          <a:bodyPr/>
          <a:lstStyle/>
          <a:p>
            <a:pPr algn="ctr">
              <a:defRPr/>
            </a:pPr>
            <a:r>
              <a:rPr lang="et-EE" dirty="0" smtClean="0"/>
              <a:t>Kasvatusstiilid</a:t>
            </a:r>
          </a:p>
        </p:txBody>
      </p:sp>
      <p:sp>
        <p:nvSpPr>
          <p:cNvPr id="183299" name="Sisu kohatäide 2"/>
          <p:cNvSpPr>
            <a:spLocks noGrp="1"/>
          </p:cNvSpPr>
          <p:nvPr>
            <p:ph sz="quarter" idx="1"/>
          </p:nvPr>
        </p:nvSpPr>
        <p:spPr>
          <a:xfrm>
            <a:off x="1981200" y="1943100"/>
            <a:ext cx="7467600" cy="4530726"/>
          </a:xfrm>
        </p:spPr>
        <p:txBody>
          <a:bodyPr>
            <a:normAutofit/>
          </a:bodyPr>
          <a:lstStyle/>
          <a:p>
            <a:pPr eaLnBrk="1" hangingPunct="1"/>
            <a:r>
              <a:rPr lang="et-EE" altLang="et-EE" sz="2400" dirty="0" smtClean="0"/>
              <a:t>Minnalaskev – vabadus (vanem ei sea piire)</a:t>
            </a:r>
          </a:p>
          <a:p>
            <a:pPr eaLnBrk="1" hangingPunct="1"/>
            <a:r>
              <a:rPr lang="et-EE" altLang="et-EE" sz="2400" dirty="0" smtClean="0"/>
              <a:t>Hellitav – vabadus, armastus</a:t>
            </a:r>
          </a:p>
          <a:p>
            <a:pPr eaLnBrk="1" hangingPunct="1"/>
            <a:r>
              <a:rPr lang="et-EE" altLang="et-EE" sz="2400" dirty="0" smtClean="0"/>
              <a:t> Autoritaarne – kontroll, külmus, vaenulikkus</a:t>
            </a:r>
          </a:p>
          <a:p>
            <a:pPr eaLnBrk="1" hangingPunct="1"/>
            <a:r>
              <a:rPr lang="et-EE" altLang="et-EE" sz="2400" dirty="0" smtClean="0"/>
              <a:t>Suunav ( autoriteetne) </a:t>
            </a:r>
            <a:r>
              <a:rPr lang="et-EE" altLang="et-EE" sz="2400" dirty="0" smtClean="0"/>
              <a:t>– kontroll, armastus</a:t>
            </a:r>
          </a:p>
        </p:txBody>
      </p:sp>
    </p:spTree>
    <p:extLst>
      <p:ext uri="{BB962C8B-B14F-4D97-AF65-F5344CB8AC3E}">
        <p14:creationId xmlns:p14="http://schemas.microsoft.com/office/powerpoint/2010/main" val="3710086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Pealkiri 1"/>
          <p:cNvSpPr>
            <a:spLocks noGrp="1"/>
          </p:cNvSpPr>
          <p:nvPr>
            <p:ph type="title"/>
          </p:nvPr>
        </p:nvSpPr>
        <p:spPr>
          <a:xfrm>
            <a:off x="1981200" y="274638"/>
            <a:ext cx="7467600" cy="1173162"/>
          </a:xfrm>
        </p:spPr>
        <p:txBody>
          <a:bodyPr>
            <a:normAutofit fontScale="90000"/>
          </a:bodyPr>
          <a:lstStyle/>
          <a:p>
            <a:pPr algn="ctr">
              <a:defRPr/>
            </a:pPr>
            <a:r>
              <a:rPr lang="et-EE" dirty="0" smtClean="0"/>
              <a:t>Minnalaskev (järeleandlik) kasvatusstiil</a:t>
            </a:r>
          </a:p>
        </p:txBody>
      </p:sp>
      <p:sp>
        <p:nvSpPr>
          <p:cNvPr id="184323" name="Sisu kohatäide 2"/>
          <p:cNvSpPr>
            <a:spLocks noGrp="1"/>
          </p:cNvSpPr>
          <p:nvPr>
            <p:ph sz="quarter" idx="1"/>
          </p:nvPr>
        </p:nvSpPr>
        <p:spPr>
          <a:xfrm>
            <a:off x="1981200" y="1447800"/>
            <a:ext cx="9791700" cy="5026026"/>
          </a:xfrm>
        </p:spPr>
        <p:txBody>
          <a:bodyPr>
            <a:normAutofit/>
          </a:bodyPr>
          <a:lstStyle/>
          <a:p>
            <a:pPr eaLnBrk="1" hangingPunct="1"/>
            <a:r>
              <a:rPr lang="et-EE" altLang="et-EE" sz="2000" dirty="0" smtClean="0"/>
              <a:t>Ei ole keelde ega käske, piiranguid ega kontrolli.  Vanemad peavad oma tarbeid tähtsamaks, kui lapse tarbeid.  Tegudesse armastus ei ulatu.  Lapsel lastakse iseseisvalt kasvada, talle oma kallist aega raiskamata. Vanem </a:t>
            </a:r>
            <a:r>
              <a:rPr lang="et-EE" altLang="et-EE" sz="2000" u="sng" dirty="0" smtClean="0"/>
              <a:t>ei esita nõudmisi ega kontrolli </a:t>
            </a:r>
            <a:r>
              <a:rPr lang="et-EE" altLang="et-EE" sz="2000" dirty="0" smtClean="0"/>
              <a:t>järglast. Lapsel lubatakse ise otsuseid langetada ning seda juba väga varases eas, kui ta pole veel selleks valmis. Niisugune stiil jätab lapse sõltuvusse täiskasvanust ja soodustab abitust oma emotsioonide kontrollimisel. Selline vanem võib olla kas töönarkomaan, alkoholisõltlane vms.</a:t>
            </a:r>
          </a:p>
          <a:p>
            <a:pPr eaLnBrk="1" hangingPunct="1"/>
            <a:r>
              <a:rPr lang="et-EE" altLang="et-EE" sz="2000" dirty="0" smtClean="0"/>
              <a:t>Minnalaskev vanem ei ütle lapsele, millal tuleb magama minna, laps läheb siis, kui ise tahab (tavaliselt liiga hilja</a:t>
            </a:r>
            <a:r>
              <a:rPr lang="et-EE" altLang="et-EE" sz="2000" dirty="0" smtClean="0"/>
              <a:t>).</a:t>
            </a:r>
          </a:p>
          <a:p>
            <a:pPr marL="0" indent="0" eaLnBrk="1" hangingPunct="1">
              <a:buNone/>
            </a:pPr>
            <a:r>
              <a:rPr lang="et-EE" altLang="et-EE" sz="2000" dirty="0" smtClean="0"/>
              <a:t>Mõju lapse käitumisele:</a:t>
            </a:r>
          </a:p>
          <a:p>
            <a:r>
              <a:rPr lang="et-EE" altLang="et-EE" sz="2000" dirty="0"/>
              <a:t>tekib ebakindlustunne, sest ta ei tea mida temalt oodatakse</a:t>
            </a:r>
          </a:p>
          <a:p>
            <a:r>
              <a:rPr lang="et-EE" altLang="et-EE" sz="2000" dirty="0"/>
              <a:t>laps ei allu korrale ka väljaspool kodu, probleemid koolis</a:t>
            </a:r>
          </a:p>
          <a:p>
            <a:r>
              <a:rPr lang="et-EE" altLang="et-EE" sz="2000" dirty="0"/>
              <a:t>lapsel ei teki kuuluvustunnet </a:t>
            </a:r>
          </a:p>
          <a:p>
            <a:pPr>
              <a:buNone/>
            </a:pPr>
            <a:endParaRPr lang="et-EE" altLang="et-EE" sz="2000" dirty="0"/>
          </a:p>
          <a:p>
            <a:pPr marL="0" indent="0" eaLnBrk="1" hangingPunct="1">
              <a:buNone/>
            </a:pPr>
            <a:endParaRPr lang="et-EE" altLang="et-EE" sz="2000" dirty="0" smtClean="0"/>
          </a:p>
        </p:txBody>
      </p:sp>
    </p:spTree>
    <p:extLst>
      <p:ext uri="{BB962C8B-B14F-4D97-AF65-F5344CB8AC3E}">
        <p14:creationId xmlns:p14="http://schemas.microsoft.com/office/powerpoint/2010/main" val="31207052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Pealkiri 1"/>
          <p:cNvSpPr>
            <a:spLocks noGrp="1"/>
          </p:cNvSpPr>
          <p:nvPr>
            <p:ph type="title"/>
          </p:nvPr>
        </p:nvSpPr>
        <p:spPr/>
        <p:txBody>
          <a:bodyPr/>
          <a:lstStyle/>
          <a:p>
            <a:pPr algn="ctr">
              <a:defRPr/>
            </a:pPr>
            <a:r>
              <a:rPr lang="et-EE" smtClean="0"/>
              <a:t>Hellitav kasvatusstiil</a:t>
            </a:r>
          </a:p>
        </p:txBody>
      </p:sp>
      <p:sp>
        <p:nvSpPr>
          <p:cNvPr id="186371" name="Sisu kohatäide 2"/>
          <p:cNvSpPr>
            <a:spLocks noGrp="1"/>
          </p:cNvSpPr>
          <p:nvPr>
            <p:ph sz="quarter" idx="1"/>
          </p:nvPr>
        </p:nvSpPr>
        <p:spPr>
          <a:xfrm>
            <a:off x="1981200" y="1600201"/>
            <a:ext cx="8648700" cy="4873625"/>
          </a:xfrm>
        </p:spPr>
        <p:txBody>
          <a:bodyPr>
            <a:normAutofit/>
          </a:bodyPr>
          <a:lstStyle/>
          <a:p>
            <a:pPr eaLnBrk="1" hangingPunct="1"/>
            <a:r>
              <a:rPr lang="et-EE" altLang="et-EE" sz="2000" dirty="0" smtClean="0"/>
              <a:t>Armastus on, piire pole.  Hellitavad vanemad ei esita lapsele mingeid nõudmisi ega soove. Nad ei saada last magama, vaid küsivad, kas ta ehk sooviks magama minna.  Vanemad usuvad, et nad on eriti head kasvatajad: ei käsi kunagi ja peavad lapsega lõputuid läbirääkimisi.</a:t>
            </a:r>
          </a:p>
          <a:p>
            <a:pPr eaLnBrk="1" hangingPunct="1"/>
            <a:r>
              <a:rPr lang="et-EE" altLang="et-EE" sz="2000" dirty="0" smtClean="0"/>
              <a:t>Liiga leebe vanem ostab lapselt populaarsust - ta tahab lapsele meeldida, ei käsuta, ei nõua, lubab kõike, ostab kõike. Selline vanem on liiga ebaküps, et taluda lapse vihastumist, jonnimist ja kurvastust. Nii ta siis laseb lapse parem raisku, et aga oleksid head suhted.</a:t>
            </a:r>
          </a:p>
        </p:txBody>
      </p:sp>
    </p:spTree>
    <p:extLst>
      <p:ext uri="{BB962C8B-B14F-4D97-AF65-F5344CB8AC3E}">
        <p14:creationId xmlns:p14="http://schemas.microsoft.com/office/powerpoint/2010/main" val="11546344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Pealkiri 1"/>
          <p:cNvSpPr>
            <a:spLocks noGrp="1"/>
          </p:cNvSpPr>
          <p:nvPr>
            <p:ph type="title"/>
          </p:nvPr>
        </p:nvSpPr>
        <p:spPr>
          <a:xfrm>
            <a:off x="1981200" y="274638"/>
            <a:ext cx="7467600" cy="1020762"/>
          </a:xfrm>
        </p:spPr>
        <p:txBody>
          <a:bodyPr>
            <a:normAutofit fontScale="90000"/>
          </a:bodyPr>
          <a:lstStyle/>
          <a:p>
            <a:pPr algn="ctr">
              <a:defRPr/>
            </a:pPr>
            <a:r>
              <a:rPr lang="et-EE" dirty="0" smtClean="0"/>
              <a:t> Autoritaarne (käskiv) kasvatusstiil</a:t>
            </a:r>
          </a:p>
        </p:txBody>
      </p:sp>
      <p:sp>
        <p:nvSpPr>
          <p:cNvPr id="187395" name="Sisu kohatäide 2"/>
          <p:cNvSpPr>
            <a:spLocks noGrp="1"/>
          </p:cNvSpPr>
          <p:nvPr>
            <p:ph sz="quarter" idx="1"/>
          </p:nvPr>
        </p:nvSpPr>
        <p:spPr>
          <a:xfrm>
            <a:off x="1981200" y="1295401"/>
            <a:ext cx="10020300" cy="5178425"/>
          </a:xfrm>
        </p:spPr>
        <p:txBody>
          <a:bodyPr>
            <a:normAutofit lnSpcReduction="10000"/>
          </a:bodyPr>
          <a:lstStyle/>
          <a:p>
            <a:pPr eaLnBrk="1" hangingPunct="1"/>
            <a:r>
              <a:rPr lang="et-EE" altLang="et-EE" dirty="0" smtClean="0"/>
              <a:t>Seda kasvatusstiili iseloomustavad </a:t>
            </a:r>
            <a:r>
              <a:rPr lang="et-EE" altLang="et-EE" u="sng" dirty="0" smtClean="0"/>
              <a:t>jäik kontroll ja karmid reeglid,</a:t>
            </a:r>
            <a:r>
              <a:rPr lang="et-EE" altLang="et-EE" dirty="0" smtClean="0"/>
              <a:t> mille eiramine toob kaasa karistuse. Lapselt oodatakse vastu vaidlemata allumist täiskasvanu nõudmistele:  “Kõik jääb nii nagu mina ütlen.” Lapse sõltumatus ja võimalus end väljendada on alla surutud, mistõttu kahaneb tema usk endasse. Vägivald takistab lapse normaalset arengut.</a:t>
            </a:r>
          </a:p>
          <a:p>
            <a:pPr eaLnBrk="1" hangingPunct="1"/>
            <a:r>
              <a:rPr lang="et-EE" altLang="et-EE" dirty="0" smtClean="0"/>
              <a:t>See kasvatusviis toetub hirmule ja karistustele, tasudele ja sõltuvusele olulistest täiskasvanutest. See viis on määratud läbikukkumisele sellest hetkest alates, kui laps saavutab sõltumatuse ja iseseisvuse. Kui jõud võrdsustuvad ei ole last enam võimalik kontrollida</a:t>
            </a:r>
            <a:r>
              <a:rPr lang="et-EE" altLang="et-EE" dirty="0" smtClean="0"/>
              <a:t>.</a:t>
            </a:r>
          </a:p>
          <a:p>
            <a:pPr marL="0" indent="0" eaLnBrk="1" hangingPunct="1">
              <a:buNone/>
            </a:pPr>
            <a:r>
              <a:rPr lang="et-EE" altLang="et-EE" dirty="0" smtClean="0"/>
              <a:t>Mõju lapse käitumisele:</a:t>
            </a:r>
          </a:p>
          <a:p>
            <a:r>
              <a:rPr lang="et-EE" altLang="et-EE" dirty="0"/>
              <a:t>tasustamine ja karistamine halvab loovust ja sisemist motivatsiooni</a:t>
            </a:r>
          </a:p>
          <a:p>
            <a:r>
              <a:rPr lang="et-EE" altLang="et-EE" dirty="0"/>
              <a:t>kuna kõike dikteeritakse, siis ei õpi tegema otsuseid</a:t>
            </a:r>
          </a:p>
          <a:p>
            <a:r>
              <a:rPr lang="et-EE" altLang="et-EE" dirty="0"/>
              <a:t>alluvad ka muudes olukordades kergesti, ei suuda ise otsustada</a:t>
            </a:r>
          </a:p>
          <a:p>
            <a:r>
              <a:rPr lang="et-EE" altLang="et-EE" dirty="0" err="1"/>
              <a:t>muserdub</a:t>
            </a:r>
            <a:r>
              <a:rPr lang="et-EE" altLang="et-EE" dirty="0"/>
              <a:t>, kuuletub kõiges, ei püüagi võidelda</a:t>
            </a:r>
          </a:p>
          <a:p>
            <a:r>
              <a:rPr lang="et-EE" altLang="et-EE" dirty="0"/>
              <a:t>ei teki peres usaldust, lähedust, sõprust</a:t>
            </a:r>
          </a:p>
          <a:p>
            <a:r>
              <a:rPr lang="et-EE" altLang="et-EE" dirty="0"/>
              <a:t>Või – hakkab mässama, tavaliselt murdeeas</a:t>
            </a:r>
          </a:p>
          <a:p>
            <a:endParaRPr lang="et-EE" altLang="et-EE" dirty="0"/>
          </a:p>
          <a:p>
            <a:pPr marL="0" indent="0" eaLnBrk="1" hangingPunct="1">
              <a:buNone/>
            </a:pPr>
            <a:endParaRPr lang="et-EE" altLang="et-EE" dirty="0" smtClean="0"/>
          </a:p>
        </p:txBody>
      </p:sp>
    </p:spTree>
    <p:extLst>
      <p:ext uri="{BB962C8B-B14F-4D97-AF65-F5344CB8AC3E}">
        <p14:creationId xmlns:p14="http://schemas.microsoft.com/office/powerpoint/2010/main" val="3848016650"/>
      </p:ext>
    </p:extLst>
  </p:cSld>
  <p:clrMapOvr>
    <a:masterClrMapping/>
  </p:clrMapOvr>
  <p:timing>
    <p:tnLst>
      <p:par>
        <p:cTn id="1" dur="indefinite" restart="never" nodeType="tmRoot"/>
      </p:par>
    </p:tnLst>
  </p:timing>
</p:sld>
</file>

<file path=ppt/theme/theme1.xml><?xml version="1.0" encoding="utf-8"?>
<a:theme xmlns:a="http://schemas.openxmlformats.org/drawingml/2006/main" name="Rohukõrred">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TotalTime>
  <Words>1275</Words>
  <Application>Microsoft Office PowerPoint</Application>
  <PresentationFormat>Laiekraan</PresentationFormat>
  <Paragraphs>128</Paragraphs>
  <Slides>21</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21</vt:i4>
      </vt:variant>
    </vt:vector>
  </HeadingPairs>
  <TitlesOfParts>
    <vt:vector size="25" baseType="lpstr">
      <vt:lpstr>Arial</vt:lpstr>
      <vt:lpstr>Century Gothic</vt:lpstr>
      <vt:lpstr>Wingdings 3</vt:lpstr>
      <vt:lpstr>Rohukõrred</vt:lpstr>
      <vt:lpstr>Vanemlus ja erinevad kasvatusstiilid</vt:lpstr>
      <vt:lpstr>Vanemlus</vt:lpstr>
      <vt:lpstr>Isaduse tuvastamine</vt:lpstr>
      <vt:lpstr>Juriidiline vanemlus    Sotsiaalne      vanemlus</vt:lpstr>
      <vt:lpstr>Psühholoogiline vanemlus</vt:lpstr>
      <vt:lpstr>Kasvatusstiilid</vt:lpstr>
      <vt:lpstr>Minnalaskev (järeleandlik) kasvatusstiil</vt:lpstr>
      <vt:lpstr>Hellitav kasvatusstiil</vt:lpstr>
      <vt:lpstr> Autoritaarne (käskiv) kasvatusstiil</vt:lpstr>
      <vt:lpstr>Suunav (autoriteetne, usaldusväärne) kasvatus</vt:lpstr>
      <vt:lpstr>Pidev karistamine </vt:lpstr>
      <vt:lpstr>Kasvatus: efektiivne sekkumine</vt:lpstr>
      <vt:lpstr>Düsfunktsionaalse pere tunnused</vt:lpstr>
      <vt:lpstr>Kasvatusvead </vt:lpstr>
      <vt:lpstr>Kuidas kasvatada head last</vt:lpstr>
      <vt:lpstr>Sünnijärjekord ehk õnnaspositsioon</vt:lpstr>
      <vt:lpstr>Vanim laps perekonnas</vt:lpstr>
      <vt:lpstr>Keskmised lapsed </vt:lpstr>
      <vt:lpstr>Noorim laps perekonnas</vt:lpstr>
      <vt:lpstr>Ainsad lapsed </vt:lpstr>
      <vt:lpstr>Kaksikud</vt:lpstr>
    </vt:vector>
  </TitlesOfParts>
  <Company>Tartu Taiskasvanute Gumnaasium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Vanemlus ja erinevad kasvatusstiilid</dc:title>
  <dc:creator>Eda Rööpmann</dc:creator>
  <cp:lastModifiedBy>Eda Rööpmann</cp:lastModifiedBy>
  <cp:revision>4</cp:revision>
  <dcterms:created xsi:type="dcterms:W3CDTF">2017-03-02T12:21:11Z</dcterms:created>
  <dcterms:modified xsi:type="dcterms:W3CDTF">2017-03-02T12:57:59Z</dcterms:modified>
</cp:coreProperties>
</file>