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64" r:id="rId5"/>
    <p:sldId id="260" r:id="rId6"/>
    <p:sldId id="261" r:id="rId7"/>
    <p:sldId id="259" r:id="rId8"/>
    <p:sldId id="262" r:id="rId9"/>
  </p:sldIdLst>
  <p:sldSz cx="9144000" cy="6858000" type="screen4x3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282" y="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0EEA1-577D-4F07-A348-16D176BC5AFC}" type="datetimeFigureOut">
              <a:rPr lang="et-EE" smtClean="0"/>
              <a:pPr/>
              <a:t>17.10.2013</a:t>
            </a:fld>
            <a:endParaRPr lang="et-EE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4B06001B-4460-427C-803A-1E5942F7A84F}" type="slidenum">
              <a:rPr lang="et-EE" smtClean="0"/>
              <a:pPr/>
              <a:t>‹#›</a:t>
            </a:fld>
            <a:endParaRPr lang="et-EE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0EEA1-577D-4F07-A348-16D176BC5AFC}" type="datetimeFigureOut">
              <a:rPr lang="et-EE" smtClean="0"/>
              <a:pPr/>
              <a:t>17.10.2013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6001B-4460-427C-803A-1E5942F7A84F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0EEA1-577D-4F07-A348-16D176BC5AFC}" type="datetimeFigureOut">
              <a:rPr lang="et-EE" smtClean="0"/>
              <a:pPr/>
              <a:t>17.10.2013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6001B-4460-427C-803A-1E5942F7A84F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0EEA1-577D-4F07-A348-16D176BC5AFC}" type="datetimeFigureOut">
              <a:rPr lang="et-EE" smtClean="0"/>
              <a:pPr/>
              <a:t>17.10.2013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6001B-4460-427C-803A-1E5942F7A84F}" type="slidenum">
              <a:rPr lang="et-EE" smtClean="0"/>
              <a:pPr/>
              <a:t>‹#›</a:t>
            </a:fld>
            <a:endParaRPr lang="et-EE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0EEA1-577D-4F07-A348-16D176BC5AFC}" type="datetimeFigureOut">
              <a:rPr lang="et-EE" smtClean="0"/>
              <a:pPr/>
              <a:t>17.10.2013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t-EE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B06001B-4460-427C-803A-1E5942F7A84F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0EEA1-577D-4F07-A348-16D176BC5AFC}" type="datetimeFigureOut">
              <a:rPr lang="et-EE" smtClean="0"/>
              <a:pPr/>
              <a:t>17.10.2013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6001B-4460-427C-803A-1E5942F7A84F}" type="slidenum">
              <a:rPr lang="et-EE" smtClean="0"/>
              <a:pPr/>
              <a:t>‹#›</a:t>
            </a:fld>
            <a:endParaRPr lang="et-E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0EEA1-577D-4F07-A348-16D176BC5AFC}" type="datetimeFigureOut">
              <a:rPr lang="et-EE" smtClean="0"/>
              <a:pPr/>
              <a:t>17.10.2013</a:t>
            </a:fld>
            <a:endParaRPr lang="et-E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6001B-4460-427C-803A-1E5942F7A84F}" type="slidenum">
              <a:rPr lang="et-EE" smtClean="0"/>
              <a:pPr/>
              <a:t>‹#›</a:t>
            </a:fld>
            <a:endParaRPr lang="et-EE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0EEA1-577D-4F07-A348-16D176BC5AFC}" type="datetimeFigureOut">
              <a:rPr lang="et-EE" smtClean="0"/>
              <a:pPr/>
              <a:t>17.10.2013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6001B-4460-427C-803A-1E5942F7A84F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0EEA1-577D-4F07-A348-16D176BC5AFC}" type="datetimeFigureOut">
              <a:rPr lang="et-EE" smtClean="0"/>
              <a:pPr/>
              <a:t>17.10.2013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6001B-4460-427C-803A-1E5942F7A84F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0EEA1-577D-4F07-A348-16D176BC5AFC}" type="datetimeFigureOut">
              <a:rPr lang="et-EE" smtClean="0"/>
              <a:pPr/>
              <a:t>17.10.2013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6001B-4460-427C-803A-1E5942F7A84F}" type="slidenum">
              <a:rPr lang="et-EE" smtClean="0"/>
              <a:pPr/>
              <a:t>‹#›</a:t>
            </a:fld>
            <a:endParaRPr lang="et-EE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0EEA1-577D-4F07-A348-16D176BC5AFC}" type="datetimeFigureOut">
              <a:rPr lang="et-EE" smtClean="0"/>
              <a:pPr/>
              <a:t>17.10.2013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B06001B-4460-427C-803A-1E5942F7A84F}" type="slidenum">
              <a:rPr lang="et-EE" smtClean="0"/>
              <a:pPr/>
              <a:t>‹#›</a:t>
            </a:fld>
            <a:endParaRPr lang="et-EE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160EEA1-577D-4F07-A348-16D176BC5AFC}" type="datetimeFigureOut">
              <a:rPr lang="et-EE" smtClean="0"/>
              <a:pPr/>
              <a:t>17.10.2013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t-EE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4B06001B-4460-427C-803A-1E5942F7A84F}" type="slidenum">
              <a:rPr lang="et-EE" smtClean="0"/>
              <a:pPr/>
              <a:t>‹#›</a:t>
            </a:fld>
            <a:endParaRPr lang="et-E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80112" y="6050037"/>
            <a:ext cx="3487688" cy="685800"/>
          </a:xfrm>
        </p:spPr>
        <p:txBody>
          <a:bodyPr>
            <a:normAutofit fontScale="77500" lnSpcReduction="20000"/>
          </a:bodyPr>
          <a:lstStyle/>
          <a:p>
            <a:endParaRPr lang="et-EE" dirty="0" smtClean="0"/>
          </a:p>
          <a:p>
            <a:r>
              <a:rPr lang="et-EE" dirty="0" smtClean="0"/>
              <a:t>Koostas: Ülle </a:t>
            </a:r>
            <a:r>
              <a:rPr lang="et-EE" dirty="0" err="1"/>
              <a:t>I</a:t>
            </a:r>
            <a:r>
              <a:rPr lang="et-EE" dirty="0" err="1" smtClean="0"/>
              <a:t>rdt</a:t>
            </a:r>
            <a:r>
              <a:rPr lang="et-EE" dirty="0" smtClean="0"/>
              <a:t> </a:t>
            </a:r>
          </a:p>
          <a:p>
            <a:endParaRPr lang="et-E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t-EE" sz="7200" dirty="0" smtClean="0"/>
              <a:t>Mälu </a:t>
            </a:r>
            <a:endParaRPr lang="et-EE" sz="7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Mälu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t-EE" sz="3600" dirty="0" smtClean="0"/>
              <a:t>=Organismi võime omandada ja säilitada kasulikke oskusi, teadmisi ja harjumusi</a:t>
            </a:r>
          </a:p>
          <a:p>
            <a:r>
              <a:rPr lang="et-EE" sz="3600" dirty="0" smtClean="0"/>
              <a:t>Mälu toimimiseks vajalikud 3 protsessi:</a:t>
            </a:r>
          </a:p>
          <a:p>
            <a:pPr lvl="1"/>
            <a:r>
              <a:rPr lang="et-EE" sz="2800" b="1" dirty="0" smtClean="0"/>
              <a:t>Materjali salvestamine,</a:t>
            </a:r>
          </a:p>
          <a:p>
            <a:pPr lvl="1"/>
            <a:r>
              <a:rPr lang="et-EE" sz="2800" b="1" dirty="0" smtClean="0"/>
              <a:t>Meelespidamine,</a:t>
            </a:r>
          </a:p>
          <a:p>
            <a:pPr lvl="1"/>
            <a:r>
              <a:rPr lang="et-EE" sz="2800" b="1" dirty="0" smtClean="0"/>
              <a:t>Meenutamine</a:t>
            </a:r>
          </a:p>
          <a:p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Mälu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t-EE" sz="3600" b="1" dirty="0" smtClean="0"/>
              <a:t>Mälu liike saab eristada:</a:t>
            </a:r>
          </a:p>
          <a:p>
            <a:pPr lvl="1"/>
            <a:r>
              <a:rPr lang="et-EE" b="1" dirty="0" smtClean="0"/>
              <a:t> </a:t>
            </a:r>
            <a:r>
              <a:rPr lang="et-EE" sz="3200" b="1" dirty="0" smtClean="0"/>
              <a:t>Meeleelundite alusel</a:t>
            </a:r>
          </a:p>
          <a:p>
            <a:pPr lvl="2"/>
            <a:r>
              <a:rPr lang="et-EE" sz="2800" b="1" dirty="0" smtClean="0"/>
              <a:t>Nägemismälu</a:t>
            </a:r>
          </a:p>
          <a:p>
            <a:pPr lvl="2"/>
            <a:r>
              <a:rPr lang="et-EE" sz="2800" b="1" dirty="0" smtClean="0"/>
              <a:t>Lõhnamälu</a:t>
            </a:r>
          </a:p>
          <a:p>
            <a:pPr lvl="2"/>
            <a:r>
              <a:rPr lang="et-EE" sz="2800" b="1" dirty="0" smtClean="0"/>
              <a:t>Kuulmismälu</a:t>
            </a:r>
          </a:p>
          <a:p>
            <a:pPr lvl="2"/>
            <a:r>
              <a:rPr lang="et-EE" sz="2800" b="1" dirty="0" smtClean="0"/>
              <a:t>Kirjamälu </a:t>
            </a:r>
          </a:p>
          <a:p>
            <a:pPr lvl="1">
              <a:buNone/>
            </a:pPr>
            <a:r>
              <a:rPr lang="et-EE" b="1" dirty="0" smtClean="0"/>
              <a:t>Olulisem nägemismälu</a:t>
            </a:r>
          </a:p>
          <a:p>
            <a:pPr lvl="1"/>
            <a:r>
              <a:rPr lang="et-EE" sz="3200" b="1" dirty="0" smtClean="0"/>
              <a:t>Mälu kestvuse alusel:</a:t>
            </a:r>
          </a:p>
          <a:p>
            <a:pPr lvl="2"/>
            <a:r>
              <a:rPr lang="et-EE" sz="2800" b="1" dirty="0" smtClean="0"/>
              <a:t>Lühimälu (=töömälu)</a:t>
            </a:r>
          </a:p>
          <a:p>
            <a:pPr lvl="2"/>
            <a:r>
              <a:rPr lang="et-EE" sz="2800" b="1" dirty="0" smtClean="0"/>
              <a:t>Pikaajaline mälu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t-EE" altLang="et-EE" smtClean="0"/>
              <a:t>Õppimine ja mälu</a:t>
            </a:r>
          </a:p>
        </p:txBody>
      </p:sp>
      <p:sp>
        <p:nvSpPr>
          <p:cNvPr id="12291" name="Text Box 4"/>
          <p:cNvSpPr txBox="1">
            <a:spLocks noChangeArrowheads="1"/>
          </p:cNvSpPr>
          <p:nvPr/>
        </p:nvSpPr>
        <p:spPr bwMode="auto">
          <a:xfrm>
            <a:off x="3348038" y="1341438"/>
            <a:ext cx="20875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t-EE" altLang="et-EE" sz="1800" b="1"/>
              <a:t>informatsioon</a:t>
            </a:r>
          </a:p>
        </p:txBody>
      </p:sp>
      <p:sp>
        <p:nvSpPr>
          <p:cNvPr id="12292" name="Text Box 5"/>
          <p:cNvSpPr txBox="1">
            <a:spLocks noChangeArrowheads="1"/>
          </p:cNvSpPr>
          <p:nvPr/>
        </p:nvSpPr>
        <p:spPr bwMode="auto">
          <a:xfrm>
            <a:off x="2700338" y="1844675"/>
            <a:ext cx="33115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t-EE" altLang="et-EE" sz="2000" b="1"/>
              <a:t>Sensoorne mälu (&lt;1.sek)</a:t>
            </a:r>
          </a:p>
        </p:txBody>
      </p:sp>
      <p:sp>
        <p:nvSpPr>
          <p:cNvPr id="12293" name="Text Box 7"/>
          <p:cNvSpPr txBox="1">
            <a:spLocks noChangeArrowheads="1"/>
          </p:cNvSpPr>
          <p:nvPr/>
        </p:nvSpPr>
        <p:spPr bwMode="auto">
          <a:xfrm>
            <a:off x="6659563" y="1916113"/>
            <a:ext cx="1873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t-EE" altLang="et-EE" sz="2400" b="1"/>
              <a:t>LÜHIMÄLU</a:t>
            </a:r>
          </a:p>
        </p:txBody>
      </p:sp>
      <p:sp>
        <p:nvSpPr>
          <p:cNvPr id="12294" name="Text Box 8"/>
          <p:cNvSpPr txBox="1">
            <a:spLocks noChangeArrowheads="1"/>
          </p:cNvSpPr>
          <p:nvPr/>
        </p:nvSpPr>
        <p:spPr bwMode="auto">
          <a:xfrm>
            <a:off x="2555875" y="2565400"/>
            <a:ext cx="34559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t-EE" altLang="et-EE" sz="2000" b="1"/>
              <a:t>Primaarne mälu (sekundid)</a:t>
            </a:r>
          </a:p>
        </p:txBody>
      </p:sp>
      <p:sp>
        <p:nvSpPr>
          <p:cNvPr id="12295" name="Text Box 10"/>
          <p:cNvSpPr txBox="1">
            <a:spLocks noChangeArrowheads="1"/>
          </p:cNvSpPr>
          <p:nvPr/>
        </p:nvSpPr>
        <p:spPr bwMode="auto">
          <a:xfrm>
            <a:off x="6156325" y="2924175"/>
            <a:ext cx="15843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t-EE" altLang="et-EE" sz="1800"/>
              <a:t>harjutamine</a:t>
            </a:r>
          </a:p>
        </p:txBody>
      </p:sp>
      <p:sp>
        <p:nvSpPr>
          <p:cNvPr id="12296" name="Text Box 11"/>
          <p:cNvSpPr txBox="1">
            <a:spLocks noChangeArrowheads="1"/>
          </p:cNvSpPr>
          <p:nvPr/>
        </p:nvSpPr>
        <p:spPr bwMode="auto">
          <a:xfrm>
            <a:off x="2916238" y="3644900"/>
            <a:ext cx="24479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t-EE" altLang="et-EE" sz="2000" b="1"/>
              <a:t>Sekundaarne mälu (minuteid-aastaid)</a:t>
            </a:r>
          </a:p>
        </p:txBody>
      </p:sp>
      <p:sp>
        <p:nvSpPr>
          <p:cNvPr id="12297" name="Text Box 12"/>
          <p:cNvSpPr txBox="1">
            <a:spLocks noChangeArrowheads="1"/>
          </p:cNvSpPr>
          <p:nvPr/>
        </p:nvSpPr>
        <p:spPr bwMode="auto">
          <a:xfrm>
            <a:off x="6732588" y="4508500"/>
            <a:ext cx="1873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t-EE" altLang="et-EE" sz="2400" b="1"/>
              <a:t>PÜSIMÄLU</a:t>
            </a:r>
          </a:p>
        </p:txBody>
      </p:sp>
      <p:sp>
        <p:nvSpPr>
          <p:cNvPr id="12298" name="Text Box 13"/>
          <p:cNvSpPr txBox="1">
            <a:spLocks noChangeArrowheads="1"/>
          </p:cNvSpPr>
          <p:nvPr/>
        </p:nvSpPr>
        <p:spPr bwMode="auto">
          <a:xfrm>
            <a:off x="2700338" y="4868863"/>
            <a:ext cx="316706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t-EE" altLang="et-EE" sz="2000" b="1"/>
              <a:t>Tertsiaarne mälu (püsiv-unustamist pole)</a:t>
            </a:r>
          </a:p>
        </p:txBody>
      </p:sp>
      <p:sp>
        <p:nvSpPr>
          <p:cNvPr id="12299" name="Text Box 14"/>
          <p:cNvSpPr txBox="1">
            <a:spLocks noChangeArrowheads="1"/>
          </p:cNvSpPr>
          <p:nvPr/>
        </p:nvSpPr>
        <p:spPr bwMode="auto">
          <a:xfrm>
            <a:off x="468313" y="2349500"/>
            <a:ext cx="15827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t-EE" altLang="et-EE" sz="1800"/>
              <a:t>unustamine</a:t>
            </a:r>
          </a:p>
        </p:txBody>
      </p:sp>
      <p:sp>
        <p:nvSpPr>
          <p:cNvPr id="12300" name="Text Box 15"/>
          <p:cNvSpPr txBox="1">
            <a:spLocks noChangeArrowheads="1"/>
          </p:cNvSpPr>
          <p:nvPr/>
        </p:nvSpPr>
        <p:spPr bwMode="auto">
          <a:xfrm>
            <a:off x="468313" y="3068638"/>
            <a:ext cx="1582737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t-EE" altLang="et-EE" sz="1800"/>
              <a:t>unustamine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t-EE" altLang="et-EE" sz="1800"/>
          </a:p>
        </p:txBody>
      </p:sp>
      <p:sp>
        <p:nvSpPr>
          <p:cNvPr id="12301" name="Rectangle 17"/>
          <p:cNvSpPr>
            <a:spLocks noChangeArrowheads="1"/>
          </p:cNvSpPr>
          <p:nvPr/>
        </p:nvSpPr>
        <p:spPr bwMode="auto">
          <a:xfrm>
            <a:off x="539750" y="4365625"/>
            <a:ext cx="1365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t-EE" altLang="et-EE" sz="1800"/>
              <a:t>unustamine</a:t>
            </a:r>
          </a:p>
        </p:txBody>
      </p:sp>
      <p:sp>
        <p:nvSpPr>
          <p:cNvPr id="12302" name="Line 18"/>
          <p:cNvSpPr>
            <a:spLocks noChangeShapeType="1"/>
          </p:cNvSpPr>
          <p:nvPr/>
        </p:nvSpPr>
        <p:spPr bwMode="auto">
          <a:xfrm flipH="1">
            <a:off x="1476375" y="2133600"/>
            <a:ext cx="1223963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12303" name="Line 19"/>
          <p:cNvSpPr>
            <a:spLocks noChangeShapeType="1"/>
          </p:cNvSpPr>
          <p:nvPr/>
        </p:nvSpPr>
        <p:spPr bwMode="auto">
          <a:xfrm>
            <a:off x="3995738" y="1628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12304" name="Line 20"/>
          <p:cNvSpPr>
            <a:spLocks noChangeShapeType="1"/>
          </p:cNvSpPr>
          <p:nvPr/>
        </p:nvSpPr>
        <p:spPr bwMode="auto">
          <a:xfrm>
            <a:off x="3995738" y="2133600"/>
            <a:ext cx="0" cy="574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12305" name="Line 21"/>
          <p:cNvSpPr>
            <a:spLocks noChangeShapeType="1"/>
          </p:cNvSpPr>
          <p:nvPr/>
        </p:nvSpPr>
        <p:spPr bwMode="auto">
          <a:xfrm>
            <a:off x="3995738" y="2924175"/>
            <a:ext cx="0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12306" name="Line 23"/>
          <p:cNvSpPr>
            <a:spLocks noChangeShapeType="1"/>
          </p:cNvSpPr>
          <p:nvPr/>
        </p:nvSpPr>
        <p:spPr bwMode="auto">
          <a:xfrm>
            <a:off x="3995738" y="4365625"/>
            <a:ext cx="0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12307" name="Line 24"/>
          <p:cNvSpPr>
            <a:spLocks noChangeShapeType="1"/>
          </p:cNvSpPr>
          <p:nvPr/>
        </p:nvSpPr>
        <p:spPr bwMode="auto">
          <a:xfrm flipH="1">
            <a:off x="1116013" y="3860800"/>
            <a:ext cx="1800225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12308" name="Line 25"/>
          <p:cNvSpPr>
            <a:spLocks noChangeShapeType="1"/>
          </p:cNvSpPr>
          <p:nvPr/>
        </p:nvSpPr>
        <p:spPr bwMode="auto">
          <a:xfrm flipH="1">
            <a:off x="1187450" y="2781300"/>
            <a:ext cx="1368425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t-EE"/>
          </a:p>
        </p:txBody>
      </p:sp>
      <p:cxnSp>
        <p:nvCxnSpPr>
          <p:cNvPr id="12309" name="AutoShape 26"/>
          <p:cNvCxnSpPr>
            <a:cxnSpLocks noChangeShapeType="1"/>
          </p:cNvCxnSpPr>
          <p:nvPr/>
        </p:nvCxnSpPr>
        <p:spPr bwMode="auto">
          <a:xfrm flipH="1">
            <a:off x="5364163" y="2781300"/>
            <a:ext cx="647700" cy="1231900"/>
          </a:xfrm>
          <a:prstGeom prst="bentConnector3">
            <a:avLst>
              <a:gd name="adj1" fmla="val -3505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310" name="Freeform 27"/>
          <p:cNvSpPr>
            <a:spLocks/>
          </p:cNvSpPr>
          <p:nvPr/>
        </p:nvSpPr>
        <p:spPr bwMode="auto">
          <a:xfrm>
            <a:off x="4572000" y="1844675"/>
            <a:ext cx="2136775" cy="1441450"/>
          </a:xfrm>
          <a:custGeom>
            <a:avLst/>
            <a:gdLst>
              <a:gd name="T0" fmla="*/ 2147483647 w 1346"/>
              <a:gd name="T1" fmla="*/ 0 h 908"/>
              <a:gd name="T2" fmla="*/ 2147483647 w 1346"/>
              <a:gd name="T3" fmla="*/ 2147483647 h 908"/>
              <a:gd name="T4" fmla="*/ 0 w 1346"/>
              <a:gd name="T5" fmla="*/ 2147483647 h 908"/>
              <a:gd name="T6" fmla="*/ 0 60000 65536"/>
              <a:gd name="T7" fmla="*/ 0 60000 65536"/>
              <a:gd name="T8" fmla="*/ 0 60000 65536"/>
              <a:gd name="T9" fmla="*/ 0 w 1346"/>
              <a:gd name="T10" fmla="*/ 0 h 908"/>
              <a:gd name="T11" fmla="*/ 1346 w 1346"/>
              <a:gd name="T12" fmla="*/ 908 h 9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46" h="908">
                <a:moveTo>
                  <a:pt x="726" y="0"/>
                </a:moveTo>
                <a:cubicBezTo>
                  <a:pt x="1036" y="174"/>
                  <a:pt x="1346" y="348"/>
                  <a:pt x="1225" y="499"/>
                </a:cubicBezTo>
                <a:cubicBezTo>
                  <a:pt x="1104" y="650"/>
                  <a:pt x="552" y="779"/>
                  <a:pt x="0" y="90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t-EE"/>
          </a:p>
        </p:txBody>
      </p:sp>
      <p:sp>
        <p:nvSpPr>
          <p:cNvPr id="12311" name="Freeform 28"/>
          <p:cNvSpPr>
            <a:spLocks/>
          </p:cNvSpPr>
          <p:nvPr/>
        </p:nvSpPr>
        <p:spPr bwMode="auto">
          <a:xfrm>
            <a:off x="4716463" y="3644900"/>
            <a:ext cx="2195512" cy="2232025"/>
          </a:xfrm>
          <a:custGeom>
            <a:avLst/>
            <a:gdLst>
              <a:gd name="T0" fmla="*/ 2147483647 w 1383"/>
              <a:gd name="T1" fmla="*/ 0 h 1406"/>
              <a:gd name="T2" fmla="*/ 2147483647 w 1383"/>
              <a:gd name="T3" fmla="*/ 2147483647 h 1406"/>
              <a:gd name="T4" fmla="*/ 0 w 1383"/>
              <a:gd name="T5" fmla="*/ 2147483647 h 1406"/>
              <a:gd name="T6" fmla="*/ 0 60000 65536"/>
              <a:gd name="T7" fmla="*/ 0 60000 65536"/>
              <a:gd name="T8" fmla="*/ 0 60000 65536"/>
              <a:gd name="T9" fmla="*/ 0 w 1383"/>
              <a:gd name="T10" fmla="*/ 0 h 1406"/>
              <a:gd name="T11" fmla="*/ 1383 w 1383"/>
              <a:gd name="T12" fmla="*/ 1406 h 140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83" h="1406">
                <a:moveTo>
                  <a:pt x="408" y="0"/>
                </a:moveTo>
                <a:cubicBezTo>
                  <a:pt x="895" y="246"/>
                  <a:pt x="1383" y="492"/>
                  <a:pt x="1315" y="726"/>
                </a:cubicBezTo>
                <a:cubicBezTo>
                  <a:pt x="1247" y="960"/>
                  <a:pt x="219" y="1293"/>
                  <a:pt x="0" y="140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529912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Mälu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t-EE" b="1" dirty="0" smtClean="0"/>
              <a:t>Mälu püsimist mõjutab uue materjali pealetung</a:t>
            </a:r>
          </a:p>
          <a:p>
            <a:pPr>
              <a:buNone/>
            </a:pPr>
            <a:r>
              <a:rPr lang="et-EE" b="1" dirty="0" smtClean="0"/>
              <a:t>(kui ei korda, siis uue info pealetulekul, meie eelnev info kaob)</a:t>
            </a:r>
          </a:p>
          <a:p>
            <a:r>
              <a:rPr lang="et-EE" b="1" dirty="0" smtClean="0"/>
              <a:t>Meeldejätmist segab ka mitme asjaga tegelemine</a:t>
            </a:r>
          </a:p>
          <a:p>
            <a:r>
              <a:rPr lang="et-EE" b="1" dirty="0" smtClean="0"/>
              <a:t>Järgneva katse  sooritamiseks  jälgi  pilti 5 sek. Seejärel joonista pilt mälu järgi</a:t>
            </a:r>
            <a:endParaRPr lang="et-EE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971600" y="620688"/>
            <a:ext cx="720080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>
            <a:off x="-1908720" y="3429000"/>
            <a:ext cx="5688632" cy="7200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899592" y="6237312"/>
            <a:ext cx="7416824" cy="7200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16200000" flipH="1">
            <a:off x="5436095" y="3356992"/>
            <a:ext cx="5616624" cy="14401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 flipH="1" flipV="1">
            <a:off x="3023828" y="1304764"/>
            <a:ext cx="504056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0800000">
            <a:off x="1331640" y="1052736"/>
            <a:ext cx="1944216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251520" y="2132856"/>
            <a:ext cx="216024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331640" y="3212976"/>
            <a:ext cx="936104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1331640" y="2060848"/>
            <a:ext cx="1368152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0800000">
            <a:off x="1331640" y="3717032"/>
            <a:ext cx="936104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287524" y="4761148"/>
            <a:ext cx="2088232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331640" y="5805264"/>
            <a:ext cx="576064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1331640" y="4725144"/>
            <a:ext cx="180020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5400000">
            <a:off x="2591780" y="5265204"/>
            <a:ext cx="108012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10800000">
            <a:off x="4716016" y="1196752"/>
            <a:ext cx="864096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rot="5400000">
            <a:off x="3707904" y="2204864"/>
            <a:ext cx="2016224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4716016" y="2204864"/>
            <a:ext cx="2376264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rot="5400000" flipH="1" flipV="1">
            <a:off x="6516216" y="1700808"/>
            <a:ext cx="1008112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5400000">
            <a:off x="5652120" y="2708920"/>
            <a:ext cx="1008112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rot="5400000">
            <a:off x="4067944" y="5229200"/>
            <a:ext cx="1008112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4572000" y="5733256"/>
            <a:ext cx="2736304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rot="16200000" flipV="1">
            <a:off x="6228184" y="4653136"/>
            <a:ext cx="2088232" cy="7200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10800000">
            <a:off x="6228184" y="3645024"/>
            <a:ext cx="1008112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5400000">
            <a:off x="5724128" y="4149080"/>
            <a:ext cx="1008112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Mälu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628800"/>
            <a:ext cx="8153400" cy="4824536"/>
          </a:xfrm>
        </p:spPr>
        <p:txBody>
          <a:bodyPr>
            <a:normAutofit/>
          </a:bodyPr>
          <a:lstStyle/>
          <a:p>
            <a:r>
              <a:rPr lang="et-EE" b="1" dirty="0" smtClean="0"/>
              <a:t>Lühimälus suudame hoida 7+/-2 elementi</a:t>
            </a:r>
          </a:p>
          <a:p>
            <a:r>
              <a:rPr lang="et-EE" b="1" dirty="0" smtClean="0"/>
              <a:t>Info suurendamiseks tuleb seda känkida (</a:t>
            </a:r>
            <a:r>
              <a:rPr lang="et-EE" b="1" dirty="0" err="1" smtClean="0"/>
              <a:t>chunking</a:t>
            </a:r>
            <a:r>
              <a:rPr lang="et-EE" b="1" dirty="0" smtClean="0"/>
              <a:t>) – materjali ümberorganiseerimine tuttavateks ühikuteks</a:t>
            </a:r>
          </a:p>
          <a:p>
            <a:pPr>
              <a:buNone/>
            </a:pPr>
            <a:r>
              <a:rPr lang="et-EE" b="1" dirty="0" smtClean="0"/>
              <a:t>19851742765831960</a:t>
            </a:r>
          </a:p>
          <a:p>
            <a:pPr>
              <a:buNone/>
            </a:pPr>
            <a:r>
              <a:rPr lang="et-EE" sz="2000" b="1" dirty="0" smtClean="0"/>
              <a:t>(1985-enda sünniaeg;  174-pikkus;  276583-tel. nr.;  1960-ema sünniaeg) </a:t>
            </a:r>
          </a:p>
          <a:p>
            <a:r>
              <a:rPr lang="et-EE" b="1" dirty="0" smtClean="0"/>
              <a:t>Mälu saab jagada ka säilitatava info alusel:</a:t>
            </a:r>
          </a:p>
          <a:p>
            <a:r>
              <a:rPr lang="et-EE" b="1" dirty="0" smtClean="0"/>
              <a:t>Semantiline – üldfaktoloogia (pealinn – Tallinn)</a:t>
            </a:r>
          </a:p>
          <a:p>
            <a:r>
              <a:rPr lang="et-EE" b="1" dirty="0" smtClean="0"/>
              <a:t>Episoodiline – isiklikud kogemused</a:t>
            </a:r>
          </a:p>
          <a:p>
            <a:r>
              <a:rPr lang="et-EE" b="1" dirty="0" smtClean="0"/>
              <a:t>Protseduuriline – oskused ja harjumused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Mälu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t-EE" b="1" dirty="0" smtClean="0"/>
              <a:t>Mällu salvestamisel oluline, et me saame infost aru (loogilisus, sisu)</a:t>
            </a:r>
          </a:p>
          <a:p>
            <a:r>
              <a:rPr lang="et-EE" b="1" dirty="0" smtClean="0"/>
              <a:t>Püsimällu jätmisel on oluline </a:t>
            </a:r>
          </a:p>
          <a:p>
            <a:pPr lvl="1"/>
            <a:r>
              <a:rPr lang="et-EE" b="1" dirty="0" smtClean="0"/>
              <a:t>mõtestatud kordamine (ka ajaline, st väikeste vaheaegadega)</a:t>
            </a:r>
          </a:p>
          <a:p>
            <a:pPr lvl="1"/>
            <a:r>
              <a:rPr lang="et-EE" b="1" dirty="0" smtClean="0"/>
              <a:t>osadeks jaotamine + kordamine: </a:t>
            </a:r>
          </a:p>
          <a:p>
            <a:pPr lvl="2"/>
            <a:r>
              <a:rPr lang="et-EE" b="1" dirty="0" smtClean="0"/>
              <a:t>Objektiivne= materjal ongi osadeks jaotatud</a:t>
            </a:r>
          </a:p>
          <a:p>
            <a:pPr lvl="2"/>
            <a:r>
              <a:rPr lang="et-EE" b="1" dirty="0" smtClean="0"/>
              <a:t>Subjektiivne= ise pean </a:t>
            </a:r>
            <a:r>
              <a:rPr lang="et-EE" b="1" smtClean="0"/>
              <a:t>jagamisviisi leidma</a:t>
            </a:r>
            <a:endParaRPr lang="et-EE" b="1" dirty="0" smtClean="0"/>
          </a:p>
          <a:p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84</TotalTime>
  <Words>233</Words>
  <Application>Microsoft Office PowerPoint</Application>
  <PresentationFormat>On-screen Show (4:3)</PresentationFormat>
  <Paragraphs>53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Equity</vt:lpstr>
      <vt:lpstr>Mälu </vt:lpstr>
      <vt:lpstr>Mälu</vt:lpstr>
      <vt:lpstr>Mälu</vt:lpstr>
      <vt:lpstr>Õppimine ja mälu</vt:lpstr>
      <vt:lpstr>Mälu</vt:lpstr>
      <vt:lpstr>PowerPoint Presentation</vt:lpstr>
      <vt:lpstr>Mälu</vt:lpstr>
      <vt:lpstr>Mälu</vt:lpstr>
    </vt:vector>
  </TitlesOfParts>
  <Company>Kool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Mälu </dc:title>
  <dc:creator>Ülle Irdt</dc:creator>
  <cp:lastModifiedBy>Ülle Irdt</cp:lastModifiedBy>
  <cp:revision>22</cp:revision>
  <dcterms:created xsi:type="dcterms:W3CDTF">2011-02-16T17:48:29Z</dcterms:created>
  <dcterms:modified xsi:type="dcterms:W3CDTF">2013-10-17T10:20:22Z</dcterms:modified>
</cp:coreProperties>
</file>