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6"/>
  </p:notes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6" d="100"/>
          <a:sy n="76" d="100"/>
        </p:scale>
        <p:origin x="126" y="7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äise kohatäid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t-EE"/>
          </a:p>
        </p:txBody>
      </p:sp>
      <p:sp>
        <p:nvSpPr>
          <p:cNvPr id="3" name="Kuupäeva kohatäid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12F145-F928-46B6-BEAB-8F76FBA65078}" type="datetimeFigureOut">
              <a:rPr lang="et-EE" smtClean="0"/>
              <a:t>8.03.2017</a:t>
            </a:fld>
            <a:endParaRPr lang="et-EE"/>
          </a:p>
        </p:txBody>
      </p:sp>
      <p:sp>
        <p:nvSpPr>
          <p:cNvPr id="4" name="Slaidi pildi kohatä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t-EE"/>
          </a:p>
        </p:txBody>
      </p:sp>
      <p:sp>
        <p:nvSpPr>
          <p:cNvPr id="5" name="Märkmete kohatäid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t-EE" smtClean="0"/>
              <a:t>Redigeeri juhtslaidi tekstilaade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6" name="Jaluse kohatäid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t-EE"/>
          </a:p>
        </p:txBody>
      </p:sp>
      <p:sp>
        <p:nvSpPr>
          <p:cNvPr id="7" name="Slaidinumbri kohatä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29F2686-81CE-409B-BD44-869A8B01D910}" type="slidenum">
              <a:rPr lang="et-EE" smtClean="0"/>
              <a:t>‹#›</a:t>
            </a:fld>
            <a:endParaRPr lang="et-EE"/>
          </a:p>
        </p:txBody>
      </p:sp>
    </p:spTree>
    <p:extLst>
      <p:ext uri="{BB962C8B-B14F-4D97-AF65-F5344CB8AC3E}">
        <p14:creationId xmlns:p14="http://schemas.microsoft.com/office/powerpoint/2010/main" val="22944504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Slaidi pildi kohatäi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1555" name="Märkmete kohatäid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t-EE" altLang="et-EE" smtClean="0"/>
          </a:p>
        </p:txBody>
      </p:sp>
      <p:sp>
        <p:nvSpPr>
          <p:cNvPr id="151556" name="Slaidinumbri kohatäid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AE7B8FA-1964-4B22-ACE8-83BC9434DBE8}" type="slidenum">
              <a:rPr lang="en-US" altLang="et-EE" smtClean="0">
                <a:latin typeface="Verdana" panose="020B0604030504040204" pitchFamily="34" charset="0"/>
              </a:rPr>
              <a:pPr>
                <a:spcBef>
                  <a:spcPct val="0"/>
                </a:spcBef>
              </a:pPr>
              <a:t>8</a:t>
            </a:fld>
            <a:endParaRPr lang="en-US" altLang="et-EE" smtClean="0">
              <a:latin typeface="Verdana" panose="020B0604030504040204" pitchFamily="34" charset="0"/>
            </a:endParaRPr>
          </a:p>
        </p:txBody>
      </p:sp>
      <p:sp>
        <p:nvSpPr>
          <p:cNvPr id="151557" name="Jaluse kohatäide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r>
              <a:rPr lang="en-US" altLang="et-EE" smtClean="0">
                <a:latin typeface="Verdana" panose="020B0604030504040204" pitchFamily="34" charset="0"/>
              </a:rPr>
              <a:t>2</a:t>
            </a:r>
          </a:p>
        </p:txBody>
      </p:sp>
    </p:spTree>
    <p:extLst>
      <p:ext uri="{BB962C8B-B14F-4D97-AF65-F5344CB8AC3E}">
        <p14:creationId xmlns:p14="http://schemas.microsoft.com/office/powerpoint/2010/main" val="41823439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itelslaid">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t-EE" smtClean="0"/>
              <a:t>Muutke pealkirja laadi</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t-EE" smtClean="0"/>
              <a:t>Klõpsake juhtslaidi alapealkirja laadi redigeerimiseks</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ealkiri ja pildiallkiri">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t-EE" smtClean="0"/>
              <a:t>Muutke pealkirja laadi</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t-EE" smtClean="0"/>
              <a:t>Redigeeri juhtslaidi tekstilaade</a:t>
            </a:r>
          </a:p>
        </p:txBody>
      </p:sp>
      <p:sp>
        <p:nvSpPr>
          <p:cNvPr id="4" name="Date Placeholder 3"/>
          <p:cNvSpPr>
            <a:spLocks noGrp="1"/>
          </p:cNvSpPr>
          <p:nvPr>
            <p:ph type="dt" sz="half" idx="10"/>
          </p:nvPr>
        </p:nvSpPr>
        <p:spPr/>
        <p:txBody>
          <a:bodyPr/>
          <a:lstStyle/>
          <a:p>
            <a:fld id="{B61BEF0D-F0BB-DE4B-95CE-6DB70DBA9567}" type="datetimeFigureOut">
              <a:rPr lang="en-US" dirty="0"/>
              <a:pPr/>
              <a:t>3/8/2017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ldiallkirjaga tsitaat">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t-EE" smtClean="0"/>
              <a:t>Muutke pealkirja laadi</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t-EE" smtClean="0"/>
              <a:t>Redigeeri juhtslaidi tekstilaade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t-EE" smtClean="0"/>
              <a:t>Redigeeri juhtslaidi tekstilaade</a:t>
            </a:r>
          </a:p>
        </p:txBody>
      </p:sp>
      <p:sp>
        <p:nvSpPr>
          <p:cNvPr id="4" name="Date Placeholder 3"/>
          <p:cNvSpPr>
            <a:spLocks noGrp="1"/>
          </p:cNvSpPr>
          <p:nvPr>
            <p:ph type="dt" sz="half" idx="10"/>
          </p:nvPr>
        </p:nvSpPr>
        <p:spPr/>
        <p:txBody>
          <a:bodyPr/>
          <a:lstStyle/>
          <a:p>
            <a:fld id="{B61BEF0D-F0BB-DE4B-95CE-6DB70DBA9567}" type="datetimeFigureOut">
              <a:rPr lang="en-US" dirty="0"/>
              <a:pPr/>
              <a:t>3/8/2017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Visiitkaart">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t-EE" smtClean="0"/>
              <a:t>Muutke pealkirja laadi</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t-EE" smtClean="0"/>
              <a:t>Redigeeri juhtslaidi tekstilaade</a:t>
            </a:r>
          </a:p>
        </p:txBody>
      </p:sp>
      <p:sp>
        <p:nvSpPr>
          <p:cNvPr id="4" name="Date Placeholder 3"/>
          <p:cNvSpPr>
            <a:spLocks noGrp="1"/>
          </p:cNvSpPr>
          <p:nvPr>
            <p:ph type="dt" sz="half" idx="10"/>
          </p:nvPr>
        </p:nvSpPr>
        <p:spPr/>
        <p:txBody>
          <a:bodyPr/>
          <a:lstStyle/>
          <a:p>
            <a:fld id="{B61BEF0D-F0BB-DE4B-95CE-6DB70DBA9567}" type="datetimeFigureOut">
              <a:rPr lang="en-US" dirty="0"/>
              <a:pPr/>
              <a:t>3/8/2017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sitaadi visiitkaart">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t-EE" smtClean="0"/>
              <a:t>Muutke pealkirja laadi</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t-EE" smtClean="0"/>
              <a:t>Redigeeri juhtslaidi tekstilaade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t-EE" smtClean="0"/>
              <a:t>Redigeeri juhtslaidi tekstilaade</a:t>
            </a:r>
          </a:p>
        </p:txBody>
      </p:sp>
      <p:sp>
        <p:nvSpPr>
          <p:cNvPr id="4" name="Date Placeholder 3"/>
          <p:cNvSpPr>
            <a:spLocks noGrp="1"/>
          </p:cNvSpPr>
          <p:nvPr>
            <p:ph type="dt" sz="half" idx="10"/>
          </p:nvPr>
        </p:nvSpPr>
        <p:spPr/>
        <p:txBody>
          <a:bodyPr/>
          <a:lstStyle/>
          <a:p>
            <a:fld id="{B61BEF0D-F0BB-DE4B-95CE-6DB70DBA9567}" type="datetimeFigureOut">
              <a:rPr lang="en-US" dirty="0"/>
              <a:pPr/>
              <a:t>3/8/2017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Õige või val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t-EE" smtClean="0"/>
              <a:t>Muutke pealkirja laadi</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t-EE" smtClean="0"/>
              <a:t>Redigeeri juhtslaidi tekstilaade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t-EE" smtClean="0"/>
              <a:t>Redigeeri juhtslaidi tekstilaade</a:t>
            </a:r>
          </a:p>
        </p:txBody>
      </p:sp>
      <p:sp>
        <p:nvSpPr>
          <p:cNvPr id="4" name="Date Placeholder 3"/>
          <p:cNvSpPr>
            <a:spLocks noGrp="1"/>
          </p:cNvSpPr>
          <p:nvPr>
            <p:ph type="dt" sz="half" idx="10"/>
          </p:nvPr>
        </p:nvSpPr>
        <p:spPr/>
        <p:txBody>
          <a:bodyPr/>
          <a:lstStyle/>
          <a:p>
            <a:fld id="{B61BEF0D-F0BB-DE4B-95CE-6DB70DBA9567}" type="datetimeFigureOut">
              <a:rPr lang="en-US" dirty="0"/>
              <a:pPr/>
              <a:t>3/8/2017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itel ja vertikaal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smtClean="0"/>
              <a:t>Muutke pealkirja laadi</a:t>
            </a:r>
            <a:endParaRPr lang="en-US" dirty="0"/>
          </a:p>
        </p:txBody>
      </p:sp>
      <p:sp>
        <p:nvSpPr>
          <p:cNvPr id="3" name="Vertical Text Placeholder 2"/>
          <p:cNvSpPr>
            <a:spLocks noGrp="1"/>
          </p:cNvSpPr>
          <p:nvPr>
            <p:ph type="body" orient="vert" idx="1"/>
          </p:nvPr>
        </p:nvSpPr>
        <p:spPr/>
        <p:txBody>
          <a:bodyPr vert="eaVert"/>
          <a:lstStyle/>
          <a:p>
            <a:pPr lvl="0"/>
            <a:r>
              <a:rPr lang="et-EE" smtClean="0"/>
              <a:t>Redigeeri juhtslaidi tekstilaade</a:t>
            </a:r>
          </a:p>
          <a:p>
            <a:pPr lvl="1"/>
            <a:r>
              <a:rPr lang="et-EE" smtClean="0"/>
              <a:t>Teine tase</a:t>
            </a:r>
          </a:p>
          <a:p>
            <a:pPr lvl="2"/>
            <a:r>
              <a:rPr lang="et-EE" smtClean="0"/>
              <a:t>Kolmas tase</a:t>
            </a:r>
          </a:p>
          <a:p>
            <a:pPr lvl="3"/>
            <a:r>
              <a:rPr lang="et-EE" smtClean="0"/>
              <a:t>Neljas tase</a:t>
            </a:r>
          </a:p>
          <a:p>
            <a:pPr lvl="4"/>
            <a:r>
              <a:rPr lang="et-EE" smtClean="0"/>
              <a:t>Viies tase</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3/8/2017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kaaltiitel ja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t-EE" smtClean="0"/>
              <a:t>Muutke pealkirja laadi</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t-EE" smtClean="0"/>
              <a:t>Redigeeri juhtslaidi tekstilaade</a:t>
            </a:r>
          </a:p>
          <a:p>
            <a:pPr lvl="1"/>
            <a:r>
              <a:rPr lang="et-EE" smtClean="0"/>
              <a:t>Teine tase</a:t>
            </a:r>
          </a:p>
          <a:p>
            <a:pPr lvl="2"/>
            <a:r>
              <a:rPr lang="et-EE" smtClean="0"/>
              <a:t>Kolmas tase</a:t>
            </a:r>
          </a:p>
          <a:p>
            <a:pPr lvl="3"/>
            <a:r>
              <a:rPr lang="et-EE" smtClean="0"/>
              <a:t>Neljas tase</a:t>
            </a:r>
          </a:p>
          <a:p>
            <a:pPr lvl="4"/>
            <a:r>
              <a:rPr lang="et-EE" smtClean="0"/>
              <a:t>Viies tase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ealkiri ja sis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smtClean="0"/>
              <a:t>Muutke pealkirja laadi</a:t>
            </a:r>
            <a:endParaRPr lang="en-US" dirty="0"/>
          </a:p>
        </p:txBody>
      </p:sp>
      <p:sp>
        <p:nvSpPr>
          <p:cNvPr id="3" name="Content Placeholder 2"/>
          <p:cNvSpPr>
            <a:spLocks noGrp="1"/>
          </p:cNvSpPr>
          <p:nvPr>
            <p:ph idx="1"/>
          </p:nvPr>
        </p:nvSpPr>
        <p:spPr/>
        <p:txBody>
          <a:bodyPr/>
          <a:lstStyle/>
          <a:p>
            <a:pPr lvl="0"/>
            <a:r>
              <a:rPr lang="et-EE" smtClean="0"/>
              <a:t>Redigeeri juhtslaidi tekstilaade</a:t>
            </a:r>
          </a:p>
          <a:p>
            <a:pPr lvl="1"/>
            <a:r>
              <a:rPr lang="et-EE" smtClean="0"/>
              <a:t>Teine tase</a:t>
            </a:r>
          </a:p>
          <a:p>
            <a:pPr lvl="2"/>
            <a:r>
              <a:rPr lang="et-EE" smtClean="0"/>
              <a:t>Kolmas tase</a:t>
            </a:r>
          </a:p>
          <a:p>
            <a:pPr lvl="3"/>
            <a:r>
              <a:rPr lang="et-EE" smtClean="0"/>
              <a:t>Neljas tase</a:t>
            </a:r>
          </a:p>
          <a:p>
            <a:pPr lvl="4"/>
            <a:r>
              <a:rPr lang="et-EE" smtClean="0"/>
              <a:t>Viies tase</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3/8/2017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Jaotise päis">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t-EE" smtClean="0"/>
              <a:t>Muutke pealkirja laadi</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t-EE" smtClean="0"/>
              <a:t>Redigeeri juhtslaidi tekstilaade</a:t>
            </a:r>
          </a:p>
        </p:txBody>
      </p:sp>
      <p:sp>
        <p:nvSpPr>
          <p:cNvPr id="4" name="Date Placeholder 3"/>
          <p:cNvSpPr>
            <a:spLocks noGrp="1"/>
          </p:cNvSpPr>
          <p:nvPr>
            <p:ph type="dt" sz="half" idx="10"/>
          </p:nvPr>
        </p:nvSpPr>
        <p:spPr/>
        <p:txBody>
          <a:bodyPr/>
          <a:lstStyle/>
          <a:p>
            <a:fld id="{B61BEF0D-F0BB-DE4B-95CE-6DB70DBA9567}" type="datetimeFigureOut">
              <a:rPr lang="en-US" dirty="0"/>
              <a:pPr/>
              <a:t>3/8/2017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 sis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smtClean="0"/>
              <a:t>Muutke pealkirja laadi</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t-EE" smtClean="0"/>
              <a:t>Redigeeri juhtslaidi tekstilaade</a:t>
            </a:r>
          </a:p>
          <a:p>
            <a:pPr lvl="1"/>
            <a:r>
              <a:rPr lang="et-EE" smtClean="0"/>
              <a:t>Teine tase</a:t>
            </a:r>
          </a:p>
          <a:p>
            <a:pPr lvl="2"/>
            <a:r>
              <a:rPr lang="et-EE" smtClean="0"/>
              <a:t>Kolmas tase</a:t>
            </a:r>
          </a:p>
          <a:p>
            <a:pPr lvl="3"/>
            <a:r>
              <a:rPr lang="et-EE" smtClean="0"/>
              <a:t>Neljas tase</a:t>
            </a:r>
          </a:p>
          <a:p>
            <a:pPr lvl="4"/>
            <a:r>
              <a:rPr lang="et-EE" smtClean="0"/>
              <a:t>Viies tase</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t-EE" smtClean="0"/>
              <a:t>Redigeeri juhtslaidi tekstilaade</a:t>
            </a:r>
          </a:p>
          <a:p>
            <a:pPr lvl="1"/>
            <a:r>
              <a:rPr lang="et-EE" smtClean="0"/>
              <a:t>Teine tase</a:t>
            </a:r>
          </a:p>
          <a:p>
            <a:pPr lvl="2"/>
            <a:r>
              <a:rPr lang="et-EE" smtClean="0"/>
              <a:t>Kolmas tase</a:t>
            </a:r>
          </a:p>
          <a:p>
            <a:pPr lvl="3"/>
            <a:r>
              <a:rPr lang="et-EE" smtClean="0"/>
              <a:t>Neljas tase</a:t>
            </a:r>
          </a:p>
          <a:p>
            <a:pPr lvl="4"/>
            <a:r>
              <a:rPr lang="et-EE" smtClean="0"/>
              <a:t>Viies tase</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3/8/2017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õrdl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t-EE" smtClean="0"/>
              <a:t>Muutke pealkirja laadi</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smtClean="0"/>
              <a:t>Redigeeri juhtslaidi tekstilaade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t-EE" smtClean="0"/>
              <a:t>Redigeeri juhtslaidi tekstilaade</a:t>
            </a:r>
          </a:p>
          <a:p>
            <a:pPr lvl="1"/>
            <a:r>
              <a:rPr lang="et-EE" smtClean="0"/>
              <a:t>Teine tase</a:t>
            </a:r>
          </a:p>
          <a:p>
            <a:pPr lvl="2"/>
            <a:r>
              <a:rPr lang="et-EE" smtClean="0"/>
              <a:t>Kolmas tase</a:t>
            </a:r>
          </a:p>
          <a:p>
            <a:pPr lvl="3"/>
            <a:r>
              <a:rPr lang="et-EE" smtClean="0"/>
              <a:t>Neljas tase</a:t>
            </a:r>
          </a:p>
          <a:p>
            <a:pPr lvl="4"/>
            <a:r>
              <a:rPr lang="et-EE" smtClean="0"/>
              <a:t>Viies tase</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smtClean="0"/>
              <a:t>Redigeeri juhtslaidi tekstilaade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t-EE" smtClean="0"/>
              <a:t>Redigeeri juhtslaidi tekstilaade</a:t>
            </a:r>
          </a:p>
          <a:p>
            <a:pPr lvl="1"/>
            <a:r>
              <a:rPr lang="et-EE" smtClean="0"/>
              <a:t>Teine tase</a:t>
            </a:r>
          </a:p>
          <a:p>
            <a:pPr lvl="2"/>
            <a:r>
              <a:rPr lang="et-EE" smtClean="0"/>
              <a:t>Kolmas tase</a:t>
            </a:r>
          </a:p>
          <a:p>
            <a:pPr lvl="3"/>
            <a:r>
              <a:rPr lang="et-EE" smtClean="0"/>
              <a:t>Neljas tase</a:t>
            </a:r>
          </a:p>
          <a:p>
            <a:pPr lvl="4"/>
            <a:r>
              <a:rPr lang="et-EE" smtClean="0"/>
              <a:t>Viies tase</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3/8/2017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inult pealkiri">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t-EE" smtClean="0"/>
              <a:t>Muutke pealkirja laadi</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3/8/2017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ühi">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3/8/2017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Pealdisega sisu">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t-EE" smtClean="0"/>
              <a:t>Muutke pealkirja laadi</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t-EE" smtClean="0"/>
              <a:t>Redigeeri juhtslaidi tekstilaade</a:t>
            </a:r>
          </a:p>
          <a:p>
            <a:pPr lvl="1"/>
            <a:r>
              <a:rPr lang="et-EE" smtClean="0"/>
              <a:t>Teine tase</a:t>
            </a:r>
          </a:p>
          <a:p>
            <a:pPr lvl="2"/>
            <a:r>
              <a:rPr lang="et-EE" smtClean="0"/>
              <a:t>Kolmas tase</a:t>
            </a:r>
          </a:p>
          <a:p>
            <a:pPr lvl="3"/>
            <a:r>
              <a:rPr lang="et-EE" smtClean="0"/>
              <a:t>Neljas tase</a:t>
            </a:r>
          </a:p>
          <a:p>
            <a:pPr lvl="4"/>
            <a:r>
              <a:rPr lang="et-EE" smtClean="0"/>
              <a:t>Viies tase</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t-EE" smtClean="0"/>
              <a:t>Redigeeri juhtslaidi tekstilaade</a:t>
            </a:r>
          </a:p>
        </p:txBody>
      </p:sp>
      <p:sp>
        <p:nvSpPr>
          <p:cNvPr id="5" name="Date Placeholder 4"/>
          <p:cNvSpPr>
            <a:spLocks noGrp="1"/>
          </p:cNvSpPr>
          <p:nvPr>
            <p:ph type="dt" sz="half" idx="10"/>
          </p:nvPr>
        </p:nvSpPr>
        <p:spPr/>
        <p:txBody>
          <a:bodyPr/>
          <a:lstStyle/>
          <a:p>
            <a:fld id="{42A54C80-263E-416B-A8E0-580EDEADCBDC}" type="datetimeFigureOut">
              <a:rPr lang="en-US" dirty="0"/>
              <a:t>3/8/2017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ldiallkirjaga pilt">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t-EE" smtClean="0"/>
              <a:t>Muutke pealkirja laadi</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t-EE" smtClean="0"/>
              <a:t>Pildi lisamiseks klõpsake ikooni</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t-EE" smtClean="0"/>
              <a:t>Redigeeri juhtslaidi tekstilaade</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3/8/2017</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t-EE" smtClean="0"/>
              <a:t>Muutke pealkirja laadi</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t-EE" smtClean="0"/>
              <a:t>Redigeeri juhtslaidi tekstilaade</a:t>
            </a:r>
          </a:p>
          <a:p>
            <a:pPr lvl="1"/>
            <a:r>
              <a:rPr lang="et-EE" smtClean="0"/>
              <a:t>Teine tase</a:t>
            </a:r>
          </a:p>
          <a:p>
            <a:pPr lvl="2"/>
            <a:r>
              <a:rPr lang="et-EE" smtClean="0"/>
              <a:t>Kolmas tase</a:t>
            </a:r>
          </a:p>
          <a:p>
            <a:pPr lvl="3"/>
            <a:r>
              <a:rPr lang="et-EE" smtClean="0"/>
              <a:t>Neljas tase</a:t>
            </a:r>
          </a:p>
          <a:p>
            <a:pPr lvl="4"/>
            <a:r>
              <a:rPr lang="et-EE" smtClean="0"/>
              <a:t>Viies tase</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3/8/2017</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ctrTitle"/>
          </p:nvPr>
        </p:nvSpPr>
        <p:spPr/>
        <p:txBody>
          <a:bodyPr/>
          <a:lstStyle/>
          <a:p>
            <a:r>
              <a:rPr lang="et-EE" dirty="0" smtClean="0"/>
              <a:t>Lahkuminek ja lahutus </a:t>
            </a:r>
            <a:endParaRPr lang="et-EE" dirty="0"/>
          </a:p>
        </p:txBody>
      </p:sp>
      <p:sp>
        <p:nvSpPr>
          <p:cNvPr id="3" name="Alapealkiri 2"/>
          <p:cNvSpPr>
            <a:spLocks noGrp="1"/>
          </p:cNvSpPr>
          <p:nvPr>
            <p:ph type="subTitle" idx="1"/>
          </p:nvPr>
        </p:nvSpPr>
        <p:spPr/>
        <p:txBody>
          <a:bodyPr>
            <a:normAutofit/>
          </a:bodyPr>
          <a:lstStyle/>
          <a:p>
            <a:pPr algn="ctr"/>
            <a:r>
              <a:rPr lang="et-EE" sz="2400" dirty="0" smtClean="0"/>
              <a:t>Eda Rööpmann</a:t>
            </a:r>
          </a:p>
          <a:p>
            <a:pPr algn="ctr"/>
            <a:r>
              <a:rPr lang="et-EE" sz="2400" dirty="0" smtClean="0"/>
              <a:t>Tartu 2017</a:t>
            </a:r>
            <a:endParaRPr lang="et-EE" sz="2400" dirty="0"/>
          </a:p>
        </p:txBody>
      </p:sp>
    </p:spTree>
    <p:extLst>
      <p:ext uri="{BB962C8B-B14F-4D97-AF65-F5344CB8AC3E}">
        <p14:creationId xmlns:p14="http://schemas.microsoft.com/office/powerpoint/2010/main" val="42225203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Pealkiri 1"/>
          <p:cNvSpPr>
            <a:spLocks noGrp="1"/>
          </p:cNvSpPr>
          <p:nvPr>
            <p:ph type="title"/>
          </p:nvPr>
        </p:nvSpPr>
        <p:spPr>
          <a:xfrm>
            <a:off x="1981200" y="274638"/>
            <a:ext cx="7467600" cy="1312862"/>
          </a:xfrm>
        </p:spPr>
        <p:txBody>
          <a:bodyPr>
            <a:normAutofit/>
          </a:bodyPr>
          <a:lstStyle/>
          <a:p>
            <a:pPr algn="ctr">
              <a:defRPr/>
            </a:pPr>
            <a:r>
              <a:rPr lang="fi-FI" sz="4000" dirty="0" err="1" smtClean="0"/>
              <a:t>Kes</a:t>
            </a:r>
            <a:r>
              <a:rPr lang="fi-FI" sz="4000" dirty="0" smtClean="0"/>
              <a:t> </a:t>
            </a:r>
            <a:r>
              <a:rPr lang="fi-FI" sz="4000" dirty="0" err="1" smtClean="0"/>
              <a:t>kannatavad</a:t>
            </a:r>
            <a:r>
              <a:rPr lang="fi-FI" sz="4000" dirty="0" smtClean="0"/>
              <a:t> </a:t>
            </a:r>
            <a:r>
              <a:rPr lang="fi-FI" sz="4000" dirty="0" err="1" smtClean="0"/>
              <a:t>lahutuse</a:t>
            </a:r>
            <a:r>
              <a:rPr lang="fi-FI" sz="4000" dirty="0" smtClean="0"/>
              <a:t> </a:t>
            </a:r>
            <a:r>
              <a:rPr lang="fi-FI" sz="4000" dirty="0" err="1" smtClean="0"/>
              <a:t>läbi</a:t>
            </a:r>
            <a:r>
              <a:rPr lang="fi-FI" sz="4000" dirty="0" smtClean="0"/>
              <a:t> </a:t>
            </a:r>
            <a:r>
              <a:rPr lang="fi-FI" sz="4000" dirty="0" err="1" smtClean="0"/>
              <a:t>enam</a:t>
            </a:r>
            <a:r>
              <a:rPr lang="fi-FI" sz="4000" dirty="0" smtClean="0"/>
              <a:t>?</a:t>
            </a:r>
            <a:endParaRPr lang="et-EE" sz="4000" dirty="0" smtClean="0"/>
          </a:p>
        </p:txBody>
      </p:sp>
      <p:sp>
        <p:nvSpPr>
          <p:cNvPr id="154627" name="Sisu kohatäide 2"/>
          <p:cNvSpPr>
            <a:spLocks noGrp="1"/>
          </p:cNvSpPr>
          <p:nvPr>
            <p:ph sz="quarter" idx="1"/>
          </p:nvPr>
        </p:nvSpPr>
        <p:spPr>
          <a:xfrm>
            <a:off x="317500" y="1587500"/>
            <a:ext cx="9588500" cy="4886326"/>
          </a:xfrm>
        </p:spPr>
        <p:txBody>
          <a:bodyPr/>
          <a:lstStyle/>
          <a:p>
            <a:pPr eaLnBrk="1" hangingPunct="1">
              <a:buFont typeface="Wingdings 3" panose="05040102010807070707" pitchFamily="18" charset="2"/>
              <a:buNone/>
            </a:pPr>
            <a:r>
              <a:rPr lang="et-EE" altLang="et-EE" smtClean="0"/>
              <a:t>1) mehed</a:t>
            </a:r>
          </a:p>
          <a:p>
            <a:pPr eaLnBrk="1" hangingPunct="1">
              <a:buFont typeface="Wingdings 3" panose="05040102010807070707" pitchFamily="18" charset="2"/>
              <a:buNone/>
            </a:pPr>
            <a:r>
              <a:rPr lang="et-EE" altLang="et-EE" smtClean="0"/>
              <a:t>2) vanemad inimesed enam kui nooremad</a:t>
            </a:r>
          </a:p>
          <a:p>
            <a:pPr eaLnBrk="1" hangingPunct="1">
              <a:buFont typeface="Wingdings 3" panose="05040102010807070707" pitchFamily="18" charset="2"/>
              <a:buNone/>
            </a:pPr>
            <a:r>
              <a:rPr lang="et-EE" altLang="et-EE" smtClean="0"/>
              <a:t>3) emotsionaalselt ebastabiilsed ja madala enesehinnanguga inimesed</a:t>
            </a:r>
          </a:p>
          <a:p>
            <a:pPr eaLnBrk="1" hangingPunct="1">
              <a:buFont typeface="Wingdings 3" panose="05040102010807070707" pitchFamily="18" charset="2"/>
              <a:buNone/>
            </a:pPr>
            <a:r>
              <a:rPr lang="et-EE" altLang="et-EE" smtClean="0"/>
              <a:t>4) lahutamise õigsuse suhtes ambivalentsed abikaasad</a:t>
            </a:r>
          </a:p>
          <a:p>
            <a:pPr eaLnBrk="1" hangingPunct="1">
              <a:buFont typeface="Wingdings 3" panose="05040102010807070707" pitchFamily="18" charset="2"/>
              <a:buNone/>
            </a:pPr>
            <a:r>
              <a:rPr lang="et-EE" altLang="et-EE" smtClean="0"/>
              <a:t>5) isiklike ressursside poolest (välimus, sotsiaalsed oskused jms.) kehvemas seisus olevad inimesed</a:t>
            </a:r>
          </a:p>
          <a:p>
            <a:pPr eaLnBrk="1" hangingPunct="1">
              <a:buFont typeface="Wingdings 3" panose="05040102010807070707" pitchFamily="18" charset="2"/>
              <a:buNone/>
            </a:pPr>
            <a:r>
              <a:rPr lang="et-EE" altLang="et-EE" smtClean="0"/>
              <a:t>6) rahaliselt vähemkindlustatud</a:t>
            </a:r>
          </a:p>
          <a:p>
            <a:pPr eaLnBrk="1" hangingPunct="1">
              <a:buFont typeface="Wingdings 3" panose="05040102010807070707" pitchFamily="18" charset="2"/>
              <a:buNone/>
            </a:pPr>
            <a:r>
              <a:rPr lang="et-EE" altLang="et-EE" smtClean="0"/>
              <a:t>7) vähese toetusvõrgustikuga isikud</a:t>
            </a:r>
          </a:p>
          <a:p>
            <a:pPr eaLnBrk="1" hangingPunct="1">
              <a:buFont typeface="Wingdings 3" panose="05040102010807070707" pitchFamily="18" charset="2"/>
              <a:buNone/>
            </a:pPr>
            <a:r>
              <a:rPr lang="et-EE" altLang="et-EE" smtClean="0"/>
              <a:t>8) olukorraga toimetulekul passiivsemad mehed ja naised</a:t>
            </a:r>
          </a:p>
          <a:p>
            <a:pPr eaLnBrk="1" hangingPunct="1">
              <a:buFont typeface="Wingdings 3" panose="05040102010807070707" pitchFamily="18" charset="2"/>
              <a:buNone/>
            </a:pPr>
            <a:r>
              <a:rPr lang="et-EE" altLang="et-EE" smtClean="0"/>
              <a:t>9) end partneri poolt hüljatuna tundvad abielupooled</a:t>
            </a:r>
          </a:p>
          <a:p>
            <a:pPr eaLnBrk="1" hangingPunct="1">
              <a:buFont typeface="Wingdings 3" panose="05040102010807070707" pitchFamily="18" charset="2"/>
              <a:buNone/>
            </a:pPr>
            <a:r>
              <a:rPr lang="et-EE" altLang="et-EE" smtClean="0"/>
              <a:t>(Sprenkler, Cyrus, 1983; Frude 1991)</a:t>
            </a:r>
          </a:p>
          <a:p>
            <a:pPr eaLnBrk="1" hangingPunct="1"/>
            <a:endParaRPr lang="et-EE" altLang="et-EE" smtClean="0"/>
          </a:p>
        </p:txBody>
      </p:sp>
    </p:spTree>
    <p:extLst>
      <p:ext uri="{BB962C8B-B14F-4D97-AF65-F5344CB8AC3E}">
        <p14:creationId xmlns:p14="http://schemas.microsoft.com/office/powerpoint/2010/main" val="31698267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Pealkiri 1"/>
          <p:cNvSpPr>
            <a:spLocks noGrp="1"/>
          </p:cNvSpPr>
          <p:nvPr>
            <p:ph type="title"/>
          </p:nvPr>
        </p:nvSpPr>
        <p:spPr/>
        <p:txBody>
          <a:bodyPr>
            <a:normAutofit/>
          </a:bodyPr>
          <a:lstStyle/>
          <a:p>
            <a:pPr algn="ctr">
              <a:defRPr/>
            </a:pPr>
            <a:r>
              <a:rPr lang="et-EE" sz="4000" dirty="0" smtClean="0"/>
              <a:t>Lahutusejärgsed riskid</a:t>
            </a:r>
          </a:p>
        </p:txBody>
      </p:sp>
      <p:sp>
        <p:nvSpPr>
          <p:cNvPr id="155651" name="Sisu kohatäide 2"/>
          <p:cNvSpPr>
            <a:spLocks noGrp="1"/>
          </p:cNvSpPr>
          <p:nvPr>
            <p:ph sz="quarter" idx="1"/>
          </p:nvPr>
        </p:nvSpPr>
        <p:spPr>
          <a:xfrm>
            <a:off x="520700" y="2095500"/>
            <a:ext cx="5854700" cy="4060826"/>
          </a:xfrm>
        </p:spPr>
        <p:txBody>
          <a:bodyPr/>
          <a:lstStyle/>
          <a:p>
            <a:pPr eaLnBrk="1" hangingPunct="1"/>
            <a:r>
              <a:rPr lang="et-EE" altLang="et-EE" dirty="0" smtClean="0"/>
              <a:t>Risk enneaegselt surra on kõrgem kui abielus inimestel. Neil esineb sagedamini kopsupõletikku, vähki ja veresoonkonna haigusi. </a:t>
            </a:r>
          </a:p>
          <a:p>
            <a:pPr eaLnBrk="1" hangingPunct="1"/>
            <a:r>
              <a:rPr lang="et-EE" altLang="et-EE" dirty="0" smtClean="0"/>
              <a:t>Osalt alkoholi ja sigarettide keskmisest enama tarbimise tõttu esineb lahutatuil sagedamini ka maksatsirroosi ning suu ja kõri vähki (</a:t>
            </a:r>
            <a:r>
              <a:rPr lang="et-EE" altLang="et-EE" dirty="0" err="1" smtClean="0"/>
              <a:t>Bloom</a:t>
            </a:r>
            <a:r>
              <a:rPr lang="et-EE" altLang="et-EE" dirty="0" smtClean="0"/>
              <a:t>, </a:t>
            </a:r>
            <a:r>
              <a:rPr lang="et-EE" altLang="et-EE" dirty="0" err="1" smtClean="0"/>
              <a:t>Asher</a:t>
            </a:r>
            <a:r>
              <a:rPr lang="et-EE" altLang="et-EE" dirty="0" smtClean="0"/>
              <a:t> &amp; </a:t>
            </a:r>
            <a:r>
              <a:rPr lang="et-EE" altLang="et-EE" dirty="0" err="1" smtClean="0"/>
              <a:t>White</a:t>
            </a:r>
            <a:r>
              <a:rPr lang="et-EE" altLang="et-EE" dirty="0" smtClean="0"/>
              <a:t>, 1978). </a:t>
            </a:r>
          </a:p>
        </p:txBody>
      </p:sp>
      <p:pic>
        <p:nvPicPr>
          <p:cNvPr id="155652" name="Sisu kohatäide 4" descr="alkohol, ravimid.jpeg"/>
          <p:cNvPicPr>
            <a:picLocks noGrp="1" noChangeAspect="1"/>
          </p:cNvPicPr>
          <p:nvPr>
            <p:ph sz="quarter" idx="2"/>
          </p:nvPr>
        </p:nvPicPr>
        <p:blipFill>
          <a:blip r:embed="rId2">
            <a:extLst>
              <a:ext uri="{28A0092B-C50C-407E-A947-70E740481C1C}">
                <a14:useLocalDpi xmlns:a14="http://schemas.microsoft.com/office/drawing/2010/main" val="0"/>
              </a:ext>
            </a:extLst>
          </a:blip>
          <a:srcRect/>
          <a:stretch>
            <a:fillRect/>
          </a:stretch>
        </p:blipFill>
        <p:spPr>
          <a:xfrm>
            <a:off x="6683029" y="1828801"/>
            <a:ext cx="2505075" cy="3946525"/>
          </a:xfrm>
        </p:spPr>
      </p:pic>
    </p:spTree>
    <p:extLst>
      <p:ext uri="{BB962C8B-B14F-4D97-AF65-F5344CB8AC3E}">
        <p14:creationId xmlns:p14="http://schemas.microsoft.com/office/powerpoint/2010/main" val="13009815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Pealkiri 1"/>
          <p:cNvSpPr>
            <a:spLocks noGrp="1"/>
          </p:cNvSpPr>
          <p:nvPr>
            <p:ph type="title"/>
          </p:nvPr>
        </p:nvSpPr>
        <p:spPr/>
        <p:txBody>
          <a:bodyPr>
            <a:normAutofit/>
          </a:bodyPr>
          <a:lstStyle/>
          <a:p>
            <a:pPr algn="ctr">
              <a:defRPr/>
            </a:pPr>
            <a:r>
              <a:rPr lang="et-EE" sz="4000" dirty="0" smtClean="0"/>
              <a:t>Vanemate lahutuse mõju lastele</a:t>
            </a:r>
          </a:p>
        </p:txBody>
      </p:sp>
      <p:sp>
        <p:nvSpPr>
          <p:cNvPr id="156675" name="Sisu kohatäide 2"/>
          <p:cNvSpPr>
            <a:spLocks noGrp="1"/>
          </p:cNvSpPr>
          <p:nvPr>
            <p:ph sz="quarter" idx="1"/>
          </p:nvPr>
        </p:nvSpPr>
        <p:spPr>
          <a:xfrm>
            <a:off x="677334" y="2032000"/>
            <a:ext cx="8771466" cy="4441826"/>
          </a:xfrm>
        </p:spPr>
        <p:txBody>
          <a:bodyPr/>
          <a:lstStyle/>
          <a:p>
            <a:pPr eaLnBrk="1" hangingPunct="1">
              <a:buFont typeface="Wingdings 3" panose="05040102010807070707" pitchFamily="18" charset="2"/>
              <a:buNone/>
            </a:pPr>
            <a:r>
              <a:rPr lang="et-EE" altLang="et-EE" dirty="0" smtClean="0"/>
              <a:t>Vanemate lahutus mõjutab oluliselt järgmisi lapse elu valdkondi: </a:t>
            </a:r>
          </a:p>
          <a:p>
            <a:pPr eaLnBrk="1" hangingPunct="1">
              <a:buFont typeface="Wingdings 3" panose="05040102010807070707" pitchFamily="18" charset="2"/>
              <a:buNone/>
            </a:pPr>
            <a:r>
              <a:rPr lang="et-EE" altLang="et-EE" dirty="0" smtClean="0"/>
              <a:t>haridustase (madalam</a:t>
            </a:r>
            <a:r>
              <a:rPr lang="et-EE" altLang="et-EE" dirty="0" smtClean="0"/>
              <a:t>), varasem </a:t>
            </a:r>
            <a:r>
              <a:rPr lang="et-EE" altLang="et-EE" dirty="0" smtClean="0"/>
              <a:t>abiellumine ja </a:t>
            </a:r>
            <a:r>
              <a:rPr lang="et-EE" altLang="et-EE" dirty="0" smtClean="0"/>
              <a:t>laste saamine</a:t>
            </a:r>
            <a:r>
              <a:rPr lang="et-EE" altLang="et-EE" dirty="0" smtClean="0"/>
              <a:t>.</a:t>
            </a:r>
          </a:p>
          <a:p>
            <a:pPr eaLnBrk="1" hangingPunct="1">
              <a:buFont typeface="Wingdings 3" panose="05040102010807070707" pitchFamily="18" charset="2"/>
              <a:buNone/>
            </a:pPr>
            <a:r>
              <a:rPr lang="et-EE" altLang="et-EE" dirty="0" smtClean="0"/>
              <a:t>Vanemate lahutus ei avalda mõju lapse keskmisele hindele, kohale klassis õppeedukuse poolest, lapse esimese abielu tüübile ega tema enda laste arvule tulevikus.</a:t>
            </a:r>
          </a:p>
          <a:p>
            <a:pPr eaLnBrk="1" hangingPunct="1"/>
            <a:endParaRPr lang="et-EE" altLang="et-EE" dirty="0" smtClean="0"/>
          </a:p>
          <a:p>
            <a:pPr eaLnBrk="1" hangingPunct="1"/>
            <a:endParaRPr lang="et-EE" altLang="et-EE" dirty="0" smtClean="0"/>
          </a:p>
          <a:p>
            <a:pPr eaLnBrk="1" hangingPunct="1"/>
            <a:endParaRPr lang="et-EE" altLang="et-EE" dirty="0" smtClean="0"/>
          </a:p>
        </p:txBody>
      </p:sp>
    </p:spTree>
    <p:extLst>
      <p:ext uri="{BB962C8B-B14F-4D97-AF65-F5344CB8AC3E}">
        <p14:creationId xmlns:p14="http://schemas.microsoft.com/office/powerpoint/2010/main" val="6894149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Pealkiri 1"/>
          <p:cNvSpPr>
            <a:spLocks noGrp="1"/>
          </p:cNvSpPr>
          <p:nvPr>
            <p:ph type="title"/>
          </p:nvPr>
        </p:nvSpPr>
        <p:spPr/>
        <p:txBody>
          <a:bodyPr>
            <a:normAutofit/>
          </a:bodyPr>
          <a:lstStyle/>
          <a:p>
            <a:pPr>
              <a:defRPr/>
            </a:pPr>
            <a:r>
              <a:rPr lang="et-EE" sz="4000" dirty="0" smtClean="0"/>
              <a:t>Kuidas </a:t>
            </a:r>
            <a:r>
              <a:rPr lang="et-EE" sz="4000" dirty="0" smtClean="0"/>
              <a:t>toimida nii, </a:t>
            </a:r>
            <a:r>
              <a:rPr lang="et-EE" sz="4000" dirty="0" smtClean="0"/>
              <a:t>et vähem haiget saada</a:t>
            </a:r>
          </a:p>
        </p:txBody>
      </p:sp>
      <p:sp>
        <p:nvSpPr>
          <p:cNvPr id="157699" name="Sisu kohatäide 2"/>
          <p:cNvSpPr>
            <a:spLocks noGrp="1"/>
          </p:cNvSpPr>
          <p:nvPr>
            <p:ph sz="quarter" idx="1"/>
          </p:nvPr>
        </p:nvSpPr>
        <p:spPr>
          <a:xfrm>
            <a:off x="800100" y="2032000"/>
            <a:ext cx="8648700" cy="4441826"/>
          </a:xfrm>
        </p:spPr>
        <p:txBody>
          <a:bodyPr/>
          <a:lstStyle/>
          <a:p>
            <a:pPr eaLnBrk="1" hangingPunct="1"/>
            <a:r>
              <a:rPr lang="et-EE" altLang="et-EE" dirty="0" smtClean="0"/>
              <a:t>Lahkuminek ei tohi kujuneda karistuseks partnerile tema süütegude eest või paaniliseks põgenemiseks. </a:t>
            </a:r>
          </a:p>
          <a:p>
            <a:pPr eaLnBrk="1" hangingPunct="1"/>
            <a:r>
              <a:rPr lang="et-EE" altLang="et-EE" dirty="0" smtClean="0"/>
              <a:t>Laste huvides on teha eksabikaasaga koostööd laste kasvatamisel. </a:t>
            </a:r>
          </a:p>
          <a:p>
            <a:pPr eaLnBrk="1" hangingPunct="1"/>
            <a:r>
              <a:rPr lang="et-EE" altLang="et-EE" dirty="0" smtClean="0"/>
              <a:t>Koostöö laabumise eelduseks on oma raskete tunnetega toimetulek, mida soodustab lähedaste inimeste toetus. </a:t>
            </a:r>
          </a:p>
          <a:p>
            <a:pPr eaLnBrk="1" hangingPunct="1"/>
            <a:r>
              <a:rPr lang="et-EE" altLang="et-EE" dirty="0" smtClean="0"/>
              <a:t>Lastele tuleb rääkida, et vanemad lähevad lahku ning veenda neid selles, et nemad ei ole süüdi vanemate lahutuses.</a:t>
            </a:r>
          </a:p>
          <a:p>
            <a:pPr eaLnBrk="1" hangingPunct="1"/>
            <a:r>
              <a:rPr lang="et-EE" altLang="et-EE" dirty="0" smtClean="0"/>
              <a:t>Lapsed püüavad säilitada armastavat suhet mõlema vanemaga ja vajavad mõlemat vanemat. Vältima peaks igal juhul teise vanema halvustamist või lapse kaasatõmbamist abikaasade omavahelisse konflikti.</a:t>
            </a:r>
          </a:p>
        </p:txBody>
      </p:sp>
    </p:spTree>
    <p:extLst>
      <p:ext uri="{BB962C8B-B14F-4D97-AF65-F5344CB8AC3E}">
        <p14:creationId xmlns:p14="http://schemas.microsoft.com/office/powerpoint/2010/main" val="6905167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ChangeArrowheads="1"/>
          </p:cNvSpPr>
          <p:nvPr>
            <p:ph type="title"/>
          </p:nvPr>
        </p:nvSpPr>
        <p:spPr>
          <a:xfrm>
            <a:off x="838200" y="277814"/>
            <a:ext cx="9372600" cy="1436686"/>
          </a:xfrm>
        </p:spPr>
        <p:txBody>
          <a:bodyPr>
            <a:normAutofit/>
          </a:bodyPr>
          <a:lstStyle/>
          <a:p>
            <a:pPr algn="ctr">
              <a:defRPr/>
            </a:pPr>
            <a:r>
              <a:rPr lang="et-EE" sz="4000" dirty="0"/>
              <a:t/>
            </a:r>
            <a:br>
              <a:rPr lang="et-EE" sz="4000" dirty="0"/>
            </a:br>
            <a:r>
              <a:rPr lang="et-EE" sz="4000" dirty="0" err="1"/>
              <a:t>Dorothy</a:t>
            </a:r>
            <a:r>
              <a:rPr lang="et-EE" sz="4000" dirty="0"/>
              <a:t> W. </a:t>
            </a:r>
            <a:r>
              <a:rPr lang="et-EE" sz="4000" dirty="0" err="1"/>
              <a:t>Baruch</a:t>
            </a:r>
            <a:r>
              <a:rPr lang="et-EE" sz="4000" dirty="0"/>
              <a:t>:</a:t>
            </a:r>
          </a:p>
        </p:txBody>
      </p:sp>
      <p:sp>
        <p:nvSpPr>
          <p:cNvPr id="168963" name="Rectangle 3"/>
          <p:cNvSpPr>
            <a:spLocks noGrp="1" noChangeArrowheads="1"/>
          </p:cNvSpPr>
          <p:nvPr>
            <p:ph sz="quarter" idx="1"/>
          </p:nvPr>
        </p:nvSpPr>
        <p:spPr>
          <a:xfrm>
            <a:off x="469900" y="1892300"/>
            <a:ext cx="9740900" cy="4432300"/>
          </a:xfrm>
        </p:spPr>
        <p:txBody>
          <a:bodyPr/>
          <a:lstStyle/>
          <a:p>
            <a:pPr eaLnBrk="1" hangingPunct="1">
              <a:lnSpc>
                <a:spcPct val="80000"/>
              </a:lnSpc>
              <a:buFont typeface="Wingdings" panose="05000000000000000000" pitchFamily="2" charset="2"/>
              <a:buNone/>
            </a:pPr>
            <a:endParaRPr lang="et-EE" altLang="et-EE" dirty="0" smtClean="0"/>
          </a:p>
          <a:p>
            <a:pPr eaLnBrk="1" hangingPunct="1">
              <a:lnSpc>
                <a:spcPct val="80000"/>
              </a:lnSpc>
              <a:buFont typeface="Wingdings 3" panose="05040102010807070707" pitchFamily="18" charset="2"/>
              <a:buNone/>
            </a:pPr>
            <a:r>
              <a:rPr lang="et-EE" altLang="et-EE" dirty="0" smtClean="0"/>
              <a:t>"Me vajame armastust parajal määral ja me vajame selle jagamist teise inimesega. Me vajame tunnet,  et oleme soovitud ja et me kuulume kuhugi, et oleme võimelised arenema, nii et vastata elu muutuvatele nõudmistele. </a:t>
            </a:r>
          </a:p>
          <a:p>
            <a:pPr eaLnBrk="1" hangingPunct="1">
              <a:lnSpc>
                <a:spcPct val="80000"/>
              </a:lnSpc>
              <a:buFont typeface="Wingdings 3" panose="05040102010807070707" pitchFamily="18" charset="2"/>
              <a:buNone/>
            </a:pPr>
            <a:r>
              <a:rPr lang="et-EE" altLang="et-EE" dirty="0" smtClean="0"/>
              <a:t>Me vajame tunnustust selle eest, mida me saavutanud oleme. </a:t>
            </a:r>
          </a:p>
          <a:p>
            <a:pPr eaLnBrk="1" hangingPunct="1">
              <a:lnSpc>
                <a:spcPct val="80000"/>
              </a:lnSpc>
              <a:buFont typeface="Wingdings 3" panose="05040102010807070707" pitchFamily="18" charset="2"/>
              <a:buNone/>
            </a:pPr>
            <a:r>
              <a:rPr lang="et-EE" altLang="et-EE" dirty="0" smtClean="0"/>
              <a:t>Me vajame teadmist, et meie aistingutest ja kehatunnetest saadav mõnu on lubatav ja selle mõnu tundmine ei muuda meid halvaks. </a:t>
            </a:r>
          </a:p>
          <a:p>
            <a:pPr eaLnBrk="1" hangingPunct="1">
              <a:lnSpc>
                <a:spcPct val="80000"/>
              </a:lnSpc>
              <a:buFont typeface="Wingdings 3" panose="05040102010807070707" pitchFamily="18" charset="2"/>
              <a:buNone/>
            </a:pPr>
            <a:r>
              <a:rPr lang="et-EE" altLang="et-EE" dirty="0" smtClean="0"/>
              <a:t>Me vajame tunnet, et meid mõistetakse ja aktsepteeritakse.</a:t>
            </a:r>
          </a:p>
          <a:p>
            <a:pPr eaLnBrk="1" hangingPunct="1">
              <a:lnSpc>
                <a:spcPct val="80000"/>
              </a:lnSpc>
              <a:buFont typeface="Wingdings 3" panose="05040102010807070707" pitchFamily="18" charset="2"/>
              <a:buNone/>
            </a:pPr>
            <a:r>
              <a:rPr lang="et-EE" altLang="et-EE" dirty="0" smtClean="0"/>
              <a:t>Me vajame tunnet, et oleme väärtuslikud just sellistena nagu me oleme." </a:t>
            </a:r>
            <a:endParaRPr lang="et-EE" altLang="et-EE" dirty="0" smtClean="0"/>
          </a:p>
          <a:p>
            <a:pPr eaLnBrk="1" hangingPunct="1">
              <a:lnSpc>
                <a:spcPct val="80000"/>
              </a:lnSpc>
              <a:buFont typeface="Wingdings 3" panose="05040102010807070707" pitchFamily="18" charset="2"/>
              <a:buNone/>
            </a:pPr>
            <a:endParaRPr lang="et-EE" altLang="et-EE" dirty="0"/>
          </a:p>
          <a:p>
            <a:pPr eaLnBrk="1" hangingPunct="1">
              <a:lnSpc>
                <a:spcPct val="80000"/>
              </a:lnSpc>
              <a:buFont typeface="Wingdings 3" panose="05040102010807070707" pitchFamily="18" charset="2"/>
              <a:buNone/>
            </a:pPr>
            <a:r>
              <a:rPr lang="et-EE" altLang="et-EE" dirty="0" smtClean="0"/>
              <a:t>Seega usu iseendasse ja säilita alati optimism ning ära anna alla eluraskustele!</a:t>
            </a:r>
            <a:endParaRPr lang="et-EE" altLang="et-EE" dirty="0" smtClean="0"/>
          </a:p>
        </p:txBody>
      </p:sp>
    </p:spTree>
    <p:extLst>
      <p:ext uri="{BB962C8B-B14F-4D97-AF65-F5344CB8AC3E}">
        <p14:creationId xmlns:p14="http://schemas.microsoft.com/office/powerpoint/2010/main" val="29668474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Pealkiri 1"/>
          <p:cNvSpPr>
            <a:spLocks noGrp="1"/>
          </p:cNvSpPr>
          <p:nvPr>
            <p:ph type="title"/>
          </p:nvPr>
        </p:nvSpPr>
        <p:spPr>
          <a:xfrm>
            <a:off x="1244600" y="274638"/>
            <a:ext cx="8204200" cy="1350962"/>
          </a:xfrm>
        </p:spPr>
        <p:txBody>
          <a:bodyPr>
            <a:normAutofit/>
          </a:bodyPr>
          <a:lstStyle/>
          <a:p>
            <a:pPr algn="ctr">
              <a:defRPr/>
            </a:pPr>
            <a:r>
              <a:rPr lang="et-EE" sz="4000" dirty="0" smtClean="0"/>
              <a:t>Lahutuse etapid</a:t>
            </a:r>
            <a:br>
              <a:rPr lang="et-EE" sz="4000" dirty="0" smtClean="0"/>
            </a:br>
            <a:r>
              <a:rPr lang="et-EE" sz="4000" dirty="0" smtClean="0"/>
              <a:t>I etapp - esimesed ohumärgid</a:t>
            </a:r>
          </a:p>
        </p:txBody>
      </p:sp>
      <p:sp>
        <p:nvSpPr>
          <p:cNvPr id="144387" name="Sisu kohatäide 2"/>
          <p:cNvSpPr>
            <a:spLocks noGrp="1"/>
          </p:cNvSpPr>
          <p:nvPr>
            <p:ph sz="quarter" idx="1"/>
          </p:nvPr>
        </p:nvSpPr>
        <p:spPr>
          <a:xfrm>
            <a:off x="711200" y="1790700"/>
            <a:ext cx="9575800" cy="4533900"/>
          </a:xfrm>
        </p:spPr>
        <p:txBody>
          <a:bodyPr/>
          <a:lstStyle/>
          <a:p>
            <a:pPr eaLnBrk="1" hangingPunct="1"/>
            <a:r>
              <a:rPr lang="et-EE" altLang="et-EE" dirty="0" smtClean="0"/>
              <a:t>illusioonide purunemine</a:t>
            </a:r>
          </a:p>
          <a:p>
            <a:pPr eaLnBrk="1" hangingPunct="1"/>
            <a:r>
              <a:rPr lang="et-EE" altLang="et-EE" dirty="0" smtClean="0"/>
              <a:t>abielu ja/või partneriga rahulolematuse kasv</a:t>
            </a:r>
          </a:p>
          <a:p>
            <a:pPr eaLnBrk="1" hangingPunct="1"/>
            <a:r>
              <a:rPr lang="et-EE" altLang="et-EE" dirty="0" smtClean="0"/>
              <a:t>keskendumine suhte negatiivsetele aspektidele</a:t>
            </a:r>
          </a:p>
          <a:p>
            <a:pPr eaLnBrk="1" hangingPunct="1"/>
            <a:r>
              <a:rPr lang="et-EE" altLang="et-EE" dirty="0" smtClean="0"/>
              <a:t>tülid sagenevad, kõhklused abielu suhtes</a:t>
            </a:r>
          </a:p>
          <a:p>
            <a:pPr eaLnBrk="1" hangingPunct="1"/>
            <a:r>
              <a:rPr lang="et-EE" altLang="et-EE" dirty="0" smtClean="0"/>
              <a:t>ülemäärane kriitilisus partneri suhtes</a:t>
            </a:r>
          </a:p>
          <a:p>
            <a:pPr eaLnBrk="1" hangingPunct="1">
              <a:buFont typeface="Wingdings 3" panose="05040102010807070707" pitchFamily="18" charset="2"/>
              <a:buNone/>
            </a:pPr>
            <a:endParaRPr lang="et-EE" altLang="et-EE" dirty="0" smtClean="0"/>
          </a:p>
          <a:p>
            <a:pPr eaLnBrk="1" hangingPunct="1">
              <a:buFont typeface="Wingdings 3" panose="05040102010807070707" pitchFamily="18" charset="2"/>
              <a:buNone/>
            </a:pPr>
            <a:r>
              <a:rPr lang="et-EE" altLang="et-EE" dirty="0" smtClean="0"/>
              <a:t>Suhteid saab parandada juhul, kui mõlemad seda soovivad ja tunnistavad, et vanaviisi edasi minna ei saa. Aitab, kui partnerid on võimelised väljendama oma pettumust ja jagavad vastutust olukorra muutmisega seoses.</a:t>
            </a:r>
          </a:p>
        </p:txBody>
      </p:sp>
    </p:spTree>
    <p:extLst>
      <p:ext uri="{BB962C8B-B14F-4D97-AF65-F5344CB8AC3E}">
        <p14:creationId xmlns:p14="http://schemas.microsoft.com/office/powerpoint/2010/main" val="696468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Pealkiri 1"/>
          <p:cNvSpPr>
            <a:spLocks noGrp="1"/>
          </p:cNvSpPr>
          <p:nvPr>
            <p:ph type="title"/>
          </p:nvPr>
        </p:nvSpPr>
        <p:spPr>
          <a:xfrm>
            <a:off x="1295400" y="274638"/>
            <a:ext cx="8153400" cy="1236662"/>
          </a:xfrm>
        </p:spPr>
        <p:txBody>
          <a:bodyPr>
            <a:normAutofit/>
          </a:bodyPr>
          <a:lstStyle/>
          <a:p>
            <a:pPr algn="ctr">
              <a:defRPr/>
            </a:pPr>
            <a:r>
              <a:rPr lang="et-EE" sz="4000" dirty="0" smtClean="0"/>
              <a:t>II etapp – suhe on jooksnud karile</a:t>
            </a:r>
          </a:p>
        </p:txBody>
      </p:sp>
      <p:sp>
        <p:nvSpPr>
          <p:cNvPr id="145411" name="Sisu kohatäide 2"/>
          <p:cNvSpPr>
            <a:spLocks noGrp="1"/>
          </p:cNvSpPr>
          <p:nvPr>
            <p:ph sz="quarter" idx="1"/>
          </p:nvPr>
        </p:nvSpPr>
        <p:spPr>
          <a:xfrm>
            <a:off x="444500" y="1511300"/>
            <a:ext cx="9461500" cy="5041901"/>
          </a:xfrm>
        </p:spPr>
        <p:txBody>
          <a:bodyPr/>
          <a:lstStyle/>
          <a:p>
            <a:pPr eaLnBrk="1" hangingPunct="1"/>
            <a:r>
              <a:rPr lang="et-EE" altLang="et-EE" dirty="0" smtClean="0"/>
              <a:t>võib kesta aastaid, on ebamäärane lootus, et "äkki siiski asi paraneb". Hirm lahkumineku ja üksinduse ees võivad kaaluda üles tõsiasja, et suhe ei paku rahuldust või on lootusetu. Paljusid abikaasasid hoiab lahutuse kasuks otsustamast soov teistele mitte haiget teha ja mure laste heaolu pärast.</a:t>
            </a:r>
          </a:p>
          <a:p>
            <a:pPr eaLnBrk="1" hangingPunct="1"/>
            <a:r>
              <a:rPr lang="et-EE" altLang="et-EE" dirty="0" smtClean="0"/>
              <a:t>süvenev emotsionaalne distantseerumine</a:t>
            </a:r>
          </a:p>
          <a:p>
            <a:pPr eaLnBrk="1" hangingPunct="1"/>
            <a:r>
              <a:rPr lang="et-EE" altLang="et-EE" dirty="0" smtClean="0"/>
              <a:t>ükskõiksus teineteise ja suhte vastu</a:t>
            </a:r>
          </a:p>
          <a:p>
            <a:pPr eaLnBrk="1" hangingPunct="1"/>
            <a:r>
              <a:rPr lang="et-EE" altLang="et-EE" dirty="0" smtClean="0"/>
              <a:t>tülid muutuvad rängemaks ( mõni sõna või tegu muudab protsessi tagasipöördumatuks; mitte keegi ei suuda nii palju haiget teha kui lähedane inimene, keda on usaldatud)</a:t>
            </a:r>
          </a:p>
          <a:p>
            <a:pPr eaLnBrk="1" hangingPunct="1"/>
            <a:r>
              <a:rPr lang="et-EE" altLang="et-EE" dirty="0" smtClean="0"/>
              <a:t>lõpuks füüsiline ja </a:t>
            </a:r>
            <a:r>
              <a:rPr lang="et-EE" altLang="et-EE" dirty="0" err="1" smtClean="0"/>
              <a:t>ruumiline</a:t>
            </a:r>
            <a:r>
              <a:rPr lang="et-EE" altLang="et-EE" dirty="0" smtClean="0"/>
              <a:t> eemaldumine üksteisest</a:t>
            </a:r>
          </a:p>
          <a:p>
            <a:pPr eaLnBrk="1" hangingPunct="1"/>
            <a:endParaRPr lang="et-EE" altLang="et-EE" dirty="0" smtClean="0"/>
          </a:p>
        </p:txBody>
      </p:sp>
    </p:spTree>
    <p:extLst>
      <p:ext uri="{BB962C8B-B14F-4D97-AF65-F5344CB8AC3E}">
        <p14:creationId xmlns:p14="http://schemas.microsoft.com/office/powerpoint/2010/main" val="27747106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Pealkiri 1"/>
          <p:cNvSpPr>
            <a:spLocks noGrp="1"/>
          </p:cNvSpPr>
          <p:nvPr>
            <p:ph type="title"/>
          </p:nvPr>
        </p:nvSpPr>
        <p:spPr>
          <a:xfrm>
            <a:off x="508000" y="609600"/>
            <a:ext cx="9258300" cy="1320800"/>
          </a:xfrm>
        </p:spPr>
        <p:txBody>
          <a:bodyPr>
            <a:normAutofit/>
          </a:bodyPr>
          <a:lstStyle/>
          <a:p>
            <a:pPr>
              <a:defRPr/>
            </a:pPr>
            <a:r>
              <a:rPr lang="et-EE" sz="4000" dirty="0" smtClean="0"/>
              <a:t>III etapp - kooselu lõppemine, lahutus</a:t>
            </a:r>
          </a:p>
        </p:txBody>
      </p:sp>
      <p:sp>
        <p:nvSpPr>
          <p:cNvPr id="146435" name="Sisu kohatäide 2"/>
          <p:cNvSpPr>
            <a:spLocks noGrp="1"/>
          </p:cNvSpPr>
          <p:nvPr>
            <p:ph sz="quarter" idx="1"/>
          </p:nvPr>
        </p:nvSpPr>
        <p:spPr>
          <a:xfrm>
            <a:off x="677334" y="2120900"/>
            <a:ext cx="8771466" cy="4352926"/>
          </a:xfrm>
        </p:spPr>
        <p:txBody>
          <a:bodyPr/>
          <a:lstStyle/>
          <a:p>
            <a:pPr eaLnBrk="1" hangingPunct="1"/>
            <a:r>
              <a:rPr lang="et-EE" altLang="et-EE" dirty="0" smtClean="0"/>
              <a:t>Otsus kooselu ametlikult lõpetada</a:t>
            </a:r>
          </a:p>
          <a:p>
            <a:pPr eaLnBrk="1" hangingPunct="1"/>
            <a:r>
              <a:rPr lang="et-EE" altLang="et-EE" dirty="0" smtClean="0"/>
              <a:t>Läbirääkimised vara, laste ja kasvatamise osas</a:t>
            </a:r>
          </a:p>
          <a:p>
            <a:pPr eaLnBrk="1" hangingPunct="1"/>
            <a:r>
              <a:rPr lang="et-EE" altLang="et-EE" dirty="0" smtClean="0"/>
              <a:t>Lahutamine ühistest sõpradest, ämmadest, äiadest</a:t>
            </a:r>
          </a:p>
          <a:p>
            <a:pPr eaLnBrk="1" hangingPunct="1"/>
            <a:r>
              <a:rPr lang="et-EE" altLang="et-EE" dirty="0" smtClean="0"/>
              <a:t>Väärikuse taastamine</a:t>
            </a:r>
          </a:p>
          <a:p>
            <a:pPr eaLnBrk="1" hangingPunct="1"/>
            <a:r>
              <a:rPr lang="et-EE" altLang="et-EE" dirty="0" smtClean="0"/>
              <a:t>Elu ümberkorraldamine</a:t>
            </a:r>
          </a:p>
          <a:p>
            <a:pPr eaLnBrk="1" hangingPunct="1"/>
            <a:r>
              <a:rPr lang="et-EE" altLang="et-EE" dirty="0" smtClean="0"/>
              <a:t>Harjumine üksindusega</a:t>
            </a:r>
          </a:p>
          <a:p>
            <a:pPr eaLnBrk="1" hangingPunct="1"/>
            <a:r>
              <a:rPr lang="et-EE" altLang="et-EE" dirty="0" err="1" smtClean="0"/>
              <a:t>Ülekompenseerimine</a:t>
            </a:r>
            <a:r>
              <a:rPr lang="et-EE" altLang="et-EE" dirty="0" smtClean="0"/>
              <a:t>:  “Hea on, et temast lahti sain, nüüd saan lõpuks hakata elama oma elu.”</a:t>
            </a:r>
          </a:p>
        </p:txBody>
      </p:sp>
    </p:spTree>
    <p:extLst>
      <p:ext uri="{BB962C8B-B14F-4D97-AF65-F5344CB8AC3E}">
        <p14:creationId xmlns:p14="http://schemas.microsoft.com/office/powerpoint/2010/main" val="12302362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Pealkiri 1"/>
          <p:cNvSpPr>
            <a:spLocks noGrp="1"/>
          </p:cNvSpPr>
          <p:nvPr>
            <p:ph type="title"/>
          </p:nvPr>
        </p:nvSpPr>
        <p:spPr>
          <a:xfrm>
            <a:off x="863600" y="274638"/>
            <a:ext cx="8585200" cy="1198562"/>
          </a:xfrm>
        </p:spPr>
        <p:txBody>
          <a:bodyPr>
            <a:normAutofit/>
          </a:bodyPr>
          <a:lstStyle/>
          <a:p>
            <a:pPr algn="ctr">
              <a:defRPr/>
            </a:pPr>
            <a:r>
              <a:rPr lang="et-EE" sz="4000" dirty="0" smtClean="0"/>
              <a:t>Lõplik otsus lahku minna</a:t>
            </a:r>
          </a:p>
        </p:txBody>
      </p:sp>
      <p:sp>
        <p:nvSpPr>
          <p:cNvPr id="147459" name="Sisu kohatäide 2"/>
          <p:cNvSpPr>
            <a:spLocks noGrp="1"/>
          </p:cNvSpPr>
          <p:nvPr>
            <p:ph sz="quarter" idx="1"/>
          </p:nvPr>
        </p:nvSpPr>
        <p:spPr>
          <a:xfrm>
            <a:off x="368300" y="1866900"/>
            <a:ext cx="9080500" cy="4838700"/>
          </a:xfrm>
        </p:spPr>
        <p:txBody>
          <a:bodyPr/>
          <a:lstStyle/>
          <a:p>
            <a:pPr eaLnBrk="1" hangingPunct="1"/>
            <a:r>
              <a:rPr lang="et-EE" altLang="et-EE" dirty="0" smtClean="0"/>
              <a:t>Mingil hetkel tajutakse abielu sedavõrd mõttetuna, et otsustatakse lahutada. Arvatakse, et tegelikult vaid iga seitsmes abielu lahutatakse selliselt, et mõlemad abikaasad on ühevõrra kindlad lahutuse õigsuses antud hetkel.</a:t>
            </a:r>
          </a:p>
          <a:p>
            <a:pPr eaLnBrk="1" hangingPunct="1"/>
            <a:r>
              <a:rPr lang="et-EE" altLang="et-EE" dirty="0" smtClean="0"/>
              <a:t>Sageli tuleb lahutuseteema üles ühele partneritest ootamatult ning suur osa lahutusi tähendab tegelikult ühe partneri jaoks </a:t>
            </a:r>
            <a:r>
              <a:rPr lang="et-EE" altLang="et-EE" dirty="0" smtClean="0"/>
              <a:t>maha jätmist</a:t>
            </a:r>
            <a:r>
              <a:rPr lang="et-EE" altLang="et-EE" dirty="0" smtClean="0"/>
              <a:t>. Eelkõige juhtudel, kui teine partner on senise abielu kõrval loonud uue suhte.</a:t>
            </a:r>
          </a:p>
          <a:p>
            <a:pPr eaLnBrk="1" hangingPunct="1"/>
            <a:r>
              <a:rPr lang="et-EE" altLang="et-EE" dirty="0" smtClean="0"/>
              <a:t>L</a:t>
            </a:r>
            <a:r>
              <a:rPr lang="fi-FI" altLang="et-EE" dirty="0" err="1" smtClean="0"/>
              <a:t>ahutus</a:t>
            </a:r>
            <a:r>
              <a:rPr lang="fi-FI" altLang="et-EE" dirty="0" smtClean="0"/>
              <a:t> </a:t>
            </a:r>
            <a:r>
              <a:rPr lang="et-EE" altLang="et-EE" dirty="0" smtClean="0"/>
              <a:t>on </a:t>
            </a:r>
            <a:r>
              <a:rPr lang="fi-FI" altLang="et-EE" dirty="0" err="1" smtClean="0"/>
              <a:t>raske</a:t>
            </a:r>
            <a:r>
              <a:rPr lang="fi-FI" altLang="et-EE" dirty="0" smtClean="0"/>
              <a:t> </a:t>
            </a:r>
            <a:r>
              <a:rPr lang="fi-FI" altLang="et-EE" dirty="0" err="1" smtClean="0"/>
              <a:t>kogemus</a:t>
            </a:r>
            <a:r>
              <a:rPr lang="fi-FI" altLang="et-EE" dirty="0" smtClean="0"/>
              <a:t>, </a:t>
            </a:r>
            <a:r>
              <a:rPr lang="fi-FI" altLang="et-EE" dirty="0" err="1" smtClean="0"/>
              <a:t>mida</a:t>
            </a:r>
            <a:r>
              <a:rPr lang="fi-FI" altLang="et-EE" dirty="0" smtClean="0"/>
              <a:t> </a:t>
            </a:r>
            <a:r>
              <a:rPr lang="fi-FI" altLang="et-EE" dirty="0" err="1" smtClean="0"/>
              <a:t>võib</a:t>
            </a:r>
            <a:r>
              <a:rPr lang="fi-FI" altLang="et-EE" dirty="0" smtClean="0"/>
              <a:t> </a:t>
            </a:r>
            <a:r>
              <a:rPr lang="fi-FI" altLang="et-EE" dirty="0" err="1" smtClean="0"/>
              <a:t>käsitleda</a:t>
            </a:r>
            <a:r>
              <a:rPr lang="fi-FI" altLang="et-EE" dirty="0" smtClean="0"/>
              <a:t> </a:t>
            </a:r>
            <a:r>
              <a:rPr lang="fi-FI" altLang="et-EE" dirty="0" err="1" smtClean="0"/>
              <a:t>kriisina</a:t>
            </a:r>
            <a:r>
              <a:rPr lang="fi-FI" altLang="et-EE" dirty="0" smtClean="0"/>
              <a:t>.</a:t>
            </a:r>
            <a:r>
              <a:rPr lang="et-EE" altLang="et-EE" dirty="0" smtClean="0"/>
              <a:t> Lahutuskriisi võib lugeda lõppenuks, kui kumbki ei tee asjatuid katseid suhteid taastada ja nähakse positiivseid külgi.</a:t>
            </a:r>
          </a:p>
          <a:p>
            <a:pPr eaLnBrk="1" hangingPunct="1"/>
            <a:endParaRPr lang="et-EE" altLang="et-EE" dirty="0" smtClean="0"/>
          </a:p>
        </p:txBody>
      </p:sp>
    </p:spTree>
    <p:extLst>
      <p:ext uri="{BB962C8B-B14F-4D97-AF65-F5344CB8AC3E}">
        <p14:creationId xmlns:p14="http://schemas.microsoft.com/office/powerpoint/2010/main" val="34435641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Pealkiri 1"/>
          <p:cNvSpPr>
            <a:spLocks noGrp="1"/>
          </p:cNvSpPr>
          <p:nvPr>
            <p:ph type="title"/>
          </p:nvPr>
        </p:nvSpPr>
        <p:spPr>
          <a:xfrm>
            <a:off x="723900" y="236538"/>
            <a:ext cx="8724900" cy="1401762"/>
          </a:xfrm>
        </p:spPr>
        <p:txBody>
          <a:bodyPr>
            <a:normAutofit/>
          </a:bodyPr>
          <a:lstStyle/>
          <a:p>
            <a:pPr algn="ctr">
              <a:defRPr/>
            </a:pPr>
            <a:r>
              <a:rPr lang="fi-FI" sz="4000" dirty="0" err="1" smtClean="0"/>
              <a:t>Lahutus</a:t>
            </a:r>
            <a:r>
              <a:rPr lang="fi-FI" sz="4000" dirty="0" smtClean="0"/>
              <a:t> </a:t>
            </a:r>
            <a:r>
              <a:rPr lang="fi-FI" sz="4000" dirty="0" err="1" smtClean="0"/>
              <a:t>kui</a:t>
            </a:r>
            <a:r>
              <a:rPr lang="fi-FI" sz="4000" dirty="0" smtClean="0"/>
              <a:t> kaotus</a:t>
            </a:r>
            <a:endParaRPr lang="et-EE" sz="4000" dirty="0" smtClean="0"/>
          </a:p>
        </p:txBody>
      </p:sp>
      <p:sp>
        <p:nvSpPr>
          <p:cNvPr id="148483" name="Sisu kohatäide 2"/>
          <p:cNvSpPr>
            <a:spLocks noGrp="1"/>
          </p:cNvSpPr>
          <p:nvPr>
            <p:ph sz="quarter" idx="1"/>
          </p:nvPr>
        </p:nvSpPr>
        <p:spPr>
          <a:xfrm>
            <a:off x="241300" y="1778000"/>
            <a:ext cx="9664700" cy="4695826"/>
          </a:xfrm>
        </p:spPr>
        <p:txBody>
          <a:bodyPr/>
          <a:lstStyle/>
          <a:p>
            <a:pPr eaLnBrk="1" hangingPunct="1"/>
            <a:r>
              <a:rPr lang="et-EE" altLang="et-EE" dirty="0" smtClean="0"/>
              <a:t>emotsionaalne ja materiaalne kahju,</a:t>
            </a:r>
          </a:p>
          <a:p>
            <a:pPr eaLnBrk="1" hangingPunct="1"/>
            <a:r>
              <a:rPr lang="et-EE" altLang="et-EE" dirty="0" smtClean="0"/>
              <a:t>raske on taluda mõtet enda läbikukkumisest;</a:t>
            </a:r>
          </a:p>
          <a:p>
            <a:pPr eaLnBrk="1" hangingPunct="1"/>
            <a:r>
              <a:rPr lang="et-EE" altLang="et-EE" dirty="0" smtClean="0"/>
              <a:t> hoolimata sellest, et edasine kooselu tundub väga raske või isegi võimatuna, on nii lõpetatavas suhtes kui partneri isikus midagi, millest on kahju loobuda; </a:t>
            </a:r>
          </a:p>
          <a:p>
            <a:pPr eaLnBrk="1" hangingPunct="1"/>
            <a:r>
              <a:rPr lang="et-EE" altLang="et-EE" dirty="0" smtClean="0"/>
              <a:t>abielu lahutamisega seoses nähakse ette suuri muutusi, enamasti kaotusi, senises toetussüsteemis; väga palju on seda, mida lahutamise järel tuleb muuta (elustiil ja väljakujunenud harjumused, kohustuste ja vastutuse valdkonnad jne.); </a:t>
            </a:r>
          </a:p>
          <a:p>
            <a:pPr eaLnBrk="1" hangingPunct="1"/>
            <a:r>
              <a:rPr lang="et-EE" altLang="et-EE" dirty="0" smtClean="0"/>
              <a:t>mure kaotuste pärast, mida peavad üle elama lapsed.</a:t>
            </a:r>
          </a:p>
        </p:txBody>
      </p:sp>
    </p:spTree>
    <p:extLst>
      <p:ext uri="{BB962C8B-B14F-4D97-AF65-F5344CB8AC3E}">
        <p14:creationId xmlns:p14="http://schemas.microsoft.com/office/powerpoint/2010/main" val="16684191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Pealkiri 1"/>
          <p:cNvSpPr>
            <a:spLocks noGrp="1"/>
          </p:cNvSpPr>
          <p:nvPr>
            <p:ph type="title"/>
          </p:nvPr>
        </p:nvSpPr>
        <p:spPr>
          <a:xfrm>
            <a:off x="1117600" y="274638"/>
            <a:ext cx="8331200" cy="1236662"/>
          </a:xfrm>
        </p:spPr>
        <p:txBody>
          <a:bodyPr>
            <a:normAutofit/>
          </a:bodyPr>
          <a:lstStyle/>
          <a:p>
            <a:pPr algn="ctr">
              <a:defRPr/>
            </a:pPr>
            <a:r>
              <a:rPr lang="et-EE" sz="4000" dirty="0" smtClean="0"/>
              <a:t>Kaotuse protsess</a:t>
            </a:r>
          </a:p>
        </p:txBody>
      </p:sp>
      <p:sp>
        <p:nvSpPr>
          <p:cNvPr id="3" name="Sisu kohatäide 2"/>
          <p:cNvSpPr>
            <a:spLocks noGrp="1"/>
          </p:cNvSpPr>
          <p:nvPr>
            <p:ph sz="quarter" idx="1"/>
          </p:nvPr>
        </p:nvSpPr>
        <p:spPr>
          <a:xfrm>
            <a:off x="431800" y="2044700"/>
            <a:ext cx="9702800" cy="4813300"/>
          </a:xfrm>
        </p:spPr>
        <p:txBody>
          <a:bodyPr>
            <a:normAutofit/>
          </a:bodyPr>
          <a:lstStyle/>
          <a:p>
            <a:pPr marL="457200" indent="-457200">
              <a:buFont typeface="+mj-lt"/>
              <a:buAutoNum type="arabicPeriod"/>
              <a:defRPr/>
            </a:pPr>
            <a:r>
              <a:rPr lang="et-EE" dirty="0" smtClean="0"/>
              <a:t>Eitamine (see pole võimalik, meil oli kõik hästi).</a:t>
            </a:r>
          </a:p>
          <a:p>
            <a:pPr marL="457200" indent="-457200">
              <a:buFont typeface="+mj-lt"/>
              <a:buAutoNum type="arabicPeriod"/>
              <a:defRPr/>
            </a:pPr>
            <a:r>
              <a:rPr lang="et-EE" dirty="0" smtClean="0"/>
              <a:t>Reaktsioonid: kurbust, viha ja süüdistused partneri, teiste asjasse segatud isikute vastu, enesesüüdistused.</a:t>
            </a:r>
          </a:p>
          <a:p>
            <a:pPr marL="457200" indent="-457200">
              <a:buFont typeface="+mj-lt"/>
              <a:buAutoNum type="arabicPeriod"/>
              <a:defRPr/>
            </a:pPr>
            <a:r>
              <a:rPr lang="et-EE" dirty="0" smtClean="0"/>
              <a:t>Tingimine, püüd teha tehingut: inimene otsib võimalusi, kuidas endist olukorda taastada, lubadused, mille täitmisse ta ei usu. </a:t>
            </a:r>
          </a:p>
          <a:p>
            <a:pPr marL="457200" indent="-457200">
              <a:buFont typeface="+mj-lt"/>
              <a:buAutoNum type="arabicPeriod"/>
              <a:defRPr/>
            </a:pPr>
            <a:r>
              <a:rPr lang="et-EE" dirty="0" smtClean="0"/>
              <a:t>Depressioon:  kurbus kaotuse pärast. Lootus endist olukorda taastada on kadunud, paljudel langeb oluliselt usk oma võimetesse ja võimalustesse. Alaneb valmisolek midagi teha.</a:t>
            </a:r>
          </a:p>
          <a:p>
            <a:pPr marL="514350" indent="-514350">
              <a:buFont typeface="+mj-lt"/>
              <a:buAutoNum type="arabicPeriod"/>
              <a:defRPr/>
            </a:pPr>
            <a:r>
              <a:rPr lang="et-EE" dirty="0" smtClean="0"/>
              <a:t>Aktsepteerimine: jõutakse mõistmiseni, et abielusuhe on lõppenud ja otsus lahutada õigustatud.  Ärevus ja valusad mõtted ei ründa enam nii kontrollimatult. Reaalsust arvesse võttes tehakse plaane tulevikuks.</a:t>
            </a:r>
            <a:endParaRPr lang="et-EE" dirty="0"/>
          </a:p>
        </p:txBody>
      </p:sp>
    </p:spTree>
    <p:extLst>
      <p:ext uri="{BB962C8B-B14F-4D97-AF65-F5344CB8AC3E}">
        <p14:creationId xmlns:p14="http://schemas.microsoft.com/office/powerpoint/2010/main" val="2414593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Pealkiri 1"/>
          <p:cNvSpPr>
            <a:spLocks noGrp="1"/>
          </p:cNvSpPr>
          <p:nvPr>
            <p:ph type="title"/>
          </p:nvPr>
        </p:nvSpPr>
        <p:spPr>
          <a:xfrm>
            <a:off x="787400" y="406400"/>
            <a:ext cx="8661400" cy="1130300"/>
          </a:xfrm>
        </p:spPr>
        <p:txBody>
          <a:bodyPr>
            <a:normAutofit/>
          </a:bodyPr>
          <a:lstStyle/>
          <a:p>
            <a:pPr algn="ctr">
              <a:defRPr/>
            </a:pPr>
            <a:r>
              <a:rPr lang="et-EE" sz="4000" dirty="0" smtClean="0"/>
              <a:t>Mõju lastele</a:t>
            </a:r>
          </a:p>
        </p:txBody>
      </p:sp>
      <p:sp>
        <p:nvSpPr>
          <p:cNvPr id="150531" name="Sisu kohatäide 2"/>
          <p:cNvSpPr>
            <a:spLocks noGrp="1"/>
          </p:cNvSpPr>
          <p:nvPr>
            <p:ph sz="quarter" idx="1"/>
          </p:nvPr>
        </p:nvSpPr>
        <p:spPr>
          <a:xfrm>
            <a:off x="279400" y="1130300"/>
            <a:ext cx="9931400" cy="5495926"/>
          </a:xfrm>
        </p:spPr>
        <p:txBody>
          <a:bodyPr>
            <a:normAutofit lnSpcReduction="10000"/>
          </a:bodyPr>
          <a:lstStyle/>
          <a:p>
            <a:pPr eaLnBrk="1" hangingPunct="1"/>
            <a:r>
              <a:rPr lang="et-EE" altLang="et-EE" dirty="0" smtClean="0"/>
              <a:t>lapsed näevad-kuulevad vanemate vahelisi konflikte, nende agressiivset käitumist üksteise suhtes, kogevad vanemate kannatusi ja meeleheidet;</a:t>
            </a:r>
          </a:p>
          <a:p>
            <a:pPr eaLnBrk="1" hangingPunct="1"/>
            <a:r>
              <a:rPr lang="et-EE" altLang="et-EE" dirty="0" smtClean="0"/>
              <a:t>abielu ja iseendaga rahulolematud vanemad käituvad ebaadekvaatselt oma lastega: elavad nende peal välja oma tundeid, ei mõista neid, kuna on hõivatud enda ja abieluprobleemidega, ei märka laste vajadusi ja probleeme;</a:t>
            </a:r>
          </a:p>
          <a:p>
            <a:pPr eaLnBrk="1" hangingPunct="1"/>
            <a:r>
              <a:rPr lang="et-EE" altLang="et-EE" dirty="0" smtClean="0"/>
              <a:t>omavahel vaenujalal olevad vanemad otsivad liitu lastega, halvustavad teist vanemat üritades sel viisil õigustada oma käitumist.</a:t>
            </a:r>
          </a:p>
          <a:p>
            <a:pPr eaLnBrk="1" hangingPunct="1"/>
            <a:r>
              <a:rPr lang="et-EE" altLang="et-EE" dirty="0" err="1" smtClean="0"/>
              <a:t>Wolfinger</a:t>
            </a:r>
            <a:r>
              <a:rPr lang="et-EE" altLang="et-EE" dirty="0" smtClean="0"/>
              <a:t> (1999) näiteks väidab, et vanemate lahutuse mõju laste lahutusele on aja jooksul järjest vähenemas, sest lahutused on muutumas „normaalseks“ nähtuseks ühiskonnas</a:t>
            </a:r>
            <a:r>
              <a:rPr lang="et-EE" altLang="et-EE" dirty="0" smtClean="0"/>
              <a:t>.</a:t>
            </a:r>
          </a:p>
          <a:p>
            <a:r>
              <a:rPr lang="et-EE" altLang="et-EE" dirty="0"/>
              <a:t>Lahutuse läbi kaotab laps ühe vanema, soorolli õppimise mudeli või partneri.</a:t>
            </a:r>
          </a:p>
          <a:p>
            <a:r>
              <a:rPr lang="et-EE" altLang="et-EE" dirty="0"/>
              <a:t>Kaob senine autoriteedi objekt, nt kui lahkub isa, on nad segaduses, kui nad peavad kuuletuma emale.</a:t>
            </a:r>
          </a:p>
          <a:p>
            <a:r>
              <a:rPr lang="et-EE" altLang="et-EE" dirty="0"/>
              <a:t>Põlvkondade vahelised piirid võivad muutuda ebamääraseks, nt saab isa positsiooni vanem poeg.</a:t>
            </a:r>
          </a:p>
          <a:p>
            <a:r>
              <a:rPr lang="et-EE" altLang="et-EE" dirty="0"/>
              <a:t>Muutub pere sotsiaalne staatus, kannatab laste vajaduste rahuldamine ning nende enesehinnang. Laste enesesüüdistused seoses vanemate lahkuminekuga on väga tüüpilised.</a:t>
            </a:r>
          </a:p>
          <a:p>
            <a:endParaRPr lang="et-EE" altLang="et-EE" dirty="0"/>
          </a:p>
          <a:p>
            <a:pPr eaLnBrk="1" hangingPunct="1"/>
            <a:endParaRPr lang="et-EE" altLang="et-EE" dirty="0" smtClean="0"/>
          </a:p>
          <a:p>
            <a:pPr eaLnBrk="1" hangingPunct="1"/>
            <a:endParaRPr lang="et-EE" altLang="et-EE" dirty="0" smtClean="0"/>
          </a:p>
        </p:txBody>
      </p:sp>
    </p:spTree>
    <p:extLst>
      <p:ext uri="{BB962C8B-B14F-4D97-AF65-F5344CB8AC3E}">
        <p14:creationId xmlns:p14="http://schemas.microsoft.com/office/powerpoint/2010/main" val="21933688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Pealkiri 4"/>
          <p:cNvSpPr>
            <a:spLocks noGrp="1"/>
          </p:cNvSpPr>
          <p:nvPr>
            <p:ph type="title"/>
          </p:nvPr>
        </p:nvSpPr>
        <p:spPr>
          <a:xfrm>
            <a:off x="1981200" y="274638"/>
            <a:ext cx="7467600" cy="982662"/>
          </a:xfrm>
        </p:spPr>
        <p:txBody>
          <a:bodyPr>
            <a:normAutofit/>
          </a:bodyPr>
          <a:lstStyle/>
          <a:p>
            <a:pPr algn="ctr">
              <a:defRPr/>
            </a:pPr>
            <a:r>
              <a:rPr lang="et-EE" sz="4000" dirty="0" smtClean="0"/>
              <a:t>Lahutuse mõju lastele</a:t>
            </a:r>
          </a:p>
        </p:txBody>
      </p:sp>
      <p:sp>
        <p:nvSpPr>
          <p:cNvPr id="153603" name="Sisu kohatäide 5"/>
          <p:cNvSpPr>
            <a:spLocks noGrp="1"/>
          </p:cNvSpPr>
          <p:nvPr>
            <p:ph sz="quarter" idx="1"/>
          </p:nvPr>
        </p:nvSpPr>
        <p:spPr>
          <a:xfrm>
            <a:off x="127000" y="1600200"/>
            <a:ext cx="7543800" cy="5257800"/>
          </a:xfrm>
        </p:spPr>
        <p:txBody>
          <a:bodyPr/>
          <a:lstStyle/>
          <a:p>
            <a:pPr eaLnBrk="1" hangingPunct="1"/>
            <a:r>
              <a:rPr lang="et-EE" altLang="et-EE" dirty="0" smtClean="0"/>
              <a:t>Lahutus on reeglina valulik protsess, sest reeglina laps ei taha, et vanemad lahutaksid. Põhjuseks on see, et nad on ikkagi vanemad ja laps ei taha nendest ilma jääda. </a:t>
            </a:r>
          </a:p>
          <a:p>
            <a:pPr eaLnBrk="1" hangingPunct="1"/>
            <a:r>
              <a:rPr lang="et-EE" altLang="et-EE" dirty="0" smtClean="0"/>
              <a:t>Olenevalt vanusest võib laps süüdistada toimunus iseennast, vanemaid või ühiskonda (“Ma ei kuulanud sõna ja seepärast läheb isa ära” või “Maailm on ebaõiglane”).</a:t>
            </a:r>
          </a:p>
          <a:p>
            <a:pPr eaLnBrk="1" hangingPunct="1">
              <a:buFont typeface="Wingdings 3" panose="05040102010807070707" pitchFamily="18" charset="2"/>
              <a:buNone/>
            </a:pPr>
            <a:r>
              <a:rPr lang="et-EE" altLang="et-EE" dirty="0" smtClean="0"/>
              <a:t>Järeldused:</a:t>
            </a:r>
          </a:p>
          <a:p>
            <a:pPr eaLnBrk="1" hangingPunct="1"/>
            <a:r>
              <a:rPr lang="et-EE" altLang="et-EE" dirty="0" smtClean="0"/>
              <a:t>Laps peab lahutuse plaanist ja põhjustest kuulma mõlema vanema käest.</a:t>
            </a:r>
          </a:p>
          <a:p>
            <a:pPr eaLnBrk="1" hangingPunct="1"/>
            <a:r>
              <a:rPr lang="et-EE" altLang="et-EE" dirty="0" smtClean="0"/>
              <a:t>Laps peab teadma, mis toimub ja et tema pole süüdi ega seotud tekkinud olukorraga ning et ema ja isa armastavad teda endiselt.</a:t>
            </a:r>
          </a:p>
        </p:txBody>
      </p:sp>
      <p:pic>
        <p:nvPicPr>
          <p:cNvPr id="4" name="Sisu kohatäide 6" descr="lahutus1.jpe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a:xfrm>
            <a:off x="7759700" y="1879600"/>
            <a:ext cx="2628900" cy="3713163"/>
          </a:xfrm>
          <a:prstGeom prst="rect">
            <a:avLst/>
          </a:prstGeom>
        </p:spPr>
      </p:pic>
    </p:spTree>
    <p:extLst>
      <p:ext uri="{BB962C8B-B14F-4D97-AF65-F5344CB8AC3E}">
        <p14:creationId xmlns:p14="http://schemas.microsoft.com/office/powerpoint/2010/main" val="2309528742"/>
      </p:ext>
    </p:extLst>
  </p:cSld>
  <p:clrMapOvr>
    <a:masterClrMapping/>
  </p:clrMapOvr>
  <p:timing>
    <p:tnLst>
      <p:par>
        <p:cTn id="1" dur="indefinite" restart="never" nodeType="tmRoot"/>
      </p:par>
    </p:tnLst>
  </p:timing>
</p:sld>
</file>

<file path=ppt/theme/theme1.xml><?xml version="1.0" encoding="utf-8"?>
<a:theme xmlns:a="http://schemas.openxmlformats.org/drawingml/2006/main" name="Tahk">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i kujundu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20</TotalTime>
  <Words>1166</Words>
  <Application>Microsoft Office PowerPoint</Application>
  <PresentationFormat>Laiekraan</PresentationFormat>
  <Paragraphs>93</Paragraphs>
  <Slides>14</Slides>
  <Notes>1</Notes>
  <HiddenSlides>0</HiddenSlides>
  <MMClips>0</MMClips>
  <ScaleCrop>false</ScaleCrop>
  <HeadingPairs>
    <vt:vector size="6" baseType="variant">
      <vt:variant>
        <vt:lpstr>Kasutatud fondid</vt:lpstr>
      </vt:variant>
      <vt:variant>
        <vt:i4>6</vt:i4>
      </vt:variant>
      <vt:variant>
        <vt:lpstr>Kujundus</vt:lpstr>
      </vt:variant>
      <vt:variant>
        <vt:i4>1</vt:i4>
      </vt:variant>
      <vt:variant>
        <vt:lpstr>Slaidipealkirjad</vt:lpstr>
      </vt:variant>
      <vt:variant>
        <vt:i4>14</vt:i4>
      </vt:variant>
    </vt:vector>
  </HeadingPairs>
  <TitlesOfParts>
    <vt:vector size="21" baseType="lpstr">
      <vt:lpstr>Arial</vt:lpstr>
      <vt:lpstr>Calibri</vt:lpstr>
      <vt:lpstr>Trebuchet MS</vt:lpstr>
      <vt:lpstr>Verdana</vt:lpstr>
      <vt:lpstr>Wingdings</vt:lpstr>
      <vt:lpstr>Wingdings 3</vt:lpstr>
      <vt:lpstr>Tahk</vt:lpstr>
      <vt:lpstr>Lahkuminek ja lahutus </vt:lpstr>
      <vt:lpstr>Lahutuse etapid I etapp - esimesed ohumärgid</vt:lpstr>
      <vt:lpstr>II etapp – suhe on jooksnud karile</vt:lpstr>
      <vt:lpstr>III etapp - kooselu lõppemine, lahutus</vt:lpstr>
      <vt:lpstr>Lõplik otsus lahku minna</vt:lpstr>
      <vt:lpstr>Lahutus kui kaotus</vt:lpstr>
      <vt:lpstr>Kaotuse protsess</vt:lpstr>
      <vt:lpstr>Mõju lastele</vt:lpstr>
      <vt:lpstr>Lahutuse mõju lastele</vt:lpstr>
      <vt:lpstr>Kes kannatavad lahutuse läbi enam?</vt:lpstr>
      <vt:lpstr>Lahutusejärgsed riskid</vt:lpstr>
      <vt:lpstr>Vanemate lahutuse mõju lastele</vt:lpstr>
      <vt:lpstr>Kuidas toimida nii, et vähem haiget saada</vt:lpstr>
      <vt:lpstr> Dorothy W. Baruch:</vt:lpstr>
    </vt:vector>
  </TitlesOfParts>
  <Company>Tartu Taiskasvanute Gumnaasium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Lahkuminek ja lahutus</dc:title>
  <dc:creator>Eda Rööpmann</dc:creator>
  <cp:lastModifiedBy>Eda Rööpmann</cp:lastModifiedBy>
  <cp:revision>3</cp:revision>
  <dcterms:created xsi:type="dcterms:W3CDTF">2017-03-08T12:19:43Z</dcterms:created>
  <dcterms:modified xsi:type="dcterms:W3CDTF">2017-03-08T12:39:54Z</dcterms:modified>
</cp:coreProperties>
</file>