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214FB75-203D-4B08-9AF7-412FFD9E9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F9F01868-FEA4-4ED2-BDD5-65264645B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96005DD-4320-492D-AD1C-E7847CA44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FBB317E-4572-4D44-90E1-6ED08BB4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7D7E541-8667-4420-8DB7-79978CAD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489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1E805AD-474A-4F5C-9B07-E753119B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A0DE4EAA-5BE7-498B-9C39-71C4E0AC9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41EC143-92F0-495D-9225-E3EE0497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61FA7DD-2410-492D-BCE3-309BB9835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3D0BE7F-6AF7-45B6-A7E7-2950DFE8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736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E288F530-4FCB-45DC-9431-417469A7D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1EB9CF28-7505-4185-B59B-4A90D65F2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35B6411-FBF1-44BD-A005-9BB28A74B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023530B-B4CF-4458-9BF9-A2796DCC2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036EEFA-55B0-4CCB-BA57-3447A849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9161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4DB49C1-FA83-4CB8-9A95-691CE4C2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858AD99-D0EE-41B9-B974-3B1C5DF61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A5D4809-C71A-489B-B1D9-4ADA2B08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B66D235-E8D0-4DAE-BD6E-9551BF9F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204FEEC-E586-4E9B-B906-BF397655B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2516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521E92F-6034-4223-A9E7-4C3FBBB7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495D325-D39F-423C-A674-1DAC7CCBA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16DEDB5-DDF5-43D7-9323-5274EFBC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1FF5CBC-A96D-464D-8F0E-D5FB41FFD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EDE7001-E5BB-4899-80BB-3E539D39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9000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8C12102-4CBE-4C0D-B5B8-DB79E6E8C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4E48D03-7EF5-4B18-B563-E8805DA5AF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B5E07EDA-B02B-4A9E-8AC2-1E620D0BC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5E07A081-272E-4F1E-8109-670EEB6E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6D6863FA-F4EF-4619-A66A-6E7AE664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734B892-04ED-440D-A2DD-DFC7AEE0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590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EF6C38F-E8DA-433C-B993-236110A90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7144948-E39F-4F42-B7DE-FFD5BAED9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0EE3677-598C-462E-A418-09F672ABE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DBC23994-2782-40A3-99FB-107153F95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B55EB68B-790E-4356-B2C9-EBEB6B96D7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CE723D9D-AF3F-4189-83EE-C8E2D48D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F5458ABF-6EB7-43A2-BD73-8D08A6E8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671A70A2-EAFC-4120-A157-1D4814D26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208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3BA44A9-962B-42ED-B159-BCD3D78C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F01E7F03-E5FD-4157-976D-8DBA3495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7AE51DF-4736-4C1E-AE42-004B69D0D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9013CA62-071A-40AD-8AFF-0A6539EC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171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30A8CC31-16AE-40C8-A2E0-CDDD3C876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DD3E6488-7A8F-49F1-B535-D21F07BE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1E582F1E-3F15-4CB1-88BE-BAD7950F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6783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1FBAE98-01CF-4C95-894B-AFC72CD9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EDF3F71-7AC6-4C21-93E6-AC85EAE60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5A502A1F-2B82-4F09-A070-EAECE4EB7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FB6BAC8E-C2AA-4021-AB5E-3F48337F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9EAD47AF-F024-4ECD-B819-DF7011F8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9BE46E5A-D879-47C3-B2F9-51C0D8C2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1841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1580C36-1B1F-43BD-9D19-7DB096BFB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D89E72AB-E986-41F9-A759-7E2E8B317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FDD8715C-2B6E-4E60-8C97-572DCCAD8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64293E6-FE92-4D28-BA46-173CCE84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0A27BF79-6957-4439-B840-26936789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CECE291B-4D6B-4F04-ADD6-18304147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4338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1B314EB4-6A47-4ACF-A673-581C71A6A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DA707BD7-2B9A-4BE0-8BFB-40D30341F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298B172-1731-4889-9C1D-3B9F8947B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D2281-E325-4FC5-81A6-EEFE81B18172}" type="datetimeFigureOut">
              <a:rPr lang="et-EE" smtClean="0"/>
              <a:t>14.04.2026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AD4B1A7C-9B7F-4B38-8881-59AE14429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FE13B49-5453-4527-9906-A2395D13E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6C7F1-FEC9-443A-AE85-CCCB65DF31B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266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t.wikipedia.org/wiki/Rauamaak" TargetMode="External"/><Relationship Id="rId2" Type="http://schemas.openxmlformats.org/officeDocument/2006/relationships/hyperlink" Target="https://et.wikipedia.org/wiki/Met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et.wikipedia.org/wiki/Vasemaak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3C9F2D5-E5E3-402D-A908-1D4DDAE6FA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Metallide tootmine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42885A84-F990-4147-A0E3-F00E2B0BB0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 					TTG Koostas Katrin Jonas</a:t>
            </a:r>
          </a:p>
        </p:txBody>
      </p:sp>
    </p:spTree>
    <p:extLst>
      <p:ext uri="{BB962C8B-B14F-4D97-AF65-F5344CB8AC3E}">
        <p14:creationId xmlns:p14="http://schemas.microsoft.com/office/powerpoint/2010/main" val="318711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C496164-4B9F-417F-85ED-1D7088CD1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 on metallimaak?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D72825F-06FB-4206-B5CC-30C5B0FDF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99" y="1598409"/>
            <a:ext cx="9018506" cy="4130614"/>
          </a:xfrm>
        </p:spPr>
        <p:txBody>
          <a:bodyPr/>
          <a:lstStyle/>
          <a:p>
            <a:r>
              <a:rPr lang="et-EE" sz="2400" dirty="0"/>
              <a:t>Maagi all mõeldakse mineraalset maavara, millest eraldatakse </a:t>
            </a:r>
            <a:r>
              <a:rPr lang="et-EE" sz="2400" dirty="0">
                <a:hlinkClick r:id="rId2" tooltip="Metall"/>
              </a:rPr>
              <a:t>metalle</a:t>
            </a:r>
            <a:r>
              <a:rPr lang="et-EE" sz="2400" dirty="0"/>
              <a:t>. Vastavalt sellele, mida maagist eraldatakse, nimetatakse neid </a:t>
            </a:r>
            <a:r>
              <a:rPr lang="et-EE" sz="2400" dirty="0">
                <a:hlinkClick r:id="rId3" tooltip="Rauamaak"/>
              </a:rPr>
              <a:t>raua-</a:t>
            </a:r>
            <a:r>
              <a:rPr lang="et-EE" sz="2400" dirty="0"/>
              <a:t>, </a:t>
            </a:r>
            <a:r>
              <a:rPr lang="et-EE" sz="2400" dirty="0">
                <a:hlinkClick r:id="rId4" tooltip="Vasemaak"/>
              </a:rPr>
              <a:t>vase,-</a:t>
            </a:r>
            <a:r>
              <a:rPr lang="et-EE" sz="2400" dirty="0"/>
              <a:t>, </a:t>
            </a:r>
          </a:p>
          <a:p>
            <a:pPr marL="0" indent="0">
              <a:buNone/>
            </a:pPr>
            <a:r>
              <a:rPr lang="et-EE" sz="2400" dirty="0"/>
              <a:t>pliimaagiks jne</a:t>
            </a:r>
          </a:p>
          <a:p>
            <a:pPr marL="0" indent="0">
              <a:buNone/>
            </a:pPr>
            <a:r>
              <a:rPr lang="et-EE" sz="2400" dirty="0"/>
              <a:t>                                       </a:t>
            </a:r>
            <a:r>
              <a:rPr lang="et-EE" sz="1600" dirty="0"/>
              <a:t>See  on üks rauamaakidest </a:t>
            </a:r>
          </a:p>
          <a:p>
            <a:pPr marL="0" indent="0">
              <a:buNone/>
            </a:pPr>
            <a:r>
              <a:rPr lang="et-EE" sz="1600" dirty="0"/>
              <a:t>                                                                            RAUDKVARTSIIT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sz="1800" dirty="0"/>
              <a:t>See on soorauamaak</a:t>
            </a:r>
          </a:p>
          <a:p>
            <a:pPr marL="0" indent="0">
              <a:buNone/>
            </a:pPr>
            <a:r>
              <a:rPr lang="et-EE" sz="1800" dirty="0"/>
              <a:t>LIMONIIT</a:t>
            </a:r>
          </a:p>
        </p:txBody>
      </p:sp>
      <p:pic>
        <p:nvPicPr>
          <p:cNvPr id="1026" name="Picture 2" descr="https://upload.wikimedia.org/wikipedia/commons/thumb/3/36/Banded_iron_formation.jpg/220px-Banded_iron_formation.jpg">
            <a:extLst>
              <a:ext uri="{FF2B5EF4-FFF2-40B4-BE49-F238E27FC236}">
                <a16:creationId xmlns:a16="http://schemas.microsoft.com/office/drawing/2014/main" id="{79A0946D-E6EF-46BB-9072-91B01BD79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049" y="2237574"/>
            <a:ext cx="3573710" cy="2070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ooraud – Vikipeedia">
            <a:extLst>
              <a:ext uri="{FF2B5EF4-FFF2-40B4-BE49-F238E27FC236}">
                <a16:creationId xmlns:a16="http://schemas.microsoft.com/office/drawing/2014/main" id="{D7B2C2C9-93A1-41DA-BBCF-09D75AB9E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728" y="4177455"/>
            <a:ext cx="20955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45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B498787-A495-4872-B742-67F585C6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Tähtsamad rauamaagid.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634DB75-A98E-4C90-B411-2CCF9CB18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/>
              <a:t>Magnetiit   </a:t>
            </a:r>
            <a:r>
              <a:rPr lang="et-EE" b="1" dirty="0" err="1"/>
              <a:t>e.</a:t>
            </a:r>
            <a:r>
              <a:rPr lang="et-EE" b="1" dirty="0"/>
              <a:t> must rauamaak</a:t>
            </a:r>
            <a:r>
              <a:rPr lang="et-EE" dirty="0"/>
              <a:t>, sisaldab olulise ainena  Fe3O4 </a:t>
            </a:r>
          </a:p>
          <a:p>
            <a:pPr marL="0" indent="0">
              <a:buNone/>
            </a:pPr>
            <a:r>
              <a:rPr lang="et-EE" dirty="0"/>
              <a:t>(</a:t>
            </a:r>
            <a:r>
              <a:rPr lang="et-EE" dirty="0" err="1"/>
              <a:t>triraudtetraoksiidi</a:t>
            </a:r>
            <a:r>
              <a:rPr lang="et-EE" dirty="0"/>
              <a:t>)</a:t>
            </a:r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b="1" dirty="0"/>
              <a:t>Punane rauamaak ja pruun rauamaak</a:t>
            </a:r>
            <a:r>
              <a:rPr lang="et-EE" dirty="0"/>
              <a:t>, sisaldavad olulise ainena Fe2O3   (raud(III)oksiidi ehk </a:t>
            </a:r>
            <a:r>
              <a:rPr lang="et-EE" dirty="0" err="1"/>
              <a:t>diraudtrioksiidi</a:t>
            </a:r>
            <a:r>
              <a:rPr lang="et-EE" dirty="0"/>
              <a:t>)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Kuidas saada oksiidist kätte raud?   Fe</a:t>
            </a:r>
          </a:p>
        </p:txBody>
      </p:sp>
    </p:spTree>
    <p:extLst>
      <p:ext uri="{BB962C8B-B14F-4D97-AF65-F5344CB8AC3E}">
        <p14:creationId xmlns:p14="http://schemas.microsoft.com/office/powerpoint/2010/main" val="316314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BEA08C4-2050-43B8-AA31-20E2A7C62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Maagi töötlemise etapid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6C4ADE9-E709-4C92-84E9-0DF3B6A53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1. kaevandamine</a:t>
            </a:r>
          </a:p>
          <a:p>
            <a:r>
              <a:rPr lang="et-EE" dirty="0"/>
              <a:t>2. rikastamine</a:t>
            </a:r>
          </a:p>
          <a:p>
            <a:r>
              <a:rPr lang="et-EE" dirty="0"/>
              <a:t>3. Redutseerimine – see on tähtsaim etapp</a:t>
            </a:r>
          </a:p>
          <a:p>
            <a:endParaRPr lang="et-EE" dirty="0"/>
          </a:p>
          <a:p>
            <a:r>
              <a:rPr lang="et-EE" dirty="0"/>
              <a:t>Redutseerimisel saadakse metallioksiidist metall. </a:t>
            </a:r>
          </a:p>
          <a:p>
            <a:endParaRPr lang="et-EE" dirty="0"/>
          </a:p>
          <a:p>
            <a:r>
              <a:rPr lang="et-EE" dirty="0"/>
              <a:t>Näiteks Fe2O3-st saadakse Fe</a:t>
            </a:r>
          </a:p>
        </p:txBody>
      </p:sp>
    </p:spTree>
    <p:extLst>
      <p:ext uri="{BB962C8B-B14F-4D97-AF65-F5344CB8AC3E}">
        <p14:creationId xmlns:p14="http://schemas.microsoft.com/office/powerpoint/2010/main" val="1601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8711F75-17BD-4EA0-8018-D8160F29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Redutseerimine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22036BF-8908-45A4-BCFD-8DE64BA36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Selleks, et metalli saada oksiidist kätte, tuleb seda redutseerida</a:t>
            </a:r>
          </a:p>
          <a:p>
            <a:r>
              <a:rPr lang="et-EE" dirty="0" err="1"/>
              <a:t>Redutseerijateks</a:t>
            </a:r>
            <a:r>
              <a:rPr lang="et-EE" dirty="0"/>
              <a:t> on  </a:t>
            </a:r>
            <a:r>
              <a:rPr lang="et-EE" b="1" dirty="0"/>
              <a:t>süsinik  </a:t>
            </a:r>
            <a:r>
              <a:rPr lang="et-EE" dirty="0"/>
              <a:t>C (nt kivisüsi), süsinikoksiid CO, teised metallid ( Al, Mg, Na), vesinik (H2).</a:t>
            </a:r>
          </a:p>
          <a:p>
            <a:pPr marL="0" indent="0">
              <a:buNone/>
            </a:pPr>
            <a:r>
              <a:rPr lang="et-EE" dirty="0">
                <a:solidFill>
                  <a:srgbClr val="FF0000"/>
                </a:solidFill>
              </a:rPr>
              <a:t>       </a:t>
            </a:r>
            <a:r>
              <a:rPr lang="et-EE" sz="1800" dirty="0">
                <a:solidFill>
                  <a:srgbClr val="FF0000"/>
                </a:solidFill>
              </a:rPr>
              <a:t>+3</a:t>
            </a:r>
            <a:r>
              <a:rPr lang="et-EE" sz="1800" dirty="0"/>
              <a:t>  -2            </a:t>
            </a:r>
            <a:r>
              <a:rPr lang="et-EE" sz="1800" dirty="0">
                <a:solidFill>
                  <a:srgbClr val="00B050"/>
                </a:solidFill>
              </a:rPr>
              <a:t>+2</a:t>
            </a:r>
            <a:r>
              <a:rPr lang="et-EE" sz="1800" dirty="0"/>
              <a:t> -2                 </a:t>
            </a:r>
            <a:r>
              <a:rPr lang="et-EE" sz="1800" dirty="0">
                <a:solidFill>
                  <a:srgbClr val="FF0000"/>
                </a:solidFill>
              </a:rPr>
              <a:t>0   </a:t>
            </a:r>
            <a:r>
              <a:rPr lang="et-EE" sz="1800" dirty="0"/>
              <a:t>            </a:t>
            </a:r>
            <a:r>
              <a:rPr lang="et-EE" sz="1800" dirty="0">
                <a:solidFill>
                  <a:srgbClr val="00B050"/>
                </a:solidFill>
              </a:rPr>
              <a:t>+4</a:t>
            </a:r>
            <a:r>
              <a:rPr lang="et-EE" sz="1800" dirty="0"/>
              <a:t>  -2</a:t>
            </a:r>
          </a:p>
          <a:p>
            <a:pPr marL="457200" lvl="1" indent="0">
              <a:buNone/>
            </a:pPr>
            <a:r>
              <a:rPr lang="et-EE" dirty="0">
                <a:solidFill>
                  <a:srgbClr val="FF0000"/>
                </a:solidFill>
              </a:rPr>
              <a:t>Fe</a:t>
            </a:r>
            <a:r>
              <a:rPr lang="et-EE" dirty="0"/>
              <a:t>2O3  +  3</a:t>
            </a:r>
            <a:r>
              <a:rPr lang="et-EE" dirty="0">
                <a:solidFill>
                  <a:srgbClr val="00B050"/>
                </a:solidFill>
              </a:rPr>
              <a:t>C</a:t>
            </a:r>
            <a:r>
              <a:rPr lang="et-EE" dirty="0"/>
              <a:t>O    =    2</a:t>
            </a:r>
            <a:r>
              <a:rPr lang="et-EE" dirty="0">
                <a:solidFill>
                  <a:srgbClr val="FF0000"/>
                </a:solidFill>
              </a:rPr>
              <a:t>Fe</a:t>
            </a:r>
            <a:r>
              <a:rPr lang="et-EE" dirty="0"/>
              <a:t>    +  3</a:t>
            </a:r>
            <a:r>
              <a:rPr lang="et-EE" dirty="0">
                <a:solidFill>
                  <a:srgbClr val="00B050"/>
                </a:solidFill>
              </a:rPr>
              <a:t>C</a:t>
            </a:r>
            <a:r>
              <a:rPr lang="et-EE" dirty="0"/>
              <a:t>O2   raua tootmise võrrand</a:t>
            </a:r>
          </a:p>
          <a:p>
            <a:pPr marL="457200" lvl="1" indent="0">
              <a:buNone/>
            </a:pPr>
            <a:endParaRPr lang="et-EE" dirty="0"/>
          </a:p>
          <a:p>
            <a:pPr marL="457200" lvl="1" indent="0">
              <a:buNone/>
            </a:pPr>
            <a:r>
              <a:rPr lang="et-EE" dirty="0">
                <a:solidFill>
                  <a:srgbClr val="FF0000"/>
                </a:solidFill>
              </a:rPr>
              <a:t>Fe</a:t>
            </a:r>
            <a:r>
              <a:rPr lang="et-EE" dirty="0"/>
              <a:t> muutub </a:t>
            </a:r>
            <a:r>
              <a:rPr lang="et-EE" dirty="0">
                <a:solidFill>
                  <a:srgbClr val="FF0000"/>
                </a:solidFill>
              </a:rPr>
              <a:t>+3-st </a:t>
            </a:r>
            <a:r>
              <a:rPr lang="et-EE" dirty="0"/>
              <a:t>lihtaineks (</a:t>
            </a:r>
            <a:r>
              <a:rPr lang="et-EE" dirty="0" err="1"/>
              <a:t>oksüd</a:t>
            </a:r>
            <a:r>
              <a:rPr lang="et-EE" dirty="0"/>
              <a:t>. aste=</a:t>
            </a:r>
            <a:r>
              <a:rPr lang="et-EE" dirty="0">
                <a:solidFill>
                  <a:srgbClr val="FF0000"/>
                </a:solidFill>
              </a:rPr>
              <a:t>0</a:t>
            </a:r>
            <a:r>
              <a:rPr lang="et-EE" dirty="0"/>
              <a:t>), oks. aste kahaneb, sest ta liidab elektrone, on </a:t>
            </a:r>
            <a:r>
              <a:rPr lang="et-EE" dirty="0">
                <a:solidFill>
                  <a:srgbClr val="FF0000"/>
                </a:solidFill>
              </a:rPr>
              <a:t>oksüdeerija</a:t>
            </a:r>
          </a:p>
          <a:p>
            <a:pPr marL="457200" lvl="1" indent="0">
              <a:buNone/>
            </a:pPr>
            <a:r>
              <a:rPr lang="et-EE" dirty="0">
                <a:solidFill>
                  <a:srgbClr val="00B050"/>
                </a:solidFill>
              </a:rPr>
              <a:t>C</a:t>
            </a:r>
            <a:r>
              <a:rPr lang="et-EE" dirty="0">
                <a:solidFill>
                  <a:srgbClr val="FF0000"/>
                </a:solidFill>
              </a:rPr>
              <a:t> </a:t>
            </a:r>
            <a:r>
              <a:rPr lang="et-EE" dirty="0"/>
              <a:t>muutub</a:t>
            </a:r>
            <a:r>
              <a:rPr lang="et-EE" dirty="0">
                <a:solidFill>
                  <a:srgbClr val="00B050"/>
                </a:solidFill>
              </a:rPr>
              <a:t> +2-st     +4-ks</a:t>
            </a:r>
            <a:r>
              <a:rPr lang="et-EE" dirty="0"/>
              <a:t>, oks. aste kasvab, sest ta loovutab elektrone, on </a:t>
            </a:r>
            <a:r>
              <a:rPr lang="et-EE" dirty="0" err="1">
                <a:solidFill>
                  <a:srgbClr val="00B050"/>
                </a:solidFill>
              </a:rPr>
              <a:t>redutseerija</a:t>
            </a:r>
            <a:endParaRPr lang="et-EE" dirty="0">
              <a:solidFill>
                <a:srgbClr val="00B050"/>
              </a:solidFill>
            </a:endParaRPr>
          </a:p>
          <a:p>
            <a:pPr marL="457200" lvl="1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5198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16CD0CC-F5B1-457C-B78B-910D924E6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Malm ja teras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5C5BA1A-1A16-4A97-A793-75D3816B8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Rauda toodetakse kõrgahjudes kõrgel temperatuuril. Selle tulemusena ei saada tegelikult puhas raud, vaid </a:t>
            </a:r>
            <a:r>
              <a:rPr lang="et-EE" dirty="0">
                <a:solidFill>
                  <a:schemeClr val="accent5"/>
                </a:solidFill>
              </a:rPr>
              <a:t>malm. </a:t>
            </a:r>
          </a:p>
          <a:p>
            <a:r>
              <a:rPr lang="et-EE" dirty="0">
                <a:solidFill>
                  <a:schemeClr val="accent5"/>
                </a:solidFill>
              </a:rPr>
              <a:t>Malmi koostis: Fe  + C  2-5% + S, P, </a:t>
            </a:r>
            <a:r>
              <a:rPr lang="et-EE" dirty="0" err="1">
                <a:solidFill>
                  <a:schemeClr val="accent5"/>
                </a:solidFill>
              </a:rPr>
              <a:t>Mn</a:t>
            </a:r>
            <a:r>
              <a:rPr lang="et-EE" dirty="0">
                <a:solidFill>
                  <a:schemeClr val="accent5"/>
                </a:solidFill>
              </a:rPr>
              <a:t>, Si</a:t>
            </a:r>
          </a:p>
          <a:p>
            <a:r>
              <a:rPr lang="et-EE" dirty="0"/>
              <a:t>Et saada </a:t>
            </a:r>
            <a:r>
              <a:rPr lang="et-EE" dirty="0">
                <a:solidFill>
                  <a:srgbClr val="7030A0"/>
                </a:solidFill>
              </a:rPr>
              <a:t>teras,</a:t>
            </a:r>
            <a:r>
              <a:rPr lang="et-EE" dirty="0"/>
              <a:t> tuleb süsiniku ja teiste lisandite sisaldust vähendada</a:t>
            </a:r>
          </a:p>
          <a:p>
            <a:r>
              <a:rPr lang="et-EE" dirty="0"/>
              <a:t>Teras on parem materjal, paremini töödeldav, plastilisem, sepistatavam, </a:t>
            </a:r>
            <a:r>
              <a:rPr lang="et-EE" dirty="0">
                <a:solidFill>
                  <a:srgbClr val="7030A0"/>
                </a:solidFill>
              </a:rPr>
              <a:t>C sisaldus alla 2% </a:t>
            </a:r>
          </a:p>
          <a:p>
            <a:r>
              <a:rPr lang="et-EE" dirty="0"/>
              <a:t>Et terase omadusi parandada </a:t>
            </a:r>
            <a:r>
              <a:rPr lang="et-EE" dirty="0" err="1"/>
              <a:t>listakse</a:t>
            </a:r>
            <a:r>
              <a:rPr lang="et-EE" dirty="0"/>
              <a:t> siirdemetalle ( B metallid)</a:t>
            </a:r>
          </a:p>
          <a:p>
            <a:pPr marL="0" indent="0">
              <a:buNone/>
            </a:pPr>
            <a:r>
              <a:rPr lang="et-EE" dirty="0">
                <a:solidFill>
                  <a:srgbClr val="7030A0"/>
                </a:solidFill>
              </a:rPr>
              <a:t>   </a:t>
            </a:r>
            <a:r>
              <a:rPr lang="et-EE" dirty="0" err="1">
                <a:solidFill>
                  <a:srgbClr val="7030A0"/>
                </a:solidFill>
              </a:rPr>
              <a:t>Ni</a:t>
            </a:r>
            <a:r>
              <a:rPr lang="et-EE" dirty="0">
                <a:solidFill>
                  <a:srgbClr val="7030A0"/>
                </a:solidFill>
              </a:rPr>
              <a:t>, </a:t>
            </a:r>
            <a:r>
              <a:rPr lang="et-EE" dirty="0" err="1">
                <a:solidFill>
                  <a:srgbClr val="7030A0"/>
                </a:solidFill>
              </a:rPr>
              <a:t>Cr</a:t>
            </a:r>
            <a:r>
              <a:rPr lang="et-EE" dirty="0">
                <a:solidFill>
                  <a:srgbClr val="7030A0"/>
                </a:solidFill>
              </a:rPr>
              <a:t>. </a:t>
            </a:r>
            <a:r>
              <a:rPr lang="et-EE" dirty="0" err="1">
                <a:solidFill>
                  <a:srgbClr val="7030A0"/>
                </a:solidFill>
              </a:rPr>
              <a:t>Mo</a:t>
            </a:r>
            <a:r>
              <a:rPr lang="et-EE" dirty="0">
                <a:solidFill>
                  <a:srgbClr val="7030A0"/>
                </a:solidFill>
              </a:rPr>
              <a:t>, W, V jne </a:t>
            </a:r>
          </a:p>
        </p:txBody>
      </p:sp>
    </p:spTree>
    <p:extLst>
      <p:ext uri="{BB962C8B-B14F-4D97-AF65-F5344CB8AC3E}">
        <p14:creationId xmlns:p14="http://schemas.microsoft.com/office/powerpoint/2010/main" val="1514322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309</Words>
  <Application>Microsoft Office PowerPoint</Application>
  <PresentationFormat>Laiekraan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Office'i kujundus</vt:lpstr>
      <vt:lpstr>Metallide tootmine</vt:lpstr>
      <vt:lpstr>Mis on metallimaak?</vt:lpstr>
      <vt:lpstr>Tähtsamad rauamaagid. </vt:lpstr>
      <vt:lpstr>Maagi töötlemise etapid</vt:lpstr>
      <vt:lpstr>Redutseerimine</vt:lpstr>
      <vt:lpstr>Malm ja teras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Metallide tootmine</dc:title>
  <dc:creator>Katrin Jonas</dc:creator>
  <cp:lastModifiedBy>Katrin Jonas</cp:lastModifiedBy>
  <cp:revision>5</cp:revision>
  <dcterms:created xsi:type="dcterms:W3CDTF">2021-04-21T08:41:16Z</dcterms:created>
  <dcterms:modified xsi:type="dcterms:W3CDTF">2026-04-14T04:59:38Z</dcterms:modified>
</cp:coreProperties>
</file>