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0"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73" r:id="rId38"/>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3F2F5-B523-4128-ABE3-A5C45F2B755C}" type="datetimeFigureOut">
              <a:rPr lang="et-EE" smtClean="0"/>
              <a:t>22.01.2017</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9DF9F-7B7F-4D2B-BD62-B0C0571E0E24}" type="slidenum">
              <a:rPr lang="et-EE" smtClean="0"/>
              <a:t>‹#›</a:t>
            </a:fld>
            <a:endParaRPr lang="et-E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454C07D-6193-47BB-96FC-2EEDD5FD931F}" type="slidenum">
              <a:rPr lang="et-EE" altLang="et-EE"/>
              <a:pPr/>
              <a:t>18</a:t>
            </a:fld>
            <a:endParaRPr lang="et-EE" altLang="et-EE"/>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t-EE" altLang="et-EE" smtClean="0"/>
              <a:t>Külalisabielu – pikemat aega eri kohtades elavate inimeste suhe. Kordusabielu – kord abielus olnud inimene abiellub uuesti (nt lesk). Fiktiivabielu – abiellutakse dokumendi saamise eesmärgil, tegelikku kooselu ei planeerita (nt elamisloa saamiseks).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0369DF9F-7B7F-4D2B-BD62-B0C0571E0E24}" type="slidenum">
              <a:rPr lang="et-EE" smtClean="0"/>
              <a:t>19</a:t>
            </a:fld>
            <a:endParaRPr 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DED262A3-2ADD-4F79-86AF-222F9B566B7C}" type="slidenum">
              <a:rPr lang="et-EE" altLang="et-EE"/>
              <a:pPr/>
              <a:t>20</a:t>
            </a:fld>
            <a:endParaRPr lang="et-EE" altLang="et-EE"/>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t-EE" altLang="et-EE" dirty="0" smtClean="0"/>
              <a:t>Eesti perekonnaseadus samasooliste abielu ei luba, kuigi seda on korduvalt arutatud.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495A5DD-8CA8-4DC8-90EC-778DD930305A}" type="slidenum">
              <a:rPr lang="et-EE" altLang="et-EE"/>
              <a:pPr/>
              <a:t>25</a:t>
            </a:fld>
            <a:endParaRPr lang="et-EE" altLang="et-EE"/>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t-EE" altLang="et-EE" smtClean="0"/>
              <a:t>Soojätkamine. Selleks, et rahvaarv püsiks, peaks perekonna keskmine laste arv olema veidi üle kahe. Emotsionaalselt tahetakse last, et oleks keda hoida ja armastada. Majanduslikult tahetakse, et laps jätkaks elutööd. Tulevikku silmas pidades tahetakse, et laps abistaks vananevaid vanemaid. Vanasti oli abielu õnnestumise põhinäitajaks laste olemasolu. Lastetus õigustab paljudes maades lahkuminekut.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0369DF9F-7B7F-4D2B-BD62-B0C0571E0E24}" type="slidenum">
              <a:rPr lang="et-EE" smtClean="0"/>
              <a:t>31</a:t>
            </a:fld>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0369DF9F-7B7F-4D2B-BD62-B0C0571E0E24}" type="slidenum">
              <a:rPr lang="et-EE" smtClean="0"/>
              <a:t>35</a:t>
            </a:fld>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2F596F7-265B-4656-A023-FF4728C5F432}" type="datetimeFigureOut">
              <a:rPr lang="et-EE" smtClean="0"/>
              <a:t>22.01.2017</a:t>
            </a:fld>
            <a:endParaRPr lang="et-E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t-E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90B55D1-7095-47EB-9F21-A546AB868A6A}" type="slidenum">
              <a:rPr lang="et-EE" smtClean="0"/>
              <a:t>‹#›</a:t>
            </a:fld>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F596F7-265B-4656-A023-FF4728C5F432}" type="datetimeFigureOut">
              <a:rPr lang="et-EE" smtClean="0"/>
              <a:t>22.01.2017</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F90B55D1-7095-47EB-9F21-A546AB868A6A}" type="slidenum">
              <a:rPr lang="et-EE" smtClean="0"/>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F596F7-265B-4656-A023-FF4728C5F432}" type="datetimeFigureOut">
              <a:rPr lang="et-EE" smtClean="0"/>
              <a:t>22.01.2017</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F90B55D1-7095-47EB-9F21-A546AB868A6A}" type="slidenum">
              <a:rPr lang="et-EE" smtClean="0"/>
              <a:t>‹#›</a:t>
            </a:fld>
            <a:endParaRPr lang="et-E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itel ja tekst sisu peal">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7813"/>
            <a:ext cx="8229600" cy="1139825"/>
          </a:xfrm>
        </p:spPr>
        <p:txBody>
          <a:bodyPr/>
          <a:lstStyle/>
          <a:p>
            <a:r>
              <a:rPr lang="et-EE" smtClean="0"/>
              <a:t>Klõpsake tiitlilaadi muutmiseks</a:t>
            </a:r>
            <a:endParaRPr lang="et-EE"/>
          </a:p>
        </p:txBody>
      </p:sp>
      <p:sp>
        <p:nvSpPr>
          <p:cNvPr id="3" name="Teksti kohatäide 2"/>
          <p:cNvSpPr>
            <a:spLocks noGrp="1"/>
          </p:cNvSpPr>
          <p:nvPr>
            <p:ph type="body" sz="half" idx="1"/>
          </p:nvPr>
        </p:nvSpPr>
        <p:spPr>
          <a:xfrm>
            <a:off x="457200" y="1600200"/>
            <a:ext cx="8229600" cy="2189163"/>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57200" y="3941763"/>
            <a:ext cx="8229600" cy="2189162"/>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t-EE"/>
          </a:p>
        </p:txBody>
      </p:sp>
      <p:sp>
        <p:nvSpPr>
          <p:cNvPr id="6" name="Rectangle 5"/>
          <p:cNvSpPr>
            <a:spLocks noGrp="1" noChangeArrowheads="1"/>
          </p:cNvSpPr>
          <p:nvPr>
            <p:ph type="ftr" sz="quarter" idx="11"/>
          </p:nvPr>
        </p:nvSpPr>
        <p:spPr>
          <a:ln/>
        </p:spPr>
        <p:txBody>
          <a:bodyPr/>
          <a:lstStyle>
            <a:lvl1pPr>
              <a:defRPr/>
            </a:lvl1pPr>
          </a:lstStyle>
          <a:p>
            <a:pPr>
              <a:defRPr/>
            </a:pPr>
            <a:endParaRPr lang="et-EE"/>
          </a:p>
        </p:txBody>
      </p:sp>
      <p:sp>
        <p:nvSpPr>
          <p:cNvPr id="7" name="Rectangle 6"/>
          <p:cNvSpPr>
            <a:spLocks noGrp="1" noChangeArrowheads="1"/>
          </p:cNvSpPr>
          <p:nvPr>
            <p:ph type="sldNum" sz="quarter" idx="12"/>
          </p:nvPr>
        </p:nvSpPr>
        <p:spPr>
          <a:ln/>
        </p:spPr>
        <p:txBody>
          <a:bodyPr/>
          <a:lstStyle>
            <a:lvl1pPr>
              <a:defRPr/>
            </a:lvl1pPr>
          </a:lstStyle>
          <a:p>
            <a:pPr>
              <a:defRPr/>
            </a:pPr>
            <a:fld id="{34BE3470-3737-4C07-87B3-ABDF3CE231BC}" type="slidenum">
              <a:rPr lang="et-EE" altLang="et-EE"/>
              <a:pPr>
                <a:defRPr/>
              </a:pPr>
              <a:t>‹#›</a:t>
            </a:fld>
            <a:endParaRPr lang="et-EE" altLang="et-E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itel, tekst j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7813"/>
            <a:ext cx="8229600" cy="1139825"/>
          </a:xfrm>
        </p:spPr>
        <p:txBody>
          <a:bodyPr/>
          <a:lstStyle/>
          <a:p>
            <a:r>
              <a:rPr lang="et-EE" smtClean="0"/>
              <a:t>Klõpsake tiitlilaadi muutmiseks</a:t>
            </a:r>
            <a:endParaRPr lang="et-EE"/>
          </a:p>
        </p:txBody>
      </p:sp>
      <p:sp>
        <p:nvSpPr>
          <p:cNvPr id="3" name="Teksti kohatäide 2"/>
          <p:cNvSpPr>
            <a:spLocks noGrp="1"/>
          </p:cNvSpPr>
          <p:nvPr>
            <p:ph type="body" sz="half" idx="1"/>
          </p:nvPr>
        </p:nvSpPr>
        <p:spPr>
          <a:xfrm>
            <a:off x="457200" y="1600200"/>
            <a:ext cx="4038600" cy="4530725"/>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648200" y="1600200"/>
            <a:ext cx="4038600" cy="4530725"/>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t-EE"/>
          </a:p>
        </p:txBody>
      </p:sp>
      <p:sp>
        <p:nvSpPr>
          <p:cNvPr id="6" name="Rectangle 5"/>
          <p:cNvSpPr>
            <a:spLocks noGrp="1" noChangeArrowheads="1"/>
          </p:cNvSpPr>
          <p:nvPr>
            <p:ph type="ftr" sz="quarter" idx="11"/>
          </p:nvPr>
        </p:nvSpPr>
        <p:spPr>
          <a:ln/>
        </p:spPr>
        <p:txBody>
          <a:bodyPr/>
          <a:lstStyle>
            <a:lvl1pPr>
              <a:defRPr/>
            </a:lvl1pPr>
          </a:lstStyle>
          <a:p>
            <a:pPr>
              <a:defRPr/>
            </a:pPr>
            <a:endParaRPr lang="et-EE"/>
          </a:p>
        </p:txBody>
      </p:sp>
      <p:sp>
        <p:nvSpPr>
          <p:cNvPr id="7" name="Rectangle 6"/>
          <p:cNvSpPr>
            <a:spLocks noGrp="1" noChangeArrowheads="1"/>
          </p:cNvSpPr>
          <p:nvPr>
            <p:ph type="sldNum" sz="quarter" idx="12"/>
          </p:nvPr>
        </p:nvSpPr>
        <p:spPr>
          <a:ln/>
        </p:spPr>
        <p:txBody>
          <a:bodyPr/>
          <a:lstStyle>
            <a:lvl1pPr>
              <a:defRPr/>
            </a:lvl1pPr>
          </a:lstStyle>
          <a:p>
            <a:pPr>
              <a:defRPr/>
            </a:pPr>
            <a:fld id="{DD24E690-E380-41BD-97E8-7BC2AB29F3DF}" type="slidenum">
              <a:rPr lang="et-EE" altLang="et-EE"/>
              <a:pPr>
                <a:defRPr/>
              </a:pPr>
              <a:t>‹#›</a:t>
            </a:fld>
            <a:endParaRPr lang="et-EE" alt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F596F7-265B-4656-A023-FF4728C5F432}" type="datetimeFigureOut">
              <a:rPr lang="et-EE" smtClean="0"/>
              <a:t>22.01.2017</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F90B55D1-7095-47EB-9F21-A546AB868A6A}" type="slidenum">
              <a:rPr lang="et-EE" smtClean="0"/>
              <a:t>‹#›</a:t>
            </a:fld>
            <a:endParaRPr lang="et-E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2F596F7-265B-4656-A023-FF4728C5F432}" type="datetimeFigureOut">
              <a:rPr lang="et-EE" smtClean="0"/>
              <a:t>22.01.2017</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F90B55D1-7095-47EB-9F21-A546AB868A6A}" type="slidenum">
              <a:rPr lang="et-EE" smtClean="0"/>
              <a:t>‹#›</a:t>
            </a:fld>
            <a:endParaRPr lang="et-E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2F596F7-265B-4656-A023-FF4728C5F432}" type="datetimeFigureOut">
              <a:rPr lang="et-EE" smtClean="0"/>
              <a:t>22.01.2017</a:t>
            </a:fld>
            <a:endParaRPr lang="et-EE"/>
          </a:p>
        </p:txBody>
      </p:sp>
      <p:sp>
        <p:nvSpPr>
          <p:cNvPr id="6" name="Footer Placeholder 5"/>
          <p:cNvSpPr>
            <a:spLocks noGrp="1"/>
          </p:cNvSpPr>
          <p:nvPr>
            <p:ph type="ftr" sz="quarter" idx="11"/>
          </p:nvPr>
        </p:nvSpPr>
        <p:spPr/>
        <p:txBody>
          <a:bodyPr/>
          <a:lstStyle>
            <a:extLst/>
          </a:lstStyle>
          <a:p>
            <a:endParaRPr lang="et-EE"/>
          </a:p>
        </p:txBody>
      </p:sp>
      <p:sp>
        <p:nvSpPr>
          <p:cNvPr id="7" name="Slide Number Placeholder 6"/>
          <p:cNvSpPr>
            <a:spLocks noGrp="1"/>
          </p:cNvSpPr>
          <p:nvPr>
            <p:ph type="sldNum" sz="quarter" idx="12"/>
          </p:nvPr>
        </p:nvSpPr>
        <p:spPr/>
        <p:txBody>
          <a:bodyPr/>
          <a:lstStyle>
            <a:extLst/>
          </a:lstStyle>
          <a:p>
            <a:fld id="{F90B55D1-7095-47EB-9F21-A546AB868A6A}" type="slidenum">
              <a:rPr lang="et-EE" smtClean="0"/>
              <a:t>‹#›</a:t>
            </a:fld>
            <a:endParaRPr lang="et-E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2F596F7-265B-4656-A023-FF4728C5F432}" type="datetimeFigureOut">
              <a:rPr lang="et-EE" smtClean="0"/>
              <a:t>22.01.2017</a:t>
            </a:fld>
            <a:endParaRPr lang="et-EE"/>
          </a:p>
        </p:txBody>
      </p:sp>
      <p:sp>
        <p:nvSpPr>
          <p:cNvPr id="8" name="Footer Placeholder 7"/>
          <p:cNvSpPr>
            <a:spLocks noGrp="1"/>
          </p:cNvSpPr>
          <p:nvPr>
            <p:ph type="ftr" sz="quarter" idx="11"/>
          </p:nvPr>
        </p:nvSpPr>
        <p:spPr/>
        <p:txBody>
          <a:bodyPr/>
          <a:lstStyle>
            <a:extLst/>
          </a:lstStyle>
          <a:p>
            <a:endParaRPr lang="et-EE"/>
          </a:p>
        </p:txBody>
      </p:sp>
      <p:sp>
        <p:nvSpPr>
          <p:cNvPr id="9" name="Slide Number Placeholder 8"/>
          <p:cNvSpPr>
            <a:spLocks noGrp="1"/>
          </p:cNvSpPr>
          <p:nvPr>
            <p:ph type="sldNum" sz="quarter" idx="12"/>
          </p:nvPr>
        </p:nvSpPr>
        <p:spPr/>
        <p:txBody>
          <a:bodyPr/>
          <a:lstStyle>
            <a:extLst/>
          </a:lstStyle>
          <a:p>
            <a:fld id="{F90B55D1-7095-47EB-9F21-A546AB868A6A}" type="slidenum">
              <a:rPr lang="et-EE" smtClean="0"/>
              <a:t>‹#›</a:t>
            </a:fld>
            <a:endParaRPr lang="et-E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2F596F7-265B-4656-A023-FF4728C5F432}" type="datetimeFigureOut">
              <a:rPr lang="et-EE" smtClean="0"/>
              <a:t>22.01.2017</a:t>
            </a:fld>
            <a:endParaRPr lang="et-EE"/>
          </a:p>
        </p:txBody>
      </p:sp>
      <p:sp>
        <p:nvSpPr>
          <p:cNvPr id="4" name="Footer Placeholder 3"/>
          <p:cNvSpPr>
            <a:spLocks noGrp="1"/>
          </p:cNvSpPr>
          <p:nvPr>
            <p:ph type="ftr" sz="quarter" idx="11"/>
          </p:nvPr>
        </p:nvSpPr>
        <p:spPr/>
        <p:txBody>
          <a:bodyPr/>
          <a:lstStyle>
            <a:extLst/>
          </a:lstStyle>
          <a:p>
            <a:endParaRPr lang="et-EE"/>
          </a:p>
        </p:txBody>
      </p:sp>
      <p:sp>
        <p:nvSpPr>
          <p:cNvPr id="5" name="Slide Number Placeholder 4"/>
          <p:cNvSpPr>
            <a:spLocks noGrp="1"/>
          </p:cNvSpPr>
          <p:nvPr>
            <p:ph type="sldNum" sz="quarter" idx="12"/>
          </p:nvPr>
        </p:nvSpPr>
        <p:spPr/>
        <p:txBody>
          <a:bodyPr/>
          <a:lstStyle>
            <a:extLst/>
          </a:lstStyle>
          <a:p>
            <a:fld id="{F90B55D1-7095-47EB-9F21-A546AB868A6A}" type="slidenum">
              <a:rPr lang="et-EE" smtClean="0"/>
              <a:t>‹#›</a:t>
            </a:fld>
            <a:endParaRPr lang="et-E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F596F7-265B-4656-A023-FF4728C5F432}" type="datetimeFigureOut">
              <a:rPr lang="et-EE" smtClean="0"/>
              <a:t>22.01.2017</a:t>
            </a:fld>
            <a:endParaRPr lang="et-EE"/>
          </a:p>
        </p:txBody>
      </p:sp>
      <p:sp>
        <p:nvSpPr>
          <p:cNvPr id="3" name="Footer Placeholder 2"/>
          <p:cNvSpPr>
            <a:spLocks noGrp="1"/>
          </p:cNvSpPr>
          <p:nvPr>
            <p:ph type="ftr" sz="quarter" idx="11"/>
          </p:nvPr>
        </p:nvSpPr>
        <p:spPr/>
        <p:txBody>
          <a:bodyPr/>
          <a:lstStyle>
            <a:extLst/>
          </a:lstStyle>
          <a:p>
            <a:endParaRPr lang="et-EE"/>
          </a:p>
        </p:txBody>
      </p:sp>
      <p:sp>
        <p:nvSpPr>
          <p:cNvPr id="4" name="Slide Number Placeholder 3"/>
          <p:cNvSpPr>
            <a:spLocks noGrp="1"/>
          </p:cNvSpPr>
          <p:nvPr>
            <p:ph type="sldNum" sz="quarter" idx="12"/>
          </p:nvPr>
        </p:nvSpPr>
        <p:spPr/>
        <p:txBody>
          <a:bodyPr/>
          <a:lstStyle>
            <a:extLst/>
          </a:lstStyle>
          <a:p>
            <a:fld id="{F90B55D1-7095-47EB-9F21-A546AB868A6A}" type="slidenum">
              <a:rPr lang="et-EE" smtClean="0"/>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2F596F7-265B-4656-A023-FF4728C5F432}" type="datetimeFigureOut">
              <a:rPr lang="et-EE" smtClean="0"/>
              <a:t>22.01.2017</a:t>
            </a:fld>
            <a:endParaRPr lang="et-EE"/>
          </a:p>
        </p:txBody>
      </p:sp>
      <p:sp>
        <p:nvSpPr>
          <p:cNvPr id="6" name="Footer Placeholder 5"/>
          <p:cNvSpPr>
            <a:spLocks noGrp="1"/>
          </p:cNvSpPr>
          <p:nvPr>
            <p:ph type="ftr" sz="quarter" idx="11"/>
          </p:nvPr>
        </p:nvSpPr>
        <p:spPr/>
        <p:txBody>
          <a:bodyPr/>
          <a:lstStyle>
            <a:extLst/>
          </a:lstStyle>
          <a:p>
            <a:endParaRPr lang="et-EE"/>
          </a:p>
        </p:txBody>
      </p:sp>
      <p:sp>
        <p:nvSpPr>
          <p:cNvPr id="7" name="Slide Number Placeholder 6"/>
          <p:cNvSpPr>
            <a:spLocks noGrp="1"/>
          </p:cNvSpPr>
          <p:nvPr>
            <p:ph type="sldNum" sz="quarter" idx="12"/>
          </p:nvPr>
        </p:nvSpPr>
        <p:spPr/>
        <p:txBody>
          <a:bodyPr/>
          <a:lstStyle>
            <a:extLst/>
          </a:lstStyle>
          <a:p>
            <a:fld id="{F90B55D1-7095-47EB-9F21-A546AB868A6A}" type="slidenum">
              <a:rPr lang="et-EE" smtClean="0"/>
              <a:t>‹#›</a:t>
            </a:fld>
            <a:endParaRPr lang="et-E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2F596F7-265B-4656-A023-FF4728C5F432}" type="datetimeFigureOut">
              <a:rPr lang="et-EE" smtClean="0"/>
              <a:t>22.01.2017</a:t>
            </a:fld>
            <a:endParaRPr lang="et-E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t-E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0B55D1-7095-47EB-9F21-A546AB868A6A}" type="slidenum">
              <a:rPr lang="et-EE" smtClean="0"/>
              <a:t>‹#›</a:t>
            </a:fld>
            <a:endParaRPr lang="et-E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2F596F7-265B-4656-A023-FF4728C5F432}" type="datetimeFigureOut">
              <a:rPr lang="et-EE" smtClean="0"/>
              <a:t>22.01.2017</a:t>
            </a:fld>
            <a:endParaRPr lang="et-E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t-E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0B55D1-7095-47EB-9F21-A546AB868A6A}" type="slidenum">
              <a:rPr lang="et-EE" smtClean="0"/>
              <a:t>‹#›</a:t>
            </a:fld>
            <a:endParaRPr lang="et-E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5861"/>
            <a:ext cx="7772400" cy="2314590"/>
          </a:xfrm>
        </p:spPr>
        <p:txBody>
          <a:bodyPr>
            <a:normAutofit fontScale="90000"/>
          </a:bodyPr>
          <a:lstStyle/>
          <a:p>
            <a:r>
              <a:rPr lang="fi-FI" dirty="0"/>
              <a:t>Perekonna mõiste, kooselu vormid ja perekonna</a:t>
            </a:r>
            <a:br>
              <a:rPr lang="fi-FI" dirty="0"/>
            </a:br>
            <a:r>
              <a:rPr lang="et-EE" dirty="0" smtClean="0"/>
              <a:t>ülesanded</a:t>
            </a:r>
            <a:endParaRPr lang="et-EE" dirty="0"/>
          </a:p>
        </p:txBody>
      </p:sp>
      <p:sp>
        <p:nvSpPr>
          <p:cNvPr id="3" name="Subtitle 2"/>
          <p:cNvSpPr>
            <a:spLocks noGrp="1"/>
          </p:cNvSpPr>
          <p:nvPr>
            <p:ph type="subTitle" idx="1"/>
          </p:nvPr>
        </p:nvSpPr>
        <p:spPr/>
        <p:txBody>
          <a:bodyPr/>
          <a:lstStyle/>
          <a:p>
            <a:pPr algn="ctr"/>
            <a:r>
              <a:rPr lang="et-EE" dirty="0" smtClean="0"/>
              <a:t>Eda Rööpmann</a:t>
            </a:r>
          </a:p>
          <a:p>
            <a:pPr algn="ctr"/>
            <a:r>
              <a:rPr lang="et-EE" dirty="0" smtClean="0"/>
              <a:t>Tartu 2017</a:t>
            </a:r>
            <a:endParaRPr lang="et-E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t-EE" altLang="et-EE" b="1" smtClean="0"/>
              <a:t>Tuumperekond</a:t>
            </a:r>
          </a:p>
        </p:txBody>
      </p:sp>
      <p:sp>
        <p:nvSpPr>
          <p:cNvPr id="16387" name="Rectangle 3"/>
          <p:cNvSpPr>
            <a:spLocks noGrp="1" noChangeArrowheads="1"/>
          </p:cNvSpPr>
          <p:nvPr>
            <p:ph type="body" sz="half" idx="1"/>
          </p:nvPr>
        </p:nvSpPr>
        <p:spPr/>
        <p:txBody>
          <a:bodyPr/>
          <a:lstStyle/>
          <a:p>
            <a:pPr eaLnBrk="1" hangingPunct="1"/>
            <a:r>
              <a:rPr lang="et-EE" altLang="et-EE" sz="2400" b="1" smtClean="0"/>
              <a:t>Tuumperekonna</a:t>
            </a:r>
          </a:p>
          <a:p>
            <a:pPr eaLnBrk="1" hangingPunct="1">
              <a:buFont typeface="Wingdings" pitchFamily="2" charset="2"/>
              <a:buNone/>
            </a:pPr>
            <a:r>
              <a:rPr lang="et-EE" altLang="et-EE" sz="2400" b="1" smtClean="0"/>
              <a:t>moodustavad mees, naine või üks nendest ja üks või mitu alaealist last</a:t>
            </a:r>
          </a:p>
          <a:p>
            <a:pPr eaLnBrk="1" hangingPunct="1"/>
            <a:r>
              <a:rPr lang="et-EE" altLang="et-EE" sz="2400" b="1" smtClean="0"/>
              <a:t>Tuumperekonna mõiste ei ole seotud</a:t>
            </a:r>
          </a:p>
          <a:p>
            <a:pPr eaLnBrk="1" hangingPunct="1">
              <a:buFont typeface="Wingdings" pitchFamily="2" charset="2"/>
              <a:buNone/>
            </a:pPr>
            <a:r>
              <a:rPr lang="et-EE" altLang="et-EE" sz="2400" b="1" smtClean="0"/>
              <a:t>vanemate abielusuhete olemasolu või</a:t>
            </a:r>
          </a:p>
          <a:p>
            <a:pPr eaLnBrk="1" hangingPunct="1">
              <a:buFont typeface="Wingdings" pitchFamily="2" charset="2"/>
              <a:buNone/>
            </a:pPr>
            <a:r>
              <a:rPr lang="et-EE" altLang="et-EE" sz="2400" b="1" smtClean="0"/>
              <a:t>puudumisega!</a:t>
            </a:r>
          </a:p>
        </p:txBody>
      </p:sp>
      <p:pic>
        <p:nvPicPr>
          <p:cNvPr id="16388" name="Picture 5" descr="perek"/>
          <p:cNvPicPr>
            <a:picLocks noChangeAspect="1" noChangeArrowheads="1"/>
          </p:cNvPicPr>
          <p:nvPr>
            <p:ph sz="half" idx="2"/>
          </p:nvPr>
        </p:nvPicPr>
        <p:blipFill>
          <a:blip r:embed="rId2"/>
          <a:srcRect/>
          <a:stretch>
            <a:fillRect/>
          </a:stretch>
        </p:blipFill>
        <p:spPr>
          <a:xfrm>
            <a:off x="4953000" y="1905000"/>
            <a:ext cx="3505200" cy="3429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t-EE" altLang="et-EE" sz="4000" b="1" smtClean="0"/>
              <a:t>Mittetäielik tuumperekond - ühe</a:t>
            </a:r>
            <a:br>
              <a:rPr lang="et-EE" altLang="et-EE" sz="4000" b="1" smtClean="0"/>
            </a:br>
            <a:r>
              <a:rPr lang="et-EE" altLang="et-EE" sz="4000" b="1" smtClean="0"/>
              <a:t>vanemaga perekond</a:t>
            </a:r>
          </a:p>
        </p:txBody>
      </p:sp>
      <p:sp>
        <p:nvSpPr>
          <p:cNvPr id="17411" name="Rectangle 4"/>
          <p:cNvSpPr>
            <a:spLocks noGrp="1" noChangeArrowheads="1"/>
          </p:cNvSpPr>
          <p:nvPr>
            <p:ph type="body" sz="half" idx="1"/>
          </p:nvPr>
        </p:nvSpPr>
        <p:spPr>
          <a:xfrm>
            <a:off x="457200" y="1600200"/>
            <a:ext cx="4495800" cy="4530725"/>
          </a:xfrm>
        </p:spPr>
        <p:txBody>
          <a:bodyPr/>
          <a:lstStyle/>
          <a:p>
            <a:pPr eaLnBrk="1" hangingPunct="1">
              <a:lnSpc>
                <a:spcPct val="80000"/>
              </a:lnSpc>
              <a:buFont typeface="Wingdings" pitchFamily="2" charset="2"/>
              <a:buNone/>
            </a:pPr>
            <a:endParaRPr lang="et-EE" altLang="et-EE" sz="2000" b="1" dirty="0" smtClean="0"/>
          </a:p>
          <a:p>
            <a:pPr eaLnBrk="1" hangingPunct="1">
              <a:lnSpc>
                <a:spcPct val="80000"/>
              </a:lnSpc>
              <a:buFont typeface="Wingdings" pitchFamily="2" charset="2"/>
              <a:buNone/>
            </a:pPr>
            <a:r>
              <a:rPr lang="et-EE" altLang="et-EE" sz="2000" b="1" dirty="0" smtClean="0"/>
              <a:t>Umbes </a:t>
            </a:r>
            <a:r>
              <a:rPr lang="et-EE" altLang="et-EE" sz="2000" b="1" dirty="0" smtClean="0"/>
              <a:t>neljandik lastest kasvab ühe </a:t>
            </a:r>
            <a:r>
              <a:rPr lang="et-EE" altLang="et-EE" sz="2000" b="1" dirty="0" smtClean="0"/>
              <a:t>vanemaga perekonnas</a:t>
            </a:r>
            <a:r>
              <a:rPr lang="et-EE" altLang="et-EE" sz="2000" b="1" dirty="0" smtClean="0"/>
              <a:t>. </a:t>
            </a:r>
            <a:r>
              <a:rPr lang="et-EE" altLang="et-EE" sz="2000" b="1" dirty="0" smtClean="0"/>
              <a:t>Üksikvanem võib olla lesk, vallaline, lahutatud või vabaabielu lõpetanud. Tavaliselt </a:t>
            </a:r>
            <a:r>
              <a:rPr lang="et-EE" altLang="et-EE" sz="2000" b="1" dirty="0" smtClean="0"/>
              <a:t>on selleks üheks vanemaks </a:t>
            </a:r>
            <a:r>
              <a:rPr lang="et-EE" altLang="et-EE" sz="2000" b="1" dirty="0" smtClean="0"/>
              <a:t>naine, vahel mees.</a:t>
            </a:r>
            <a:endParaRPr lang="et-EE" altLang="et-EE" sz="2000" b="1" dirty="0" smtClean="0"/>
          </a:p>
          <a:p>
            <a:pPr eaLnBrk="1" hangingPunct="1">
              <a:lnSpc>
                <a:spcPct val="80000"/>
              </a:lnSpc>
              <a:buFont typeface="Wingdings" pitchFamily="2" charset="2"/>
              <a:buNone/>
            </a:pPr>
            <a:r>
              <a:rPr lang="et-EE" altLang="et-EE" sz="2000" b="1" dirty="0" smtClean="0"/>
              <a:t>Ühe vanemaga perekondade peamised probleemid:</a:t>
            </a:r>
          </a:p>
          <a:p>
            <a:pPr eaLnBrk="1" hangingPunct="1">
              <a:lnSpc>
                <a:spcPct val="80000"/>
              </a:lnSpc>
              <a:buFont typeface="Wingdings" pitchFamily="2" charset="2"/>
              <a:buNone/>
            </a:pPr>
            <a:r>
              <a:rPr lang="et-EE" altLang="et-EE" sz="2000" b="1" dirty="0" smtClean="0"/>
              <a:t> 1) majanduslikud küsimused</a:t>
            </a:r>
          </a:p>
          <a:p>
            <a:pPr eaLnBrk="1" hangingPunct="1">
              <a:lnSpc>
                <a:spcPct val="80000"/>
              </a:lnSpc>
              <a:buFont typeface="Wingdings" pitchFamily="2" charset="2"/>
              <a:buNone/>
            </a:pPr>
            <a:r>
              <a:rPr lang="et-EE" altLang="et-EE" sz="2000" b="1" dirty="0" smtClean="0"/>
              <a:t> 2) sotsiaalne aktsepteeritavus</a:t>
            </a:r>
          </a:p>
        </p:txBody>
      </p:sp>
      <p:pic>
        <p:nvPicPr>
          <p:cNvPr id="17412" name="Picture 6" descr="MP900399498[1]"/>
          <p:cNvPicPr>
            <a:picLocks noGrp="1" noChangeAspect="1" noChangeArrowheads="1"/>
          </p:cNvPicPr>
          <p:nvPr>
            <p:ph sz="half" idx="2"/>
          </p:nvPr>
        </p:nvPicPr>
        <p:blipFill>
          <a:blip r:embed="rId2"/>
          <a:srcRect/>
          <a:stretch>
            <a:fillRect/>
          </a:stretch>
        </p:blipFill>
        <p:spPr>
          <a:xfrm>
            <a:off x="5029200" y="2298700"/>
            <a:ext cx="3276600" cy="35687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ctr" eaLnBrk="1" hangingPunct="1"/>
            <a:r>
              <a:rPr lang="et-EE" altLang="et-EE" sz="4000" b="1" smtClean="0"/>
              <a:t>Laiendatud perekond ehk suurpere</a:t>
            </a:r>
          </a:p>
        </p:txBody>
      </p:sp>
      <p:sp>
        <p:nvSpPr>
          <p:cNvPr id="18435" name="Rectangle 3"/>
          <p:cNvSpPr>
            <a:spLocks noGrp="1" noChangeArrowheads="1"/>
          </p:cNvSpPr>
          <p:nvPr>
            <p:ph type="body" sz="half" idx="1"/>
          </p:nvPr>
        </p:nvSpPr>
        <p:spPr/>
        <p:txBody>
          <a:bodyPr/>
          <a:lstStyle/>
          <a:p>
            <a:pPr eaLnBrk="1" hangingPunct="1"/>
            <a:r>
              <a:rPr lang="et-EE" altLang="et-EE" sz="2000" b="1" smtClean="0"/>
              <a:t>Lisaks tuumperekonnale kuulub siia veel täiendavaid liikmeid, kes on omavahel lähisugulus, partnerlus- või hõimlussuhteis.</a:t>
            </a:r>
          </a:p>
          <a:p>
            <a:pPr eaLnBrk="1" hangingPunct="1">
              <a:buFont typeface="Wingdings" pitchFamily="2" charset="2"/>
              <a:buNone/>
            </a:pPr>
            <a:r>
              <a:rPr lang="et-EE" altLang="et-EE" sz="2000" b="1" smtClean="0"/>
              <a:t>Hõimlus – abiellumise kaudu tekkiv sugulus.</a:t>
            </a:r>
          </a:p>
          <a:p>
            <a:pPr eaLnBrk="1" hangingPunct="1">
              <a:buFont typeface="Wingdings" pitchFamily="2" charset="2"/>
              <a:buNone/>
            </a:pPr>
            <a:endParaRPr lang="et-EE" altLang="et-EE" sz="2000" b="1" smtClean="0"/>
          </a:p>
          <a:p>
            <a:pPr eaLnBrk="1" hangingPunct="1">
              <a:buFont typeface="Wingdings" pitchFamily="2" charset="2"/>
              <a:buNone/>
            </a:pPr>
            <a:r>
              <a:rPr lang="et-EE" altLang="et-EE" sz="2000" b="1" smtClean="0"/>
              <a:t>Miks on laiendatud perekonna tähtsus</a:t>
            </a:r>
          </a:p>
          <a:p>
            <a:pPr eaLnBrk="1" hangingPunct="1">
              <a:buFont typeface="Wingdings" pitchFamily="2" charset="2"/>
              <a:buNone/>
            </a:pPr>
            <a:r>
              <a:rPr lang="et-EE" altLang="et-EE" sz="2000" b="1" smtClean="0"/>
              <a:t>ühiskonnas vähenenud?</a:t>
            </a:r>
          </a:p>
        </p:txBody>
      </p:sp>
      <p:pic>
        <p:nvPicPr>
          <p:cNvPr id="18436" name="Picture 7" descr="Jaani pere"/>
          <p:cNvPicPr>
            <a:picLocks noChangeAspect="1" noChangeArrowheads="1"/>
          </p:cNvPicPr>
          <p:nvPr>
            <p:ph sz="half" idx="2"/>
          </p:nvPr>
        </p:nvPicPr>
        <p:blipFill>
          <a:blip r:embed="rId2"/>
          <a:srcRect/>
          <a:stretch>
            <a:fillRect/>
          </a:stretch>
        </p:blipFill>
        <p:spPr>
          <a:xfrm>
            <a:off x="4495800" y="2209800"/>
            <a:ext cx="4114800" cy="34290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t-EE" altLang="et-EE" smtClean="0"/>
              <a:t>… </a:t>
            </a:r>
            <a:r>
              <a:rPr lang="et-EE" altLang="et-EE" b="1" smtClean="0"/>
              <a:t>sest </a:t>
            </a:r>
            <a:r>
              <a:rPr lang="et-EE" altLang="et-EE" smtClean="0"/>
              <a:t>… </a:t>
            </a:r>
          </a:p>
        </p:txBody>
      </p:sp>
      <p:sp>
        <p:nvSpPr>
          <p:cNvPr id="19459" name="Rectangle 3"/>
          <p:cNvSpPr>
            <a:spLocks noGrp="1" noChangeArrowheads="1"/>
          </p:cNvSpPr>
          <p:nvPr>
            <p:ph type="body" idx="1"/>
          </p:nvPr>
        </p:nvSpPr>
        <p:spPr/>
        <p:txBody>
          <a:bodyPr/>
          <a:lstStyle/>
          <a:p>
            <a:pPr eaLnBrk="1" hangingPunct="1"/>
            <a:r>
              <a:rPr lang="et-EE" altLang="et-EE" b="1" smtClean="0"/>
              <a:t>Toimub linnastumine</a:t>
            </a:r>
          </a:p>
          <a:p>
            <a:pPr eaLnBrk="1" hangingPunct="1"/>
            <a:r>
              <a:rPr lang="et-EE" altLang="et-EE" b="1" smtClean="0"/>
              <a:t>Ränne/ riigipiirid vabad</a:t>
            </a:r>
          </a:p>
          <a:p>
            <a:pPr eaLnBrk="1" hangingPunct="1"/>
            <a:r>
              <a:rPr lang="et-EE" altLang="et-EE" b="1" smtClean="0"/>
              <a:t>Individualiseerimine</a:t>
            </a:r>
          </a:p>
          <a:p>
            <a:pPr eaLnBrk="1" hangingPunct="1"/>
            <a:r>
              <a:rPr lang="et-EE" altLang="et-EE" b="1" smtClean="0"/>
              <a:t>Tagatud sotsiaalsüsteemid pere</a:t>
            </a:r>
          </a:p>
          <a:p>
            <a:pPr eaLnBrk="1" hangingPunct="1">
              <a:buFont typeface="Wingdings" pitchFamily="2" charset="2"/>
              <a:buNone/>
            </a:pPr>
            <a:r>
              <a:rPr lang="et-EE" altLang="et-EE" b="1" smtClean="0"/>
              <a:t>toimetulekuks</a:t>
            </a:r>
            <a:r>
              <a:rPr lang="et-EE" altLang="et-EE"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t-EE" altLang="et-EE" b="1" smtClean="0"/>
              <a:t>Uuspere</a:t>
            </a:r>
          </a:p>
        </p:txBody>
      </p:sp>
      <p:sp>
        <p:nvSpPr>
          <p:cNvPr id="21507" name="Rectangle 3"/>
          <p:cNvSpPr>
            <a:spLocks noGrp="1" noChangeArrowheads="1"/>
          </p:cNvSpPr>
          <p:nvPr>
            <p:ph type="body" idx="1"/>
          </p:nvPr>
        </p:nvSpPr>
        <p:spPr/>
        <p:txBody>
          <a:bodyPr/>
          <a:lstStyle/>
          <a:p>
            <a:pPr eaLnBrk="1" hangingPunct="1">
              <a:lnSpc>
                <a:spcPct val="80000"/>
              </a:lnSpc>
            </a:pPr>
            <a:r>
              <a:rPr lang="et-EE" altLang="et-EE" sz="2400" b="1" smtClean="0"/>
              <a:t>Uuspered moodustavad teist või enamat</a:t>
            </a:r>
          </a:p>
          <a:p>
            <a:pPr eaLnBrk="1" hangingPunct="1">
              <a:lnSpc>
                <a:spcPct val="80000"/>
              </a:lnSpc>
              <a:buFont typeface="Wingdings" pitchFamily="2" charset="2"/>
              <a:buNone/>
            </a:pPr>
            <a:r>
              <a:rPr lang="et-EE" altLang="et-EE" sz="2400" b="1" smtClean="0"/>
              <a:t>korda abiellunud inimesed, kellel on</a:t>
            </a:r>
          </a:p>
          <a:p>
            <a:pPr eaLnBrk="1" hangingPunct="1">
              <a:lnSpc>
                <a:spcPct val="80000"/>
              </a:lnSpc>
              <a:buFont typeface="Wingdings" pitchFamily="2" charset="2"/>
              <a:buNone/>
            </a:pPr>
            <a:r>
              <a:rPr lang="et-EE" altLang="et-EE" sz="2400" b="1" smtClean="0"/>
              <a:t>eelmisest (abi)elust laps(ed). </a:t>
            </a:r>
          </a:p>
          <a:p>
            <a:pPr eaLnBrk="1" hangingPunct="1">
              <a:lnSpc>
                <a:spcPct val="80000"/>
              </a:lnSpc>
              <a:buFont typeface="Wingdings" pitchFamily="2" charset="2"/>
              <a:buNone/>
            </a:pPr>
            <a:r>
              <a:rPr lang="et-EE" altLang="et-EE" sz="2400" b="1" smtClean="0"/>
              <a:t>Probleemid:</a:t>
            </a:r>
          </a:p>
          <a:p>
            <a:pPr eaLnBrk="1" hangingPunct="1">
              <a:lnSpc>
                <a:spcPct val="80000"/>
              </a:lnSpc>
              <a:buFont typeface="Wingdings" pitchFamily="2" charset="2"/>
              <a:buNone/>
            </a:pPr>
            <a:r>
              <a:rPr lang="et-EE" altLang="et-EE" sz="2400" b="1" smtClean="0"/>
              <a:t> 1. Arvestada tuleb ka laste lahutatud</a:t>
            </a:r>
          </a:p>
          <a:p>
            <a:pPr eaLnBrk="1" hangingPunct="1">
              <a:lnSpc>
                <a:spcPct val="80000"/>
              </a:lnSpc>
              <a:buFont typeface="Wingdings" pitchFamily="2" charset="2"/>
              <a:buNone/>
            </a:pPr>
            <a:r>
              <a:rPr lang="et-EE" altLang="et-EE" sz="2400" b="1" smtClean="0"/>
              <a:t>bioloogilise vanemaga.</a:t>
            </a:r>
          </a:p>
          <a:p>
            <a:pPr eaLnBrk="1" hangingPunct="1">
              <a:lnSpc>
                <a:spcPct val="80000"/>
              </a:lnSpc>
              <a:buFont typeface="Wingdings" pitchFamily="2" charset="2"/>
              <a:buNone/>
            </a:pPr>
            <a:r>
              <a:rPr lang="et-EE" altLang="et-EE" sz="2400" b="1" smtClean="0"/>
              <a:t> 2. Uusperede lastel on perekonnaelust erinev</a:t>
            </a:r>
          </a:p>
          <a:p>
            <a:pPr eaLnBrk="1" hangingPunct="1">
              <a:lnSpc>
                <a:spcPct val="80000"/>
              </a:lnSpc>
              <a:buFont typeface="Wingdings" pitchFamily="2" charset="2"/>
              <a:buNone/>
            </a:pPr>
            <a:r>
              <a:rPr lang="et-EE" altLang="et-EE" sz="2400" b="1" smtClean="0"/>
              <a:t>ettekujutus.</a:t>
            </a:r>
          </a:p>
          <a:p>
            <a:pPr eaLnBrk="1" hangingPunct="1">
              <a:lnSpc>
                <a:spcPct val="80000"/>
              </a:lnSpc>
              <a:buFont typeface="Wingdings" pitchFamily="2" charset="2"/>
              <a:buNone/>
            </a:pPr>
            <a:r>
              <a:rPr lang="et-EE" altLang="et-EE" sz="2400" b="1" smtClean="0"/>
              <a:t> 3. Uuspere täiskasvanud liikmed võivad</a:t>
            </a:r>
          </a:p>
          <a:p>
            <a:pPr eaLnBrk="1" hangingPunct="1">
              <a:lnSpc>
                <a:spcPct val="80000"/>
              </a:lnSpc>
              <a:buFont typeface="Wingdings" pitchFamily="2" charset="2"/>
              <a:buNone/>
            </a:pPr>
            <a:r>
              <a:rPr lang="et-EE" altLang="et-EE" sz="2400" b="1" smtClean="0"/>
              <a:t>vahetuda kiiresti, eriti kui tegemist on</a:t>
            </a:r>
          </a:p>
          <a:p>
            <a:pPr eaLnBrk="1" hangingPunct="1">
              <a:lnSpc>
                <a:spcPct val="80000"/>
              </a:lnSpc>
              <a:buFont typeface="Wingdings" pitchFamily="2" charset="2"/>
              <a:buNone/>
            </a:pPr>
            <a:r>
              <a:rPr lang="et-EE" altLang="et-EE" sz="2400" b="1" smtClean="0"/>
              <a:t>vabaabieluga.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t-EE" altLang="et-EE" b="1" smtClean="0"/>
              <a:t>Lasteta abielupaar</a:t>
            </a:r>
          </a:p>
        </p:txBody>
      </p:sp>
      <p:sp>
        <p:nvSpPr>
          <p:cNvPr id="22531" name="Rectangle 3"/>
          <p:cNvSpPr>
            <a:spLocks noGrp="1" noChangeArrowheads="1"/>
          </p:cNvSpPr>
          <p:nvPr>
            <p:ph type="body" idx="1"/>
          </p:nvPr>
        </p:nvSpPr>
        <p:spPr/>
        <p:txBody>
          <a:bodyPr/>
          <a:lstStyle/>
          <a:p>
            <a:pPr eaLnBrk="1" hangingPunct="1"/>
            <a:r>
              <a:rPr lang="et-EE" altLang="et-EE" b="1" smtClean="0"/>
              <a:t>Kes pole veel lapsi saanud</a:t>
            </a:r>
          </a:p>
          <a:p>
            <a:pPr eaLnBrk="1" hangingPunct="1"/>
            <a:r>
              <a:rPr lang="et-EE" altLang="et-EE" b="1" smtClean="0"/>
              <a:t>Kes pole veel lapsi soovinud</a:t>
            </a:r>
          </a:p>
          <a:p>
            <a:pPr eaLnBrk="1" hangingPunct="1"/>
            <a:r>
              <a:rPr lang="et-EE" altLang="et-EE" b="1" smtClean="0"/>
              <a:t>Kellel on juba lapsed kodunt lahkunud</a:t>
            </a:r>
          </a:p>
          <a:p>
            <a:pPr eaLnBrk="1" hangingPunct="1"/>
            <a:r>
              <a:rPr lang="et-EE" altLang="et-EE" b="1" smtClean="0"/>
              <a:t>Küsimus: Vabatahtlik lastetus?</a:t>
            </a:r>
          </a:p>
          <a:p>
            <a:pPr eaLnBrk="1" hangingPunct="1"/>
            <a:r>
              <a:rPr lang="et-EE" altLang="et-EE" b="1" smtClean="0"/>
              <a:t>Küsimus: Lapsendatud laps perekonnas?</a:t>
            </a:r>
          </a:p>
          <a:p>
            <a:pPr eaLnBrk="1" hangingPunct="1"/>
            <a:r>
              <a:rPr lang="et-EE" altLang="et-EE" b="1" smtClean="0"/>
              <a:t>Oluline tolerantsus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lgn="ctr" eaLnBrk="1" hangingPunct="1"/>
            <a:r>
              <a:rPr lang="et-EE" altLang="et-EE" sz="4000" b="1" dirty="0" smtClean="0"/>
              <a:t>Abielu kaudu tekkinud uued rollid </a:t>
            </a:r>
          </a:p>
        </p:txBody>
      </p:sp>
      <p:sp>
        <p:nvSpPr>
          <p:cNvPr id="20483" name="Rectangle 3"/>
          <p:cNvSpPr>
            <a:spLocks noGrp="1" noChangeArrowheads="1"/>
          </p:cNvSpPr>
          <p:nvPr>
            <p:ph type="body" idx="1"/>
          </p:nvPr>
        </p:nvSpPr>
        <p:spPr/>
        <p:txBody>
          <a:bodyPr/>
          <a:lstStyle/>
          <a:p>
            <a:pPr eaLnBrk="1" hangingPunct="1"/>
            <a:endParaRPr lang="et-EE" altLang="et-EE" dirty="0" smtClean="0"/>
          </a:p>
          <a:p>
            <a:pPr eaLnBrk="1" hangingPunct="1"/>
            <a:r>
              <a:rPr lang="et-EE" altLang="et-EE" b="1" dirty="0" smtClean="0"/>
              <a:t>KÜDI </a:t>
            </a:r>
            <a:r>
              <a:rPr lang="et-EE" altLang="et-EE" dirty="0" smtClean="0"/>
              <a:t>mehevend</a:t>
            </a:r>
          </a:p>
          <a:p>
            <a:pPr eaLnBrk="1" hangingPunct="1"/>
            <a:r>
              <a:rPr lang="et-EE" altLang="et-EE" b="1" dirty="0" smtClean="0"/>
              <a:t>NADU </a:t>
            </a:r>
            <a:r>
              <a:rPr lang="et-EE" altLang="et-EE" dirty="0" smtClean="0"/>
              <a:t>meheõde</a:t>
            </a:r>
          </a:p>
          <a:p>
            <a:pPr eaLnBrk="1" hangingPunct="1"/>
            <a:r>
              <a:rPr lang="et-EE" altLang="et-EE" b="1" dirty="0" smtClean="0"/>
              <a:t>NÄÄL </a:t>
            </a:r>
            <a:r>
              <a:rPr lang="et-EE" altLang="et-EE" dirty="0" smtClean="0"/>
              <a:t>naisevend</a:t>
            </a:r>
          </a:p>
          <a:p>
            <a:pPr eaLnBrk="1" hangingPunct="1"/>
            <a:r>
              <a:rPr lang="et-EE" altLang="et-EE" b="1" dirty="0" smtClean="0"/>
              <a:t>KÄLI </a:t>
            </a:r>
            <a:r>
              <a:rPr lang="et-EE" altLang="et-EE" dirty="0" smtClean="0"/>
              <a:t>naiseõde</a:t>
            </a:r>
          </a:p>
          <a:p>
            <a:pPr eaLnBrk="1" hangingPunct="1"/>
            <a:r>
              <a:rPr lang="et-EE" altLang="et-EE" b="1" dirty="0" smtClean="0"/>
              <a:t>LANGUD </a:t>
            </a:r>
            <a:r>
              <a:rPr lang="et-EE" altLang="et-EE" dirty="0" smtClean="0"/>
              <a:t>mehe ja naise vanemad</a:t>
            </a:r>
          </a:p>
          <a:p>
            <a:pPr eaLnBrk="1" hangingPunct="1">
              <a:buFont typeface="Wingdings" pitchFamily="2" charset="2"/>
              <a:buNone/>
            </a:pPr>
            <a:r>
              <a:rPr lang="et-EE" altLang="et-EE" dirty="0" smtClean="0"/>
              <a:t>omavahel</a:t>
            </a:r>
            <a:endParaRPr lang="et-EE" altLang="et-EE" b="1" dirty="0" smtClean="0"/>
          </a:p>
          <a:p>
            <a:pPr eaLnBrk="1" hangingPunct="1"/>
            <a:endParaRPr lang="et-EE" altLang="et-EE"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t-EE" altLang="et-EE" b="1" smtClean="0"/>
              <a:t>Lapsendamine</a:t>
            </a:r>
          </a:p>
        </p:txBody>
      </p:sp>
      <p:sp>
        <p:nvSpPr>
          <p:cNvPr id="23555" name="Rectangle 3"/>
          <p:cNvSpPr>
            <a:spLocks noGrp="1" noChangeArrowheads="1"/>
          </p:cNvSpPr>
          <p:nvPr>
            <p:ph type="body" idx="1"/>
          </p:nvPr>
        </p:nvSpPr>
        <p:spPr/>
        <p:txBody>
          <a:bodyPr/>
          <a:lstStyle/>
          <a:p>
            <a:pPr eaLnBrk="1" hangingPunct="1">
              <a:lnSpc>
                <a:spcPct val="90000"/>
              </a:lnSpc>
            </a:pPr>
            <a:r>
              <a:rPr lang="et-EE" altLang="et-EE" sz="2400" b="1" smtClean="0"/>
              <a:t>Lapsendajaks võib olla vähemalt 25-aastane isik, kes on suuteline lapsendatavat kasvatama, tema eest hoolitsema ja teda ülal pidama. Kohus võib lubada lapsendajaks olla ka nooremal kui 25-aastasel täisealisel isikul.</a:t>
            </a:r>
          </a:p>
          <a:p>
            <a:pPr eaLnBrk="1" hangingPunct="1">
              <a:lnSpc>
                <a:spcPct val="90000"/>
              </a:lnSpc>
            </a:pPr>
            <a:r>
              <a:rPr lang="et-EE" altLang="et-EE" sz="2400" b="1" smtClean="0"/>
              <a:t>Lapsendada saab ainult alaealist (kuni 18- aastast isikut) üksnes lapse huvides. </a:t>
            </a:r>
          </a:p>
          <a:p>
            <a:pPr eaLnBrk="1" hangingPunct="1">
              <a:lnSpc>
                <a:spcPct val="90000"/>
              </a:lnSpc>
            </a:pPr>
            <a:r>
              <a:rPr lang="et-EE" altLang="et-EE" sz="2400" b="1" smtClean="0"/>
              <a:t>Lapsendamine tekitab lapsendaja ja lapsendatu vahel vanema ja lapse vahelised õigused ja kohustused.</a:t>
            </a:r>
          </a:p>
          <a:p>
            <a:pPr eaLnBrk="1" hangingPunct="1">
              <a:lnSpc>
                <a:spcPct val="90000"/>
              </a:lnSpc>
            </a:pPr>
            <a:endParaRPr lang="et-EE" altLang="et-EE" sz="20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t-EE" altLang="et-EE" b="1" smtClean="0"/>
              <a:t>Abielu mitut moodi</a:t>
            </a:r>
          </a:p>
        </p:txBody>
      </p:sp>
      <p:sp>
        <p:nvSpPr>
          <p:cNvPr id="24579" name="Rectangle 3"/>
          <p:cNvSpPr>
            <a:spLocks noGrp="1" noChangeArrowheads="1"/>
          </p:cNvSpPr>
          <p:nvPr>
            <p:ph type="body" sz="half" idx="1"/>
          </p:nvPr>
        </p:nvSpPr>
        <p:spPr/>
        <p:txBody>
          <a:bodyPr/>
          <a:lstStyle/>
          <a:p>
            <a:pPr eaLnBrk="1" hangingPunct="1">
              <a:lnSpc>
                <a:spcPct val="90000"/>
              </a:lnSpc>
            </a:pPr>
            <a:r>
              <a:rPr lang="et-EE" altLang="et-EE" sz="2000" b="1" smtClean="0"/>
              <a:t>(vaba) kooselu ehk prooviabielu …</a:t>
            </a:r>
          </a:p>
          <a:p>
            <a:pPr eaLnBrk="1" hangingPunct="1">
              <a:lnSpc>
                <a:spcPct val="90000"/>
              </a:lnSpc>
            </a:pPr>
            <a:r>
              <a:rPr lang="et-EE" altLang="et-EE" sz="2000" b="1" smtClean="0"/>
              <a:t> Vaba kooselu ehk vabaabielu …</a:t>
            </a:r>
          </a:p>
          <a:p>
            <a:pPr eaLnBrk="1" hangingPunct="1">
              <a:lnSpc>
                <a:spcPct val="90000"/>
              </a:lnSpc>
            </a:pPr>
            <a:r>
              <a:rPr lang="et-EE" altLang="et-EE" sz="2000" b="1" smtClean="0"/>
              <a:t>Kooselu (registreeritud/ registreerimata)</a:t>
            </a:r>
          </a:p>
          <a:p>
            <a:pPr eaLnBrk="1" hangingPunct="1">
              <a:lnSpc>
                <a:spcPct val="90000"/>
              </a:lnSpc>
            </a:pPr>
            <a:r>
              <a:rPr lang="et-EE" altLang="et-EE" sz="2000" b="1" smtClean="0"/>
              <a:t>Abielu - õiguslik regulatsioon sugupoolte</a:t>
            </a:r>
          </a:p>
          <a:p>
            <a:pPr eaLnBrk="1" hangingPunct="1">
              <a:lnSpc>
                <a:spcPct val="90000"/>
              </a:lnSpc>
              <a:buFont typeface="Wingdings" pitchFamily="2" charset="2"/>
              <a:buNone/>
            </a:pPr>
            <a:r>
              <a:rPr lang="et-EE" altLang="et-EE" sz="2000" b="1" smtClean="0"/>
              <a:t>suhete korrastamiseks soo jätkamise ja perekonna huvides</a:t>
            </a:r>
          </a:p>
          <a:p>
            <a:pPr eaLnBrk="1" hangingPunct="1">
              <a:lnSpc>
                <a:spcPct val="90000"/>
              </a:lnSpc>
            </a:pPr>
            <a:r>
              <a:rPr lang="et-EE" altLang="et-EE" sz="2000" b="1" smtClean="0"/>
              <a:t>Külalisabielu …</a:t>
            </a:r>
          </a:p>
          <a:p>
            <a:pPr eaLnBrk="1" hangingPunct="1">
              <a:lnSpc>
                <a:spcPct val="90000"/>
              </a:lnSpc>
            </a:pPr>
            <a:r>
              <a:rPr lang="et-EE" altLang="et-EE" sz="2000" b="1" smtClean="0"/>
              <a:t>Kordusabielu …</a:t>
            </a:r>
          </a:p>
          <a:p>
            <a:pPr eaLnBrk="1" hangingPunct="1">
              <a:lnSpc>
                <a:spcPct val="90000"/>
              </a:lnSpc>
            </a:pPr>
            <a:r>
              <a:rPr lang="et-EE" altLang="et-EE" sz="2000" b="1" smtClean="0"/>
              <a:t>Fiktiivabielu …</a:t>
            </a:r>
          </a:p>
        </p:txBody>
      </p:sp>
      <p:pic>
        <p:nvPicPr>
          <p:cNvPr id="24580" name="Picture 5" descr="pere"/>
          <p:cNvPicPr>
            <a:picLocks noChangeAspect="1" noChangeArrowheads="1"/>
          </p:cNvPicPr>
          <p:nvPr>
            <p:ph sz="half" idx="2"/>
          </p:nvPr>
        </p:nvPicPr>
        <p:blipFill>
          <a:blip r:embed="rId3"/>
          <a:srcRect/>
          <a:stretch>
            <a:fillRect/>
          </a:stretch>
        </p:blipFill>
        <p:spPr>
          <a:xfrm>
            <a:off x="4572000" y="2057400"/>
            <a:ext cx="4038600" cy="36576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t-EE" altLang="et-EE" b="1" smtClean="0"/>
              <a:t>Kooselu vormide mitmekesisus</a:t>
            </a:r>
          </a:p>
        </p:txBody>
      </p:sp>
      <p:sp>
        <p:nvSpPr>
          <p:cNvPr id="25603" name="Rectangle 3"/>
          <p:cNvSpPr>
            <a:spLocks noGrp="1" noChangeArrowheads="1"/>
          </p:cNvSpPr>
          <p:nvPr>
            <p:ph type="body" idx="1"/>
          </p:nvPr>
        </p:nvSpPr>
        <p:spPr/>
        <p:txBody>
          <a:bodyPr/>
          <a:lstStyle/>
          <a:p>
            <a:pPr eaLnBrk="1" hangingPunct="1">
              <a:lnSpc>
                <a:spcPct val="90000"/>
              </a:lnSpc>
            </a:pPr>
            <a:r>
              <a:rPr lang="et-EE" altLang="et-EE" sz="2400" b="1" smtClean="0"/>
              <a:t>Monogaamia</a:t>
            </a:r>
            <a:r>
              <a:rPr lang="et-EE" altLang="et-EE" sz="2400" smtClean="0"/>
              <a:t> ehk ainuabielu – ühe mehe ja ühe naise vaheline abielu (valitsenud Euroopas sajandeid)</a:t>
            </a:r>
          </a:p>
          <a:p>
            <a:pPr eaLnBrk="1" hangingPunct="1">
              <a:lnSpc>
                <a:spcPct val="90000"/>
              </a:lnSpc>
            </a:pPr>
            <a:r>
              <a:rPr lang="et-EE" altLang="et-EE" sz="2400" b="1" smtClean="0"/>
              <a:t>Bigaamia</a:t>
            </a:r>
            <a:r>
              <a:rPr lang="et-EE" altLang="et-EE" sz="2400" smtClean="0"/>
              <a:t> ehk kaksikabielu – ühe mehe samaaegne abielu kahe naisega / ühe naise samaaegne abielu kahe mehega</a:t>
            </a:r>
          </a:p>
          <a:p>
            <a:pPr eaLnBrk="1" hangingPunct="1">
              <a:lnSpc>
                <a:spcPct val="90000"/>
              </a:lnSpc>
            </a:pPr>
            <a:r>
              <a:rPr lang="et-EE" altLang="et-EE" sz="2400" b="1" smtClean="0"/>
              <a:t>Polüandria</a:t>
            </a:r>
            <a:r>
              <a:rPr lang="et-EE" altLang="et-EE" sz="2400" smtClean="0"/>
              <a:t> ehk mitmemehepidamine – ühe naise samaaegne abielu mitme mehega</a:t>
            </a:r>
          </a:p>
          <a:p>
            <a:pPr eaLnBrk="1" hangingPunct="1">
              <a:lnSpc>
                <a:spcPct val="90000"/>
              </a:lnSpc>
            </a:pPr>
            <a:r>
              <a:rPr lang="et-EE" altLang="et-EE" sz="2400" b="1" smtClean="0"/>
              <a:t>Polügüünia</a:t>
            </a:r>
            <a:r>
              <a:rPr lang="et-EE" altLang="et-EE" sz="2400" smtClean="0"/>
              <a:t> ehk mitmenaisepidamine – ühe mehe samaaegne abielu mitme naisega</a:t>
            </a:r>
          </a:p>
          <a:p>
            <a:pPr eaLnBrk="1" hangingPunct="1">
              <a:lnSpc>
                <a:spcPct val="90000"/>
              </a:lnSpc>
            </a:pPr>
            <a:r>
              <a:rPr lang="et-EE" altLang="et-EE" sz="2400" b="1" smtClean="0"/>
              <a:t>Polügaamia</a:t>
            </a:r>
            <a:r>
              <a:rPr lang="et-EE" altLang="et-EE" sz="2400" smtClean="0"/>
              <a:t> ehk mitmikabielu – mehe või naise samaaegne abielu mitme vastassoost isikuga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eaLnBrk="1" hangingPunct="1">
              <a:buFont typeface="Wingdings" pitchFamily="2" charset="2"/>
              <a:buNone/>
            </a:pPr>
            <a:r>
              <a:rPr lang="et-EE" altLang="et-EE" b="1" smtClean="0"/>
              <a:t>Perekonda kuulumist ja peretunde olemasolu on inimene tähtsustanud läbi sajandite. Perekonda on mõistetud erinevalt, aga just perekonnast, kuhu inimene sünnib, on olulisel määral sõltunud see, kelleks ta saab, kes teda elus toetab, millised on tema kohustused ning õigused. Ja seda mitte ainult lapsena, vaid ka täiseas.</a:t>
            </a:r>
          </a:p>
        </p:txBody>
      </p:sp>
      <p:sp>
        <p:nvSpPr>
          <p:cNvPr id="9218" name="Rectangle 2"/>
          <p:cNvSpPr>
            <a:spLocks noGrp="1" noChangeArrowheads="1"/>
          </p:cNvSpPr>
          <p:nvPr>
            <p:ph type="title"/>
          </p:nvPr>
        </p:nvSpPr>
        <p:spPr/>
        <p:txBody>
          <a:bodyPr/>
          <a:lstStyle/>
          <a:p>
            <a:pPr eaLnBrk="1" hangingPunct="1"/>
            <a:r>
              <a:rPr lang="et-EE" altLang="et-EE" b="1" smtClean="0"/>
              <a:t>Miks on perekonda vaja?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t-EE" altLang="et-EE" b="1" smtClean="0"/>
              <a:t>Perekonna olemus, ülesanded</a:t>
            </a:r>
          </a:p>
        </p:txBody>
      </p:sp>
      <p:sp>
        <p:nvSpPr>
          <p:cNvPr id="26627" name="Rectangle 3"/>
          <p:cNvSpPr>
            <a:spLocks noGrp="1" noChangeArrowheads="1"/>
          </p:cNvSpPr>
          <p:nvPr>
            <p:ph type="body" sz="half" idx="1"/>
          </p:nvPr>
        </p:nvSpPr>
        <p:spPr/>
        <p:txBody>
          <a:bodyPr/>
          <a:lstStyle/>
          <a:p>
            <a:pPr eaLnBrk="1" hangingPunct="1"/>
            <a:r>
              <a:rPr lang="et-EE" altLang="et-EE" sz="2400" b="1" smtClean="0"/>
              <a:t>Perekond on läbi sajandite teinud suuri muutusi, kuid on siiani säilinud ja täidab inimeste elus suurt rolli</a:t>
            </a:r>
          </a:p>
          <a:p>
            <a:pPr eaLnBrk="1" hangingPunct="1"/>
            <a:r>
              <a:rPr lang="et-EE" altLang="et-EE" sz="2400" b="1" smtClean="0"/>
              <a:t>Perekonnata ei eksisteeriks ükski riik</a:t>
            </a:r>
          </a:p>
          <a:p>
            <a:pPr eaLnBrk="1" hangingPunct="1"/>
            <a:r>
              <a:rPr lang="et-EE" altLang="et-EE" sz="2400" smtClean="0"/>
              <a:t> </a:t>
            </a:r>
            <a:r>
              <a:rPr lang="et-EE" altLang="et-EE" sz="2400" b="1" smtClean="0"/>
              <a:t>Perekond kui väärtuste kandja</a:t>
            </a:r>
          </a:p>
        </p:txBody>
      </p:sp>
      <p:pic>
        <p:nvPicPr>
          <p:cNvPr id="26628" name="Picture 5" descr="perekond"/>
          <p:cNvPicPr>
            <a:picLocks noChangeAspect="1" noChangeArrowheads="1"/>
          </p:cNvPicPr>
          <p:nvPr>
            <p:ph sz="half" idx="2"/>
          </p:nvPr>
        </p:nvPicPr>
        <p:blipFill>
          <a:blip r:embed="rId3"/>
          <a:srcRect/>
          <a:stretch>
            <a:fillRect/>
          </a:stretch>
        </p:blipFill>
        <p:spPr>
          <a:xfrm>
            <a:off x="4876800" y="2209800"/>
            <a:ext cx="3657600" cy="327660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t-EE" altLang="et-EE" sz="4000" b="1" smtClean="0"/>
              <a:t>Muudatused kaasaegses perekonnas</a:t>
            </a:r>
          </a:p>
        </p:txBody>
      </p:sp>
      <p:sp>
        <p:nvSpPr>
          <p:cNvPr id="27651" name="Rectangle 3"/>
          <p:cNvSpPr>
            <a:spLocks noGrp="1" noChangeArrowheads="1"/>
          </p:cNvSpPr>
          <p:nvPr>
            <p:ph type="body" idx="1"/>
          </p:nvPr>
        </p:nvSpPr>
        <p:spPr/>
        <p:txBody>
          <a:bodyPr/>
          <a:lstStyle/>
          <a:p>
            <a:pPr eaLnBrk="1" hangingPunct="1"/>
            <a:r>
              <a:rPr lang="et-EE" altLang="et-EE" sz="2400" b="1" smtClean="0"/>
              <a:t>Perekonna funktsioonide muutumine</a:t>
            </a:r>
          </a:p>
          <a:p>
            <a:pPr eaLnBrk="1" hangingPunct="1"/>
            <a:r>
              <a:rPr lang="et-EE" altLang="et-EE" sz="2400" b="1" smtClean="0"/>
              <a:t>Abielude arvu vähenemine, vabaabielu </a:t>
            </a:r>
          </a:p>
          <a:p>
            <a:pPr eaLnBrk="1" hangingPunct="1"/>
            <a:r>
              <a:rPr lang="et-EE" altLang="et-EE" sz="2400" b="1" smtClean="0"/>
              <a:t>Tuumperekonna suurem privaatsus ning kaugemate sugulassuhete nõrgenemine</a:t>
            </a:r>
          </a:p>
          <a:p>
            <a:pPr eaLnBrk="1" hangingPunct="1"/>
            <a:r>
              <a:rPr lang="et-EE" altLang="et-EE" sz="2400" b="1" smtClean="0"/>
              <a:t>Uuesti abiellumine ja perede kasv, kus on lapsed eelmistest abieludest</a:t>
            </a:r>
          </a:p>
          <a:p>
            <a:pPr eaLnBrk="1" hangingPunct="1"/>
            <a:r>
              <a:rPr lang="et-EE" altLang="et-EE" sz="2400" b="1" smtClean="0"/>
              <a:t>Lahutuste arvu kasv</a:t>
            </a:r>
            <a:endParaRPr lang="en-US" altLang="et-EE" sz="2400" b="1" smtClean="0"/>
          </a:p>
          <a:p>
            <a:pPr eaLnBrk="1" hangingPunct="1"/>
            <a:r>
              <a:rPr lang="et-EE" altLang="et-EE" sz="2400" b="1" smtClean="0"/>
              <a:t>Rohkem sünde väljaspool abielu</a:t>
            </a:r>
            <a:endParaRPr lang="en-US" altLang="et-EE" sz="2400" b="1" smtClean="0"/>
          </a:p>
          <a:p>
            <a:pPr eaLnBrk="1" hangingPunct="1"/>
            <a:r>
              <a:rPr lang="et-EE" altLang="et-EE" sz="2400" b="1" smtClean="0"/>
              <a:t>Pere suuruse vähenemine</a:t>
            </a:r>
          </a:p>
          <a:p>
            <a:pPr eaLnBrk="1" hangingPunct="1"/>
            <a:r>
              <a:rPr lang="et-EE" altLang="et-EE" sz="2400" b="1" smtClean="0"/>
              <a:t>Üksikvanematega perede arvu kasv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t-EE" altLang="et-EE" b="1" smtClean="0"/>
              <a:t>PEREKONNA ÜLESANDED</a:t>
            </a:r>
          </a:p>
        </p:txBody>
      </p:sp>
      <p:sp>
        <p:nvSpPr>
          <p:cNvPr id="28675" name="Rectangle 3"/>
          <p:cNvSpPr>
            <a:spLocks noGrp="1" noChangeArrowheads="1"/>
          </p:cNvSpPr>
          <p:nvPr>
            <p:ph type="body" idx="1"/>
          </p:nvPr>
        </p:nvSpPr>
        <p:spPr/>
        <p:txBody>
          <a:bodyPr/>
          <a:lstStyle/>
          <a:p>
            <a:pPr eaLnBrk="1" hangingPunct="1">
              <a:lnSpc>
                <a:spcPct val="90000"/>
              </a:lnSpc>
              <a:buFont typeface="Wingdings" pitchFamily="2" charset="2"/>
              <a:buNone/>
            </a:pPr>
            <a:r>
              <a:rPr lang="et-EE" altLang="et-EE" sz="2400" b="1" smtClean="0"/>
              <a:t>Pesu ei saa kunagi pestud.</a:t>
            </a:r>
          </a:p>
          <a:p>
            <a:pPr eaLnBrk="1" hangingPunct="1">
              <a:lnSpc>
                <a:spcPct val="90000"/>
              </a:lnSpc>
              <a:buFont typeface="Wingdings" pitchFamily="2" charset="2"/>
              <a:buNone/>
            </a:pPr>
            <a:r>
              <a:rPr lang="et-EE" altLang="et-EE" sz="2400" b="1" smtClean="0"/>
              <a:t>Ahi ei saa kunagi köetud.</a:t>
            </a:r>
          </a:p>
          <a:p>
            <a:pPr eaLnBrk="1" hangingPunct="1">
              <a:lnSpc>
                <a:spcPct val="90000"/>
              </a:lnSpc>
              <a:buFont typeface="Wingdings" pitchFamily="2" charset="2"/>
              <a:buNone/>
            </a:pPr>
            <a:r>
              <a:rPr lang="et-EE" altLang="et-EE" sz="2400" b="1" smtClean="0"/>
              <a:t>Raamatud ei saa kunagi loetud.</a:t>
            </a:r>
          </a:p>
          <a:p>
            <a:pPr eaLnBrk="1" hangingPunct="1">
              <a:lnSpc>
                <a:spcPct val="90000"/>
              </a:lnSpc>
              <a:buFont typeface="Wingdings" pitchFamily="2" charset="2"/>
              <a:buNone/>
            </a:pPr>
            <a:r>
              <a:rPr lang="et-EE" altLang="et-EE" sz="2400" b="1" smtClean="0"/>
              <a:t>Elu ei saa kunagi valmis.</a:t>
            </a:r>
          </a:p>
          <a:p>
            <a:pPr eaLnBrk="1" hangingPunct="1">
              <a:lnSpc>
                <a:spcPct val="90000"/>
              </a:lnSpc>
              <a:buFont typeface="Wingdings" pitchFamily="2" charset="2"/>
              <a:buNone/>
            </a:pPr>
            <a:r>
              <a:rPr lang="et-EE" altLang="et-EE" sz="2400" b="1" smtClean="0"/>
              <a:t>Elu on nagu pall, mida tuleb kogu aeg</a:t>
            </a:r>
          </a:p>
          <a:p>
            <a:pPr eaLnBrk="1" hangingPunct="1">
              <a:lnSpc>
                <a:spcPct val="90000"/>
              </a:lnSpc>
              <a:buFont typeface="Wingdings" pitchFamily="2" charset="2"/>
              <a:buNone/>
            </a:pPr>
            <a:r>
              <a:rPr lang="et-EE" altLang="et-EE" sz="2400" b="1" smtClean="0"/>
              <a:t>püüda ja lüüa, et ta maha ei kukuks.</a:t>
            </a:r>
          </a:p>
          <a:p>
            <a:pPr eaLnBrk="1" hangingPunct="1">
              <a:lnSpc>
                <a:spcPct val="90000"/>
              </a:lnSpc>
              <a:buFont typeface="Wingdings" pitchFamily="2" charset="2"/>
              <a:buNone/>
            </a:pPr>
            <a:r>
              <a:rPr lang="et-EE" altLang="et-EE" sz="2400" b="1" smtClean="0"/>
              <a:t>Kui tara on ühest otsast korras,</a:t>
            </a:r>
          </a:p>
          <a:p>
            <a:pPr eaLnBrk="1" hangingPunct="1">
              <a:lnSpc>
                <a:spcPct val="90000"/>
              </a:lnSpc>
              <a:buFont typeface="Wingdings" pitchFamily="2" charset="2"/>
              <a:buNone/>
            </a:pPr>
            <a:r>
              <a:rPr lang="et-EE" altLang="et-EE" sz="2400" b="1" smtClean="0"/>
              <a:t>laguneb ta juba teisest. Katus tilgub läbi,</a:t>
            </a:r>
          </a:p>
          <a:p>
            <a:pPr eaLnBrk="1" hangingPunct="1">
              <a:lnSpc>
                <a:spcPct val="90000"/>
              </a:lnSpc>
              <a:buFont typeface="Wingdings" pitchFamily="2" charset="2"/>
              <a:buNone/>
            </a:pPr>
            <a:r>
              <a:rPr lang="et-EE" altLang="et-EE" sz="2400" b="1" smtClean="0"/>
              <a:t>köögiuks ei lähe kinni, vundamendis on praod,</a:t>
            </a:r>
          </a:p>
          <a:p>
            <a:pPr eaLnBrk="1" hangingPunct="1">
              <a:lnSpc>
                <a:spcPct val="90000"/>
              </a:lnSpc>
              <a:buFont typeface="Wingdings" pitchFamily="2" charset="2"/>
              <a:buNone/>
            </a:pPr>
            <a:r>
              <a:rPr lang="et-EE" altLang="et-EE" sz="2400" b="1" smtClean="0"/>
              <a:t>laste püksipõlved on katki.</a:t>
            </a:r>
          </a:p>
          <a:p>
            <a:pPr algn="ctr" eaLnBrk="1" hangingPunct="1">
              <a:lnSpc>
                <a:spcPct val="90000"/>
              </a:lnSpc>
              <a:buFont typeface="Wingdings" pitchFamily="2" charset="2"/>
              <a:buNone/>
            </a:pPr>
            <a:r>
              <a:rPr lang="et-EE" altLang="et-EE" sz="2400" smtClean="0"/>
              <a:t>Jaan Kaplinski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t-EE" altLang="et-EE" b="1" smtClean="0"/>
              <a:t>PEREKONNA ÜLESANDED</a:t>
            </a:r>
          </a:p>
        </p:txBody>
      </p:sp>
      <p:sp>
        <p:nvSpPr>
          <p:cNvPr id="29699" name="Rectangle 3"/>
          <p:cNvSpPr>
            <a:spLocks noGrp="1" noChangeArrowheads="1"/>
          </p:cNvSpPr>
          <p:nvPr>
            <p:ph type="body" sz="half" idx="1"/>
          </p:nvPr>
        </p:nvSpPr>
        <p:spPr/>
        <p:txBody>
          <a:bodyPr/>
          <a:lstStyle/>
          <a:p>
            <a:pPr eaLnBrk="1" hangingPunct="1">
              <a:buFont typeface="Wingdings" pitchFamily="2" charset="2"/>
              <a:buNone/>
            </a:pPr>
            <a:r>
              <a:rPr lang="et-EE" altLang="et-EE" sz="2400" b="1" smtClean="0"/>
              <a:t>Perekond ei oleks suutnud nii kaua vastu</a:t>
            </a:r>
          </a:p>
          <a:p>
            <a:pPr eaLnBrk="1" hangingPunct="1">
              <a:buFont typeface="Wingdings" pitchFamily="2" charset="2"/>
              <a:buNone/>
            </a:pPr>
            <a:r>
              <a:rPr lang="et-EE" altLang="et-EE" sz="2400" b="1" smtClean="0"/>
              <a:t>pidada, kui ta ei täidaks inimese jaoks olulisi</a:t>
            </a:r>
          </a:p>
          <a:p>
            <a:pPr eaLnBrk="1" hangingPunct="1">
              <a:buFont typeface="Wingdings" pitchFamily="2" charset="2"/>
              <a:buNone/>
            </a:pPr>
            <a:r>
              <a:rPr lang="et-EE" altLang="et-EE" sz="2400" b="1" smtClean="0"/>
              <a:t>ülesandeid.  </a:t>
            </a:r>
          </a:p>
          <a:p>
            <a:pPr eaLnBrk="1" hangingPunct="1">
              <a:buFont typeface="Wingdings" pitchFamily="2" charset="2"/>
              <a:buNone/>
            </a:pPr>
            <a:r>
              <a:rPr lang="et-EE" altLang="et-EE" sz="2400" b="1" smtClean="0"/>
              <a:t>Perekond täidab kõiki inimvajadusi (Maslow püramiid).</a:t>
            </a:r>
          </a:p>
        </p:txBody>
      </p:sp>
      <p:pic>
        <p:nvPicPr>
          <p:cNvPr id="29700" name="Picture 5" descr="MP900423740[1]"/>
          <p:cNvPicPr>
            <a:picLocks noGrp="1" noChangeAspect="1" noChangeArrowheads="1"/>
          </p:cNvPicPr>
          <p:nvPr>
            <p:ph sz="half" idx="2"/>
          </p:nvPr>
        </p:nvPicPr>
        <p:blipFill>
          <a:blip r:embed="rId2"/>
          <a:srcRect/>
          <a:stretch>
            <a:fillRect/>
          </a:stretch>
        </p:blipFill>
        <p:spPr>
          <a:xfrm>
            <a:off x="2947988" y="3941763"/>
            <a:ext cx="3246437" cy="218916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algn="ctr" eaLnBrk="1" hangingPunct="1"/>
            <a:r>
              <a:rPr lang="et-EE" altLang="et-EE" b="1" smtClean="0"/>
              <a:t>Maslow vajaduste hierarhia</a:t>
            </a:r>
          </a:p>
        </p:txBody>
      </p:sp>
      <p:pic>
        <p:nvPicPr>
          <p:cNvPr id="30723" name="Picture 6" descr="MaslowiInimvajadusteHierarhia"/>
          <p:cNvPicPr>
            <a:picLocks noChangeAspect="1" noChangeArrowheads="1"/>
          </p:cNvPicPr>
          <p:nvPr>
            <p:ph idx="1"/>
          </p:nvPr>
        </p:nvPicPr>
        <p:blipFill>
          <a:blip r:embed="rId2"/>
          <a:srcRect/>
          <a:stretch>
            <a:fillRect/>
          </a:stretch>
        </p:blipFill>
        <p:spPr>
          <a:xfrm>
            <a:off x="457200" y="1854200"/>
            <a:ext cx="8229600" cy="4021138"/>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t-EE" altLang="et-EE" b="1" smtClean="0"/>
              <a:t>PEREKONNA ÜLESANDED</a:t>
            </a:r>
          </a:p>
        </p:txBody>
      </p:sp>
      <p:sp>
        <p:nvSpPr>
          <p:cNvPr id="31747" name="Rectangle 3"/>
          <p:cNvSpPr>
            <a:spLocks noGrp="1" noChangeArrowheads="1"/>
          </p:cNvSpPr>
          <p:nvPr>
            <p:ph type="body" idx="1"/>
          </p:nvPr>
        </p:nvSpPr>
        <p:spPr/>
        <p:txBody>
          <a:bodyPr/>
          <a:lstStyle/>
          <a:p>
            <a:pPr eaLnBrk="1" hangingPunct="1">
              <a:lnSpc>
                <a:spcPct val="80000"/>
              </a:lnSpc>
            </a:pPr>
            <a:r>
              <a:rPr lang="et-EE" altLang="et-EE" sz="2000" b="1" smtClean="0"/>
              <a:t>SOOJÄTKAMINE - </a:t>
            </a:r>
            <a:r>
              <a:rPr lang="et-EE" altLang="et-EE" sz="2000" smtClean="0"/>
              <a:t>ühiskonna uute liikmete tootmine, mis tagab rahvastiku püsivuse</a:t>
            </a:r>
          </a:p>
          <a:p>
            <a:pPr eaLnBrk="1" hangingPunct="1">
              <a:lnSpc>
                <a:spcPct val="80000"/>
              </a:lnSpc>
            </a:pPr>
            <a:r>
              <a:rPr lang="et-EE" altLang="et-EE" sz="2000" b="1" smtClean="0"/>
              <a:t>SEKSUAALFUNKTSIOON – </a:t>
            </a:r>
            <a:r>
              <a:rPr lang="et-EE" altLang="et-EE" sz="2000" smtClean="0"/>
              <a:t>turvaline seksuaalsuhe</a:t>
            </a:r>
            <a:endParaRPr lang="et-EE" altLang="et-EE" sz="2000" b="1" smtClean="0"/>
          </a:p>
          <a:p>
            <a:pPr eaLnBrk="1" hangingPunct="1">
              <a:lnSpc>
                <a:spcPct val="80000"/>
              </a:lnSpc>
            </a:pPr>
            <a:r>
              <a:rPr lang="et-EE" altLang="et-EE" sz="2000" b="1" smtClean="0"/>
              <a:t>MAJANDUSLIK TOIMETULEK - </a:t>
            </a:r>
            <a:r>
              <a:rPr lang="et-EE" altLang="et-EE" sz="2000" smtClean="0"/>
              <a:t>toidu muretsemine ja valmistamine, kodu korrashoidmine, sissetulekute hankimine, arvete tasumine </a:t>
            </a:r>
          </a:p>
          <a:p>
            <a:pPr eaLnBrk="1" hangingPunct="1">
              <a:lnSpc>
                <a:spcPct val="80000"/>
              </a:lnSpc>
            </a:pPr>
            <a:r>
              <a:rPr lang="et-EE" altLang="et-EE" sz="2000" b="1" smtClean="0"/>
              <a:t>SOTSIALISEERUMINE - </a:t>
            </a:r>
            <a:r>
              <a:rPr lang="et-EE" altLang="et-EE" sz="2000" smtClean="0"/>
              <a:t>pereliikmete omavaheline suhtlemine, sotsiaalsete suhete ja oskuste arendamine </a:t>
            </a:r>
          </a:p>
          <a:p>
            <a:pPr eaLnBrk="1" hangingPunct="1">
              <a:lnSpc>
                <a:spcPct val="80000"/>
              </a:lnSpc>
            </a:pPr>
            <a:r>
              <a:rPr lang="et-EE" altLang="et-EE" sz="2000" b="1" smtClean="0"/>
              <a:t>HOOLITSUS – </a:t>
            </a:r>
            <a:r>
              <a:rPr lang="et-EE" altLang="et-EE" sz="2000" smtClean="0"/>
              <a:t>vastastikune hoolitsemine</a:t>
            </a:r>
            <a:endParaRPr lang="et-EE" altLang="et-EE" sz="2000" b="1" smtClean="0"/>
          </a:p>
          <a:p>
            <a:pPr eaLnBrk="1" hangingPunct="1">
              <a:lnSpc>
                <a:spcPct val="80000"/>
              </a:lnSpc>
            </a:pPr>
            <a:r>
              <a:rPr lang="et-EE" altLang="et-EE" sz="2000" b="1" smtClean="0"/>
              <a:t>HARIV/ KULTUURILINE FUNKTSIOON – </a:t>
            </a:r>
            <a:r>
              <a:rPr lang="et-EE" altLang="et-EE" sz="2000" smtClean="0"/>
              <a:t>teadmiste ja oskuste vahendamine, väärtuste edasiandmine</a:t>
            </a:r>
            <a:endParaRPr lang="et-EE" altLang="et-EE" sz="2000" b="1" smtClean="0"/>
          </a:p>
          <a:p>
            <a:pPr eaLnBrk="1" hangingPunct="1">
              <a:lnSpc>
                <a:spcPct val="80000"/>
              </a:lnSpc>
            </a:pPr>
            <a:r>
              <a:rPr lang="et-EE" altLang="et-EE" sz="2000" b="1" smtClean="0"/>
              <a:t>TURVALISUSE FUNKTSIOON – </a:t>
            </a:r>
            <a:r>
              <a:rPr lang="et-EE" altLang="et-EE" sz="2000" smtClean="0"/>
              <a:t>kodu kaitseb inimest välismaailma ohtude eest. </a:t>
            </a:r>
          </a:p>
          <a:p>
            <a:pPr eaLnBrk="1" hangingPunct="1">
              <a:lnSpc>
                <a:spcPct val="80000"/>
              </a:lnSpc>
            </a:pPr>
            <a:r>
              <a:rPr lang="et-EE" altLang="et-EE" sz="2000" b="1" smtClean="0"/>
              <a:t>TERAPEUTILINE FUNKTSIOON - </a:t>
            </a:r>
            <a:r>
              <a:rPr lang="et-EE" altLang="et-EE" sz="2000" smtClean="0"/>
              <a:t>hoolitsus, lähedus ja oma liikmetele vastastikuse toetuse pakkumine</a:t>
            </a:r>
            <a:endParaRPr lang="et-EE" altLang="et-EE" sz="2000" b="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t-EE" altLang="et-EE" b="1" smtClean="0"/>
              <a:t>SOOJÄTKAMINE</a:t>
            </a:r>
          </a:p>
        </p:txBody>
      </p:sp>
      <p:sp>
        <p:nvSpPr>
          <p:cNvPr id="32771" name="Rectangle 3"/>
          <p:cNvSpPr>
            <a:spLocks noGrp="1" noChangeArrowheads="1"/>
          </p:cNvSpPr>
          <p:nvPr>
            <p:ph type="body" idx="1"/>
          </p:nvPr>
        </p:nvSpPr>
        <p:spPr/>
        <p:txBody>
          <a:bodyPr/>
          <a:lstStyle/>
          <a:p>
            <a:pPr eaLnBrk="1" hangingPunct="1">
              <a:lnSpc>
                <a:spcPct val="80000"/>
              </a:lnSpc>
            </a:pPr>
            <a:r>
              <a:rPr lang="et-EE" altLang="et-EE" sz="2400" smtClean="0"/>
              <a:t>Selleks et rahvaarv püsiks, peaks perekonna keskmine laste arv olema veidi üle kahe (üle kahe sellepärast, et kõik inimesed ei suuda järglasi saada).</a:t>
            </a:r>
          </a:p>
          <a:p>
            <a:pPr eaLnBrk="1" hangingPunct="1">
              <a:lnSpc>
                <a:spcPct val="80000"/>
              </a:lnSpc>
            </a:pPr>
            <a:r>
              <a:rPr lang="et-EE" altLang="et-EE" sz="2400" smtClean="0"/>
              <a:t>Igatsetakse last, keda hoida ja armastada. Majanduslikus mõttes loodetakse, et laps jätkab vanemate elutööd. Tulevikku silmas pidades soovitakse, et laps toetaks nõu ja jõuga vananevaid vanemaid.</a:t>
            </a:r>
          </a:p>
          <a:p>
            <a:pPr eaLnBrk="1" hangingPunct="1">
              <a:lnSpc>
                <a:spcPct val="80000"/>
              </a:lnSpc>
            </a:pPr>
            <a:r>
              <a:rPr lang="et-EE" altLang="et-EE" sz="2400" smtClean="0"/>
              <a:t> Lapse kasvatamises ja arendamises nähakse sageli lausa elu mõtet.</a:t>
            </a:r>
          </a:p>
          <a:p>
            <a:pPr eaLnBrk="1" hangingPunct="1">
              <a:lnSpc>
                <a:spcPct val="80000"/>
              </a:lnSpc>
            </a:pPr>
            <a:r>
              <a:rPr lang="et-EE" altLang="et-EE" sz="2400" smtClean="0"/>
              <a:t>Just laste olemasolu oli vanasti abielu õnnestumise põhinäitaja.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t-EE" altLang="et-EE" b="1" smtClean="0"/>
              <a:t>SEKSUAALFUNKTSIOON</a:t>
            </a:r>
          </a:p>
        </p:txBody>
      </p:sp>
      <p:sp>
        <p:nvSpPr>
          <p:cNvPr id="33795" name="Rectangle 3"/>
          <p:cNvSpPr>
            <a:spLocks noGrp="1" noChangeArrowheads="1"/>
          </p:cNvSpPr>
          <p:nvPr>
            <p:ph type="body" idx="1"/>
          </p:nvPr>
        </p:nvSpPr>
        <p:spPr/>
        <p:txBody>
          <a:bodyPr/>
          <a:lstStyle/>
          <a:p>
            <a:pPr eaLnBrk="1" hangingPunct="1">
              <a:buFont typeface="Wingdings" pitchFamily="2" charset="2"/>
              <a:buNone/>
            </a:pPr>
            <a:r>
              <a:rPr lang="et-EE" altLang="et-EE" sz="2400" b="1" smtClean="0"/>
              <a:t>Tänapäeval ühiskond suhtutakse varasemast tolerantsemalt abielu välistesse suhetesse, ammugi pole need enam karistatavad. Perekond pakub turvalisemat seksuaalsuhet, eriti tänu armastusele, lugupidamisele.</a:t>
            </a:r>
          </a:p>
          <a:p>
            <a:pPr algn="ctr" eaLnBrk="1" hangingPunct="1">
              <a:buFont typeface="Wingdings" pitchFamily="2" charset="2"/>
              <a:buNone/>
            </a:pPr>
            <a:r>
              <a:rPr lang="et-EE" altLang="et-EE" sz="2400" b="1" smtClean="0"/>
              <a:t>Seksuaalsuse 4 dimensiooni:</a:t>
            </a:r>
          </a:p>
          <a:p>
            <a:pPr algn="ctr" eaLnBrk="1" hangingPunct="1">
              <a:buFont typeface="Wingdings" pitchFamily="2" charset="2"/>
              <a:buNone/>
            </a:pPr>
            <a:r>
              <a:rPr lang="et-EE" altLang="et-EE" sz="2400" b="1" smtClean="0"/>
              <a:t>- soojätkamine</a:t>
            </a:r>
          </a:p>
          <a:p>
            <a:pPr algn="ctr" eaLnBrk="1" hangingPunct="1">
              <a:buFont typeface="Wingdings" pitchFamily="2" charset="2"/>
              <a:buNone/>
            </a:pPr>
            <a:r>
              <a:rPr lang="et-EE" altLang="et-EE" sz="2400" b="1" smtClean="0"/>
              <a:t>- armastus</a:t>
            </a:r>
          </a:p>
          <a:p>
            <a:pPr algn="ctr" eaLnBrk="1" hangingPunct="1">
              <a:buFont typeface="Wingdings" pitchFamily="2" charset="2"/>
              <a:buNone/>
            </a:pPr>
            <a:r>
              <a:rPr lang="et-EE" altLang="et-EE" sz="2400" b="1" smtClean="0"/>
              <a:t>- nauding</a:t>
            </a:r>
          </a:p>
          <a:p>
            <a:pPr algn="ctr" eaLnBrk="1" hangingPunct="1">
              <a:buFont typeface="Wingdings" pitchFamily="2" charset="2"/>
              <a:buNone/>
            </a:pPr>
            <a:r>
              <a:rPr lang="et-EE" altLang="et-EE" sz="2400" b="1" smtClean="0"/>
              <a:t>- sooidentiteet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t-EE" altLang="et-EE" sz="4000" b="1" smtClean="0"/>
              <a:t>MAJANDUSLIK TOIMETULEK</a:t>
            </a:r>
          </a:p>
        </p:txBody>
      </p:sp>
      <p:sp>
        <p:nvSpPr>
          <p:cNvPr id="34819" name="Rectangle 3"/>
          <p:cNvSpPr>
            <a:spLocks noGrp="1" noChangeArrowheads="1"/>
          </p:cNvSpPr>
          <p:nvPr>
            <p:ph type="body" sz="half" idx="1"/>
          </p:nvPr>
        </p:nvSpPr>
        <p:spPr/>
        <p:txBody>
          <a:bodyPr/>
          <a:lstStyle/>
          <a:p>
            <a:pPr eaLnBrk="1" hangingPunct="1">
              <a:buFont typeface="Wingdings" pitchFamily="2" charset="2"/>
              <a:buNone/>
            </a:pPr>
            <a:r>
              <a:rPr lang="et-EE" altLang="et-EE" sz="2000" b="1" dirty="0" smtClean="0"/>
              <a:t>Siia kuuluvad igasugused perekonnale vajalikud kodutööd, igapäevase söögi ostmine ja valmistamine, kodu korrashoid ja remont, transport, arsti juures käimine jne.</a:t>
            </a:r>
          </a:p>
          <a:p>
            <a:pPr eaLnBrk="1" hangingPunct="1">
              <a:buFont typeface="Wingdings" pitchFamily="2" charset="2"/>
              <a:buNone/>
            </a:pPr>
            <a:r>
              <a:rPr lang="et-EE" altLang="et-EE" sz="2000" b="1" dirty="0" smtClean="0"/>
              <a:t>Tööjaotus peres, kus igaüks teeb talle jõukohaseid töid, samas laseb ka enda eest </a:t>
            </a:r>
            <a:r>
              <a:rPr lang="et-EE" altLang="et-EE" sz="2000" b="1" dirty="0" smtClean="0"/>
              <a:t>hoolitseda.</a:t>
            </a:r>
            <a:endParaRPr lang="et-EE" altLang="et-EE" sz="2000" b="1" dirty="0" smtClean="0"/>
          </a:p>
        </p:txBody>
      </p:sp>
      <p:pic>
        <p:nvPicPr>
          <p:cNvPr id="34820" name="Picture 5" descr="tööjaotus"/>
          <p:cNvPicPr>
            <a:picLocks noChangeAspect="1" noChangeArrowheads="1"/>
          </p:cNvPicPr>
          <p:nvPr>
            <p:ph sz="half" idx="2"/>
          </p:nvPr>
        </p:nvPicPr>
        <p:blipFill>
          <a:blip r:embed="rId2"/>
          <a:srcRect/>
          <a:stretch>
            <a:fillRect/>
          </a:stretch>
        </p:blipFill>
        <p:spPr>
          <a:xfrm>
            <a:off x="2133600" y="3962400"/>
            <a:ext cx="4724400" cy="23622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t-EE" altLang="et-EE" b="1" smtClean="0"/>
              <a:t>SOTSIALISEERUMINE</a:t>
            </a:r>
          </a:p>
        </p:txBody>
      </p:sp>
      <p:sp>
        <p:nvSpPr>
          <p:cNvPr id="35843" name="Rectangle 3"/>
          <p:cNvSpPr>
            <a:spLocks noGrp="1" noChangeArrowheads="1"/>
          </p:cNvSpPr>
          <p:nvPr>
            <p:ph type="body" idx="1"/>
          </p:nvPr>
        </p:nvSpPr>
        <p:spPr/>
        <p:txBody>
          <a:bodyPr/>
          <a:lstStyle/>
          <a:p>
            <a:pPr eaLnBrk="1" hangingPunct="1">
              <a:lnSpc>
                <a:spcPct val="80000"/>
              </a:lnSpc>
            </a:pPr>
            <a:r>
              <a:rPr lang="et-EE" altLang="et-EE" sz="2400" smtClean="0"/>
              <a:t>Normide, reeglite, oskuste ja tegevusmallide õpetamine lastele.</a:t>
            </a:r>
          </a:p>
          <a:p>
            <a:pPr eaLnBrk="1" hangingPunct="1">
              <a:lnSpc>
                <a:spcPct val="80000"/>
              </a:lnSpc>
            </a:pPr>
            <a:r>
              <a:rPr lang="et-EE" altLang="et-EE" sz="2400" smtClean="0"/>
              <a:t>Perekond pakub kõigile liikmetele võimaluse õppida lojaalsust ja meeskonnatööd, sõnapidamist ja võimet kokku leppeid sõlmida ning täita. </a:t>
            </a:r>
          </a:p>
          <a:p>
            <a:pPr eaLnBrk="1" hangingPunct="1">
              <a:lnSpc>
                <a:spcPct val="80000"/>
              </a:lnSpc>
            </a:pPr>
            <a:r>
              <a:rPr lang="et-EE" altLang="et-EE" sz="2400" smtClean="0"/>
              <a:t>Sotsiaalse arengu aluseks on </a:t>
            </a:r>
            <a:r>
              <a:rPr lang="et-EE" altLang="et-EE" sz="2400" u="sng" smtClean="0"/>
              <a:t>ema ja lapse vaheline kiindumussuhe</a:t>
            </a:r>
            <a:r>
              <a:rPr lang="et-EE" altLang="et-EE" sz="2400" smtClean="0"/>
              <a:t>, mida on peetud kõige omakasupüüdmatumaks inimsuhteks. Samamoodi kiindub laps ka regulaarselt temaga tegelevasse isasse.</a:t>
            </a:r>
            <a:r>
              <a:rPr lang="et-EE" altLang="et-EE" sz="2400" b="1" smtClean="0"/>
              <a:t> </a:t>
            </a:r>
            <a:r>
              <a:rPr lang="et-EE" altLang="et-EE" sz="2400" u="sng" smtClean="0"/>
              <a:t>Kiindumus </a:t>
            </a:r>
            <a:r>
              <a:rPr lang="et-EE" altLang="et-EE" sz="2400" smtClean="0"/>
              <a:t>on kahe inimese vaheline emotsionaalne side.</a:t>
            </a:r>
          </a:p>
          <a:p>
            <a:pPr eaLnBrk="1" hangingPunct="1">
              <a:lnSpc>
                <a:spcPct val="80000"/>
              </a:lnSpc>
              <a:buFont typeface="Wingdings" pitchFamily="2" charset="2"/>
              <a:buNone/>
            </a:pPr>
            <a:endParaRPr lang="et-EE" altLang="et-EE" sz="1800" b="1"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95400"/>
            <a:ext cx="8534400" cy="5486400"/>
          </a:xfrm>
        </p:spPr>
        <p:txBody>
          <a:bodyPr/>
          <a:lstStyle/>
          <a:p>
            <a:endParaRPr lang="et-EE" altLang="et-EE" sz="2400" b="1" dirty="0" smtClean="0"/>
          </a:p>
          <a:p>
            <a:r>
              <a:rPr lang="et-EE" altLang="et-EE" sz="2400" b="1" dirty="0" smtClean="0"/>
              <a:t>Perekond on inimestevahelised tunded ja suhted- omavaheline lähedus, hoolimine, lojaalsus, toetus ja armastus.</a:t>
            </a:r>
          </a:p>
          <a:p>
            <a:r>
              <a:rPr lang="et-EE" altLang="et-EE" sz="2400" b="1" dirty="0" smtClean="0"/>
              <a:t>On öeldud, et perekond on ainuke koht maailmas, kus inimest armastatakse mitte sellepärast, mida ta teeb või annab, vaid selle eest, et ta on see, kes ta on.</a:t>
            </a:r>
          </a:p>
          <a:p>
            <a:r>
              <a:rPr lang="et-EE" altLang="et-EE" sz="2400" b="1" dirty="0" smtClean="0"/>
              <a:t>Näib õigem tunded määratlusest välja jätta ja rõhutada perekonnaliikmete õigusi ja kohustusi.</a:t>
            </a:r>
            <a:endParaRPr lang="en-US" altLang="et-EE" sz="2400" b="1" dirty="0" smtClean="0"/>
          </a:p>
        </p:txBody>
      </p:sp>
      <p:sp>
        <p:nvSpPr>
          <p:cNvPr id="10242" name="Title 1"/>
          <p:cNvSpPr>
            <a:spLocks noGrp="1"/>
          </p:cNvSpPr>
          <p:nvPr>
            <p:ph type="title"/>
          </p:nvPr>
        </p:nvSpPr>
        <p:spPr>
          <a:xfrm>
            <a:off x="533400" y="152400"/>
            <a:ext cx="8229600" cy="838200"/>
          </a:xfrm>
        </p:spPr>
        <p:txBody>
          <a:bodyPr/>
          <a:lstStyle/>
          <a:p>
            <a:pPr algn="ctr"/>
            <a:r>
              <a:rPr lang="et-EE" altLang="et-EE" b="1" smtClean="0"/>
              <a:t>Perekond</a:t>
            </a:r>
            <a:endParaRPr lang="en-US" altLang="et-EE"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ealkiri 1"/>
          <p:cNvSpPr>
            <a:spLocks noGrp="1"/>
          </p:cNvSpPr>
          <p:nvPr>
            <p:ph type="title"/>
          </p:nvPr>
        </p:nvSpPr>
        <p:spPr/>
        <p:txBody>
          <a:bodyPr/>
          <a:lstStyle/>
          <a:p>
            <a:pPr algn="ctr"/>
            <a:r>
              <a:rPr lang="et-EE" altLang="et-EE" smtClean="0"/>
              <a:t>Ema ja lapse kiindumussuhe</a:t>
            </a:r>
          </a:p>
        </p:txBody>
      </p:sp>
      <p:sp>
        <p:nvSpPr>
          <p:cNvPr id="36867" name="Sisu kohatäide 2"/>
          <p:cNvSpPr>
            <a:spLocks noGrp="1"/>
          </p:cNvSpPr>
          <p:nvPr>
            <p:ph idx="1"/>
          </p:nvPr>
        </p:nvSpPr>
        <p:spPr/>
        <p:txBody>
          <a:bodyPr/>
          <a:lstStyle/>
          <a:p>
            <a:pPr>
              <a:buFont typeface="Wingdings" pitchFamily="2" charset="2"/>
              <a:buNone/>
            </a:pPr>
            <a:r>
              <a:rPr lang="et-EE" altLang="et-EE" sz="2400" smtClean="0"/>
              <a:t>Sensitiivseks perioodiks peetakse lapse vanust </a:t>
            </a:r>
            <a:r>
              <a:rPr lang="et-EE" altLang="et-EE" sz="2400" u="sng" smtClean="0"/>
              <a:t>5.-6. elukuust</a:t>
            </a:r>
            <a:r>
              <a:rPr lang="et-EE" altLang="et-EE" sz="2400" smtClean="0"/>
              <a:t> </a:t>
            </a:r>
            <a:r>
              <a:rPr lang="et-EE" altLang="et-EE" sz="2400" u="sng" smtClean="0"/>
              <a:t>3. eluaastani</a:t>
            </a:r>
            <a:r>
              <a:rPr lang="et-EE" altLang="et-EE" sz="2400" smtClean="0"/>
              <a:t>. Kui sel perioodil ei kiindu laps ühte inimesse, siis tema edaspidised suhted on häiritud. Hiljem on selle tulemuseks valimatud sõprussuhted, puuduv süütunne, sotsiaalse kohanemise häired, ebapiisavad emotsionaalsed väljendused, vaene sõnavara ning algklassides halb lugemis- ja kirjutamisoskus, kuueaastaselt ei ole need lapsed sageli kooliküpsed (Lunge,1993).</a:t>
            </a:r>
          </a:p>
          <a:p>
            <a:pPr>
              <a:buFont typeface="Wingdings" pitchFamily="2" charset="2"/>
              <a:buNone/>
            </a:pPr>
            <a:endParaRPr lang="et-EE" altLang="et-EE"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t-EE" altLang="et-EE" b="1" smtClean="0"/>
              <a:t>HOOLITSUS</a:t>
            </a:r>
          </a:p>
        </p:txBody>
      </p:sp>
      <p:sp>
        <p:nvSpPr>
          <p:cNvPr id="37891" name="Rectangle 3"/>
          <p:cNvSpPr>
            <a:spLocks noGrp="1" noChangeArrowheads="1"/>
          </p:cNvSpPr>
          <p:nvPr>
            <p:ph type="body" sz="half" idx="1"/>
          </p:nvPr>
        </p:nvSpPr>
        <p:spPr/>
        <p:txBody>
          <a:bodyPr/>
          <a:lstStyle/>
          <a:p>
            <a:pPr eaLnBrk="1" hangingPunct="1">
              <a:lnSpc>
                <a:spcPct val="80000"/>
              </a:lnSpc>
            </a:pPr>
            <a:r>
              <a:rPr lang="et-EE" altLang="et-EE" sz="2000" smtClean="0"/>
              <a:t>Just perekonnas saadakse kogemus hoolitsemisest ja hoolitsetud olemisest – siin väljenduvad vabamalt inimeste nõrkused, hädad ja haigused.</a:t>
            </a:r>
          </a:p>
          <a:p>
            <a:pPr eaLnBrk="1" hangingPunct="1">
              <a:lnSpc>
                <a:spcPct val="80000"/>
              </a:lnSpc>
            </a:pPr>
            <a:r>
              <a:rPr lang="et-EE" altLang="et-EE" sz="2000" smtClean="0"/>
              <a:t>Abikaasad hoolitsevad vastastikku teineteise eest, pakkudes seega eeskuju lastele. </a:t>
            </a:r>
          </a:p>
          <a:p>
            <a:pPr eaLnBrk="1" hangingPunct="1">
              <a:lnSpc>
                <a:spcPct val="80000"/>
              </a:lnSpc>
            </a:pPr>
            <a:r>
              <a:rPr lang="et-EE" altLang="et-EE" sz="2000" smtClean="0"/>
              <a:t>Väikelaps sõltub täielikult tema eest hoolitsevatest täiskasvanutest, õpib ja harjub aga seega ka ise märkama, millal tema saab hoolitseja rolli täita.</a:t>
            </a:r>
          </a:p>
          <a:p>
            <a:pPr eaLnBrk="1" hangingPunct="1">
              <a:lnSpc>
                <a:spcPct val="80000"/>
              </a:lnSpc>
            </a:pPr>
            <a:endParaRPr lang="et-EE" altLang="et-EE" sz="1600" smtClean="0"/>
          </a:p>
        </p:txBody>
      </p:sp>
      <p:pic>
        <p:nvPicPr>
          <p:cNvPr id="37892" name="Picture 7"/>
          <p:cNvPicPr>
            <a:picLocks noChangeAspect="1" noChangeArrowheads="1"/>
          </p:cNvPicPr>
          <p:nvPr>
            <p:ph sz="half" idx="2"/>
          </p:nvPr>
        </p:nvPicPr>
        <p:blipFill>
          <a:blip r:embed="rId3"/>
          <a:srcRect/>
          <a:stretch>
            <a:fillRect/>
          </a:stretch>
        </p:blipFill>
        <p:spPr>
          <a:xfrm>
            <a:off x="5372100" y="2605088"/>
            <a:ext cx="2589213" cy="252095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lgn="ctr" eaLnBrk="1" hangingPunct="1"/>
            <a:r>
              <a:rPr lang="et-EE" altLang="et-EE" sz="4000" b="1" smtClean="0"/>
              <a:t>HARIV/ KULTUURILINE FUNKTSIOON</a:t>
            </a:r>
          </a:p>
        </p:txBody>
      </p:sp>
      <p:sp>
        <p:nvSpPr>
          <p:cNvPr id="38915" name="Rectangle 3"/>
          <p:cNvSpPr>
            <a:spLocks noGrp="1" noChangeArrowheads="1"/>
          </p:cNvSpPr>
          <p:nvPr>
            <p:ph type="body" idx="1"/>
          </p:nvPr>
        </p:nvSpPr>
        <p:spPr/>
        <p:txBody>
          <a:bodyPr/>
          <a:lstStyle/>
          <a:p>
            <a:pPr eaLnBrk="1" hangingPunct="1">
              <a:lnSpc>
                <a:spcPct val="80000"/>
              </a:lnSpc>
              <a:buFont typeface="Wingdings" pitchFamily="2" charset="2"/>
              <a:buNone/>
            </a:pPr>
            <a:r>
              <a:rPr lang="et-EE" altLang="et-EE" sz="2000" smtClean="0"/>
              <a:t>Lapsed õpivad vanematega suheldes hindama kirjandust ja valima teleprogrammidest seda, mida vaadata tasub. </a:t>
            </a:r>
          </a:p>
          <a:p>
            <a:pPr eaLnBrk="1" hangingPunct="1">
              <a:lnSpc>
                <a:spcPct val="80000"/>
              </a:lnSpc>
              <a:buFont typeface="Wingdings" pitchFamily="2" charset="2"/>
              <a:buNone/>
            </a:pPr>
            <a:r>
              <a:rPr lang="et-EE" altLang="et-EE" sz="2000" smtClean="0"/>
              <a:t>Muusikalise kasvatuse kohalt oli kodu ehk parem kasvataja vanasti, kui töid-tegevusi rohkem lauluga saadeti ja vanemad lapsele pillimängu oskust edasi andsid. Ka käsitööd tehti siis üheskoos rohkem. Nüüdsetes kodudes on see-eest olulisel kohal muusikakeskus, fotoaparaat, filmikaamera, arvuti, internet. </a:t>
            </a:r>
          </a:p>
          <a:p>
            <a:pPr eaLnBrk="1" hangingPunct="1">
              <a:lnSpc>
                <a:spcPct val="80000"/>
              </a:lnSpc>
              <a:buFont typeface="Wingdings" pitchFamily="2" charset="2"/>
              <a:buNone/>
            </a:pPr>
            <a:r>
              <a:rPr lang="et-EE" altLang="et-EE" sz="2000" smtClean="0"/>
              <a:t>Ometi ei mõjuta last sedavõrd arvuti, muusikakeskus või kaamera, vaid kodus valitsev </a:t>
            </a:r>
            <a:r>
              <a:rPr lang="et-EE" altLang="et-EE" sz="2000" u="sng" smtClean="0"/>
              <a:t>suhtumine kultuuri.</a:t>
            </a:r>
          </a:p>
          <a:p>
            <a:pPr eaLnBrk="1" hangingPunct="1">
              <a:lnSpc>
                <a:spcPct val="80000"/>
              </a:lnSpc>
              <a:buFont typeface="Wingdings" pitchFamily="2" charset="2"/>
              <a:buNone/>
            </a:pPr>
            <a:r>
              <a:rPr lang="et-EE" altLang="et-EE" sz="2000" smtClean="0"/>
              <a:t>Laste huvialad on seotud vanemate väärtushinnangutega.</a:t>
            </a:r>
          </a:p>
          <a:p>
            <a:pPr eaLnBrk="1" hangingPunct="1">
              <a:lnSpc>
                <a:spcPct val="80000"/>
              </a:lnSpc>
              <a:buFont typeface="Wingdings" pitchFamily="2" charset="2"/>
              <a:buNone/>
            </a:pPr>
            <a:r>
              <a:rPr lang="et-EE" altLang="et-EE" sz="2000" smtClean="0"/>
              <a:t>Uurimused on näidanud, et murdeealiste huvialad on seotud vanemate väärtushinnangutega. Näiteks lapsed, kelle vanemad muusikat armastavad ja hindavad, tegelevad rohkem muusikaga.</a:t>
            </a:r>
          </a:p>
          <a:p>
            <a:pPr eaLnBrk="1" hangingPunct="1">
              <a:lnSpc>
                <a:spcPct val="80000"/>
              </a:lnSpc>
            </a:pPr>
            <a:endParaRPr lang="et-EE" altLang="et-EE" sz="2000" smtClean="0"/>
          </a:p>
          <a:p>
            <a:pPr eaLnBrk="1" hangingPunct="1">
              <a:lnSpc>
                <a:spcPct val="80000"/>
              </a:lnSpc>
            </a:pPr>
            <a:endParaRPr lang="et-EE" altLang="et-EE" sz="20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t-EE" altLang="et-EE" b="1" smtClean="0"/>
              <a:t>TURVALISUSE FUNKTSIOON</a:t>
            </a:r>
          </a:p>
        </p:txBody>
      </p:sp>
      <p:sp>
        <p:nvSpPr>
          <p:cNvPr id="39939" name="Rectangle 3"/>
          <p:cNvSpPr>
            <a:spLocks noGrp="1" noChangeArrowheads="1"/>
          </p:cNvSpPr>
          <p:nvPr>
            <p:ph type="body" sz="half" idx="1"/>
          </p:nvPr>
        </p:nvSpPr>
        <p:spPr/>
        <p:txBody>
          <a:bodyPr/>
          <a:lstStyle/>
          <a:p>
            <a:pPr eaLnBrk="1" hangingPunct="1"/>
            <a:r>
              <a:rPr lang="et-EE" altLang="et-EE" sz="2400" b="1" smtClean="0"/>
              <a:t>Turvalisuse vajadus on üks inimese põhivajadusi, kodu peaks olema koht, kus sa saad kaitset ja peavarju, tuge ja rõõme jagada.</a:t>
            </a:r>
          </a:p>
          <a:p>
            <a:pPr eaLnBrk="1" hangingPunct="1"/>
            <a:r>
              <a:rPr lang="et-EE" altLang="et-EE" sz="2400" b="1" smtClean="0"/>
              <a:t>Missugune kodu on turvaline?</a:t>
            </a:r>
          </a:p>
          <a:p>
            <a:pPr eaLnBrk="1" hangingPunct="1"/>
            <a:endParaRPr lang="et-EE" altLang="et-EE" sz="2400" smtClean="0"/>
          </a:p>
        </p:txBody>
      </p:sp>
      <p:pic>
        <p:nvPicPr>
          <p:cNvPr id="39940" name="Picture 5" descr="MP900399693[1]"/>
          <p:cNvPicPr>
            <a:picLocks noGrp="1" noChangeAspect="1" noChangeArrowheads="1"/>
          </p:cNvPicPr>
          <p:nvPr>
            <p:ph sz="half" idx="2"/>
          </p:nvPr>
        </p:nvPicPr>
        <p:blipFill>
          <a:blip r:embed="rId2"/>
          <a:srcRect/>
          <a:stretch>
            <a:fillRect/>
          </a:stretch>
        </p:blipFill>
        <p:spPr>
          <a:xfrm>
            <a:off x="1371600" y="3733800"/>
            <a:ext cx="5486400" cy="25908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t-EE" altLang="et-EE" smtClean="0"/>
              <a:t>Turvalisus</a:t>
            </a:r>
          </a:p>
        </p:txBody>
      </p:sp>
      <p:sp>
        <p:nvSpPr>
          <p:cNvPr id="40963" name="Rectangle 3"/>
          <p:cNvSpPr>
            <a:spLocks noGrp="1" noChangeArrowheads="1"/>
          </p:cNvSpPr>
          <p:nvPr>
            <p:ph type="body" idx="1"/>
          </p:nvPr>
        </p:nvSpPr>
        <p:spPr/>
        <p:txBody>
          <a:bodyPr/>
          <a:lstStyle/>
          <a:p>
            <a:pPr eaLnBrk="1" hangingPunct="1">
              <a:lnSpc>
                <a:spcPct val="90000"/>
              </a:lnSpc>
              <a:buFont typeface="Wingdings" pitchFamily="2" charset="2"/>
              <a:buNone/>
            </a:pPr>
            <a:r>
              <a:rPr lang="et-EE" altLang="et-EE" sz="2400" b="1" smtClean="0"/>
              <a:t>Ehkki on minevikku on jäänud aeg, mil metsloomad ja röövlijõugud mööda maad rännates ohvrit otsisid – </a:t>
            </a:r>
            <a:r>
              <a:rPr lang="et-EE" altLang="et-EE" sz="2400" b="1" u="sng" smtClean="0"/>
              <a:t>hirm ohtliku välismaailma ees pole kadunud</a:t>
            </a:r>
            <a:r>
              <a:rPr lang="et-EE" altLang="et-EE" sz="2400" b="1" smtClean="0"/>
              <a:t>. Last hoiatatakse juba varases eas võõraste eest. </a:t>
            </a:r>
          </a:p>
          <a:p>
            <a:pPr eaLnBrk="1" hangingPunct="1">
              <a:lnSpc>
                <a:spcPct val="90000"/>
              </a:lnSpc>
              <a:buFont typeface="Wingdings" pitchFamily="2" charset="2"/>
              <a:buNone/>
            </a:pPr>
            <a:r>
              <a:rPr lang="et-EE" altLang="et-EE" sz="2400" b="1" smtClean="0"/>
              <a:t>Inimene ei suuda hästi pikka aega üksi elada, ta vajab teisi enda ümber, ehkki peab aeg-ajalt saama ka eralduda. </a:t>
            </a:r>
          </a:p>
          <a:p>
            <a:pPr eaLnBrk="1" hangingPunct="1">
              <a:lnSpc>
                <a:spcPct val="90000"/>
              </a:lnSpc>
              <a:buFont typeface="Wingdings" pitchFamily="2" charset="2"/>
              <a:buNone/>
            </a:pPr>
            <a:r>
              <a:rPr lang="et-EE" altLang="et-EE" sz="2400" b="1" smtClean="0"/>
              <a:t>Kooselu, rõõmude ja murede jagamine  pereliikmetega annab inimesele tunde, et ta on tähtis ja mõistetud. Just see loob aluse turvatundele.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t-EE" altLang="et-EE" smtClean="0"/>
              <a:t>Muutunud funktsioonid tänapäeval</a:t>
            </a:r>
          </a:p>
        </p:txBody>
      </p:sp>
      <p:sp>
        <p:nvSpPr>
          <p:cNvPr id="41987" name="Rectangle 3"/>
          <p:cNvSpPr>
            <a:spLocks noGrp="1" noChangeArrowheads="1"/>
          </p:cNvSpPr>
          <p:nvPr>
            <p:ph type="body" idx="1"/>
          </p:nvPr>
        </p:nvSpPr>
        <p:spPr/>
        <p:txBody>
          <a:bodyPr/>
          <a:lstStyle/>
          <a:p>
            <a:pPr eaLnBrk="1" hangingPunct="1">
              <a:lnSpc>
                <a:spcPct val="80000"/>
              </a:lnSpc>
              <a:buFont typeface="Wingdings" pitchFamily="2" charset="2"/>
              <a:buNone/>
            </a:pPr>
            <a:r>
              <a:rPr lang="et-EE" altLang="et-EE" sz="2400" smtClean="0"/>
              <a:t>On leitud, et moodne perekond on loobunud (vähemalt põhiosas) endisel kujul täitmast traditsioonilisi pereülesandeid, nagu tootmine, tervishoid, hoolitsus vanurite ja haigete eest ning usuline tegevus.</a:t>
            </a:r>
          </a:p>
          <a:p>
            <a:pPr eaLnBrk="1" hangingPunct="1">
              <a:lnSpc>
                <a:spcPct val="80000"/>
              </a:lnSpc>
              <a:buFont typeface="Wingdings" pitchFamily="2" charset="2"/>
              <a:buNone/>
            </a:pPr>
            <a:r>
              <a:rPr lang="et-EE" altLang="et-EE" sz="2400" smtClean="0"/>
              <a:t>Ühistegevusi on järjest vähem, kuid kiindumus ja lugupidamine, sõprus ja armastus kujunevad välja just ühistegevuses. </a:t>
            </a:r>
          </a:p>
          <a:p>
            <a:pPr eaLnBrk="1" hangingPunct="1">
              <a:lnSpc>
                <a:spcPct val="80000"/>
              </a:lnSpc>
              <a:buFont typeface="Wingdings" pitchFamily="2" charset="2"/>
              <a:buNone/>
            </a:pPr>
            <a:r>
              <a:rPr lang="et-EE" altLang="et-EE" sz="2400" smtClean="0"/>
              <a:t>Ühiskond on üritanud perekondi toetada, võttes enda kanda üha enam perekonna seniseid funktsioone. Inimene muutub selle tagajärjel isekamaks, egoistlikumaks, materialistlikumaks ja elunautivamaks.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t-EE" altLang="et-EE" smtClean="0"/>
              <a:t>Kokkuvõte</a:t>
            </a:r>
          </a:p>
        </p:txBody>
      </p:sp>
      <p:sp>
        <p:nvSpPr>
          <p:cNvPr id="43011" name="Rectangle 3"/>
          <p:cNvSpPr>
            <a:spLocks noGrp="1" noChangeArrowheads="1"/>
          </p:cNvSpPr>
          <p:nvPr>
            <p:ph type="body" idx="1"/>
          </p:nvPr>
        </p:nvSpPr>
        <p:spPr/>
        <p:txBody>
          <a:bodyPr/>
          <a:lstStyle/>
          <a:p>
            <a:pPr eaLnBrk="1" hangingPunct="1">
              <a:lnSpc>
                <a:spcPct val="90000"/>
              </a:lnSpc>
              <a:buFont typeface="Wingdings" pitchFamily="2" charset="2"/>
              <a:buNone/>
            </a:pPr>
            <a:r>
              <a:rPr lang="et-EE" altLang="et-EE" sz="2000" smtClean="0"/>
              <a:t>Terve hulk perekonna funktsioone on püsinud samadena: 1)peres kasvatavad mees ja/või naine oma järeltulijaid, 2)pere kaitseb inimest välismaailma ohtude eest, pakkudes turvalisust,</a:t>
            </a:r>
          </a:p>
          <a:p>
            <a:pPr eaLnBrk="1" hangingPunct="1">
              <a:lnSpc>
                <a:spcPct val="90000"/>
              </a:lnSpc>
              <a:buFont typeface="Wingdings" pitchFamily="2" charset="2"/>
              <a:buNone/>
            </a:pPr>
            <a:r>
              <a:rPr lang="et-EE" altLang="et-EE" sz="2000" smtClean="0"/>
              <a:t>    3) laste sotsialiseerimine, toidu ja peavarju, aga ka emotsionaalse toetuse tagamine pereliikmetele,</a:t>
            </a:r>
          </a:p>
          <a:p>
            <a:pPr eaLnBrk="1" hangingPunct="1">
              <a:lnSpc>
                <a:spcPct val="90000"/>
              </a:lnSpc>
              <a:buFont typeface="Wingdings" pitchFamily="2" charset="2"/>
              <a:buNone/>
            </a:pPr>
            <a:r>
              <a:rPr lang="et-EE" altLang="et-EE" sz="2000" smtClean="0"/>
              <a:t>    4) ühiskonna stabiilsus ja harmoonia.</a:t>
            </a:r>
          </a:p>
          <a:p>
            <a:pPr eaLnBrk="1" hangingPunct="1">
              <a:lnSpc>
                <a:spcPct val="90000"/>
              </a:lnSpc>
            </a:pPr>
            <a:r>
              <a:rPr lang="et-EE" altLang="et-EE" sz="2000" smtClean="0"/>
              <a:t>Perekond on ainuke koht maailmas, kus inimest armastatakse mitte sellepärast, mida ta teeb või annab, vaid sellepärast, et ta on olemas.</a:t>
            </a:r>
          </a:p>
          <a:p>
            <a:pPr eaLnBrk="1" hangingPunct="1">
              <a:lnSpc>
                <a:spcPct val="90000"/>
              </a:lnSpc>
            </a:pPr>
            <a:r>
              <a:rPr lang="et-EE" altLang="et-EE" sz="2000" smtClean="0"/>
              <a:t> Perekond on kui </a:t>
            </a:r>
            <a:r>
              <a:rPr lang="et-EE" altLang="et-EE" sz="2000" u="sng" smtClean="0"/>
              <a:t>süsteem</a:t>
            </a:r>
            <a:r>
              <a:rPr lang="et-EE" altLang="et-EE" sz="2000" smtClean="0"/>
              <a:t>, millele on omane pereliikmete pidev </a:t>
            </a:r>
            <a:r>
              <a:rPr lang="et-EE" altLang="et-EE" sz="2000" u="sng" smtClean="0"/>
              <a:t>mõju üksteisele</a:t>
            </a:r>
            <a:r>
              <a:rPr lang="et-EE" altLang="et-EE" sz="2000" smtClean="0"/>
              <a:t>: perekond mõjutab iga tema liiget ja tema probleeme, ühe pereliikme probleem võib mõjutada perekonna teisi liikmeid.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t-EE" dirty="0" smtClean="0"/>
              <a:t>Võrrelge omavahel registreeritud abielu ja vabaabielu. Nimetage plussid ja miinused mõlema kooselu puhul.</a:t>
            </a:r>
          </a:p>
          <a:p>
            <a:r>
              <a:rPr lang="et-EE" dirty="0" smtClean="0"/>
              <a:t>Kes kuuluvad perekonda, kes leibkonda?</a:t>
            </a:r>
          </a:p>
          <a:p>
            <a:r>
              <a:rPr lang="et-EE" dirty="0" smtClean="0"/>
              <a:t>Milles seisneb perekonna ja leibkonna peamine erinevus?</a:t>
            </a:r>
          </a:p>
          <a:p>
            <a:r>
              <a:rPr lang="et-EE" smtClean="0"/>
              <a:t>Milline perekonna vorm on populaarne tänapäeval ja selgita miks?</a:t>
            </a:r>
            <a:endParaRPr lang="et-EE" dirty="0"/>
          </a:p>
        </p:txBody>
      </p:sp>
      <p:sp>
        <p:nvSpPr>
          <p:cNvPr id="3" name="Title 2"/>
          <p:cNvSpPr>
            <a:spLocks noGrp="1"/>
          </p:cNvSpPr>
          <p:nvPr>
            <p:ph type="title"/>
          </p:nvPr>
        </p:nvSpPr>
        <p:spPr/>
        <p:txBody>
          <a:bodyPr/>
          <a:lstStyle/>
          <a:p>
            <a:r>
              <a:rPr lang="et-EE" dirty="0" smtClean="0"/>
              <a:t>KÜSIMUSED TEEMA KOHTA</a:t>
            </a:r>
            <a:endParaRPr lang="et-E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eaLnBrk="1" hangingPunct="1"/>
            <a:r>
              <a:rPr lang="et-EE" altLang="et-EE" sz="2400" b="1" dirty="0" smtClean="0"/>
              <a:t>Perekond on abielul või veresugulusel</a:t>
            </a:r>
          </a:p>
          <a:p>
            <a:pPr eaLnBrk="1" hangingPunct="1">
              <a:buFont typeface="Wingdings" pitchFamily="2" charset="2"/>
              <a:buNone/>
            </a:pPr>
            <a:r>
              <a:rPr lang="et-EE" altLang="et-EE" sz="2400" b="1" dirty="0" smtClean="0"/>
              <a:t>põhinev grupp, mille liikmeid seob ühine</a:t>
            </a:r>
          </a:p>
          <a:p>
            <a:pPr eaLnBrk="1" hangingPunct="1">
              <a:buFont typeface="Wingdings" pitchFamily="2" charset="2"/>
              <a:buNone/>
            </a:pPr>
            <a:r>
              <a:rPr lang="et-EE" altLang="et-EE" sz="2400" b="1" dirty="0" smtClean="0"/>
              <a:t>olme, vastastikune abi ja moraalne toetus.</a:t>
            </a:r>
          </a:p>
          <a:p>
            <a:pPr eaLnBrk="1" hangingPunct="1"/>
            <a:r>
              <a:rPr lang="et-EE" altLang="et-EE" sz="2400" b="1" dirty="0" smtClean="0"/>
              <a:t>Leibkond on ühisel aadressil elav inimeste</a:t>
            </a:r>
          </a:p>
          <a:p>
            <a:pPr eaLnBrk="1" hangingPunct="1">
              <a:buFont typeface="Wingdings" pitchFamily="2" charset="2"/>
              <a:buNone/>
            </a:pPr>
            <a:r>
              <a:rPr lang="et-EE" altLang="et-EE" sz="2400" b="1" dirty="0" smtClean="0"/>
              <a:t>rühm, kes kasutab ühiseid raha- ja/või</a:t>
            </a:r>
          </a:p>
          <a:p>
            <a:pPr eaLnBrk="1" hangingPunct="1">
              <a:buFont typeface="Wingdings" pitchFamily="2" charset="2"/>
              <a:buNone/>
            </a:pPr>
            <a:r>
              <a:rPr lang="et-EE" altLang="et-EE" sz="2400" b="1" dirty="0" smtClean="0"/>
              <a:t>toiduressursse ning kelle liikmed tunnistavad</a:t>
            </a:r>
          </a:p>
          <a:p>
            <a:pPr eaLnBrk="1" hangingPunct="1">
              <a:buFont typeface="Wingdings" pitchFamily="2" charset="2"/>
              <a:buNone/>
            </a:pPr>
            <a:r>
              <a:rPr lang="et-EE" altLang="et-EE" sz="2400" b="1" dirty="0" smtClean="0"/>
              <a:t>end üheks liikmeskonnaks.</a:t>
            </a:r>
          </a:p>
        </p:txBody>
      </p:sp>
      <p:sp>
        <p:nvSpPr>
          <p:cNvPr id="11266" name="Rectangle 2"/>
          <p:cNvSpPr>
            <a:spLocks noGrp="1" noChangeArrowheads="1"/>
          </p:cNvSpPr>
          <p:nvPr>
            <p:ph type="title"/>
          </p:nvPr>
        </p:nvSpPr>
        <p:spPr/>
        <p:txBody>
          <a:bodyPr/>
          <a:lstStyle/>
          <a:p>
            <a:pPr eaLnBrk="1" hangingPunct="1"/>
            <a:r>
              <a:rPr lang="et-EE" altLang="et-EE" b="1" smtClean="0"/>
              <a:t>Perekond ja/või leibkond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381000" y="152400"/>
            <a:ext cx="7543800" cy="990600"/>
          </a:xfrm>
        </p:spPr>
        <p:txBody>
          <a:bodyPr/>
          <a:lstStyle/>
          <a:p>
            <a:pPr algn="ctr" eaLnBrk="1" hangingPunct="1"/>
            <a:r>
              <a:rPr lang="et-EE" altLang="et-EE" b="1" smtClean="0"/>
              <a:t>Leibkond</a:t>
            </a:r>
          </a:p>
        </p:txBody>
      </p:sp>
      <p:sp>
        <p:nvSpPr>
          <p:cNvPr id="12291" name="Rectangle 8"/>
          <p:cNvSpPr>
            <a:spLocks noGrp="1" noChangeArrowheads="1"/>
          </p:cNvSpPr>
          <p:nvPr>
            <p:ph type="body" sz="half" idx="1"/>
          </p:nvPr>
        </p:nvSpPr>
        <p:spPr>
          <a:xfrm>
            <a:off x="381000" y="1000108"/>
            <a:ext cx="8229600" cy="3429024"/>
          </a:xfrm>
        </p:spPr>
        <p:txBody>
          <a:bodyPr>
            <a:normAutofit fontScale="92500"/>
          </a:bodyPr>
          <a:lstStyle/>
          <a:p>
            <a:pPr eaLnBrk="1" hangingPunct="1">
              <a:lnSpc>
                <a:spcPct val="80000"/>
              </a:lnSpc>
              <a:buFont typeface="Wingdings" pitchFamily="2" charset="2"/>
              <a:buNone/>
            </a:pPr>
            <a:r>
              <a:rPr lang="et-EE" altLang="et-EE" sz="2600" b="1" dirty="0" smtClean="0"/>
              <a:t> </a:t>
            </a:r>
            <a:endParaRPr lang="et-EE" altLang="et-EE" sz="2600" b="1" dirty="0" smtClean="0"/>
          </a:p>
          <a:p>
            <a:pPr eaLnBrk="1" hangingPunct="1">
              <a:lnSpc>
                <a:spcPct val="80000"/>
              </a:lnSpc>
              <a:buFont typeface="Wingdings" pitchFamily="2" charset="2"/>
              <a:buNone/>
            </a:pPr>
            <a:r>
              <a:rPr lang="et-EE" altLang="et-EE" sz="2600" b="1" dirty="0" smtClean="0"/>
              <a:t>Ehkki </a:t>
            </a:r>
            <a:r>
              <a:rPr lang="et-EE" altLang="et-EE" sz="2600" b="1" dirty="0" smtClean="0"/>
              <a:t>kõnekäänd </a:t>
            </a:r>
            <a:r>
              <a:rPr lang="et-EE" altLang="et-EE" sz="2600" b="1" i="1" dirty="0" smtClean="0"/>
              <a:t>leibu ühte kappi panema</a:t>
            </a:r>
          </a:p>
          <a:p>
            <a:pPr eaLnBrk="1" hangingPunct="1">
              <a:lnSpc>
                <a:spcPct val="80000"/>
              </a:lnSpc>
              <a:buFont typeface="Wingdings" pitchFamily="2" charset="2"/>
              <a:buNone/>
            </a:pPr>
            <a:r>
              <a:rPr lang="et-EE" altLang="et-EE" sz="2600" b="1" dirty="0" smtClean="0"/>
              <a:t> viitab abiellumisele ja ühise perekonna</a:t>
            </a:r>
          </a:p>
          <a:p>
            <a:pPr eaLnBrk="1" hangingPunct="1">
              <a:lnSpc>
                <a:spcPct val="80000"/>
              </a:lnSpc>
              <a:buFont typeface="Wingdings" pitchFamily="2" charset="2"/>
              <a:buNone/>
            </a:pPr>
            <a:r>
              <a:rPr lang="et-EE" altLang="et-EE" sz="2600" b="1" dirty="0" smtClean="0"/>
              <a:t> loomisele, pole leibkond perekonna  vorm.</a:t>
            </a:r>
          </a:p>
          <a:p>
            <a:pPr eaLnBrk="1" hangingPunct="1">
              <a:lnSpc>
                <a:spcPct val="80000"/>
              </a:lnSpc>
              <a:buFont typeface="Wingdings" pitchFamily="2" charset="2"/>
              <a:buNone/>
            </a:pPr>
            <a:r>
              <a:rPr lang="et-EE" altLang="et-EE" sz="2600" b="1" dirty="0" smtClean="0"/>
              <a:t>Leibkonna võivad moodustada lühemaks või pikemaks perioodiks sõbrad, õpingukaaslased või muud inimesed. </a:t>
            </a:r>
          </a:p>
          <a:p>
            <a:pPr eaLnBrk="1" hangingPunct="1">
              <a:lnSpc>
                <a:spcPct val="80000"/>
              </a:lnSpc>
              <a:buFont typeface="Wingdings" pitchFamily="2" charset="2"/>
              <a:buNone/>
            </a:pPr>
            <a:r>
              <a:rPr lang="et-EE" altLang="et-EE" sz="2600" b="1" dirty="0" smtClean="0"/>
              <a:t>Toimub elu ühises ruumis majapidamistöid ja -kulusid jagades.</a:t>
            </a:r>
          </a:p>
          <a:p>
            <a:pPr eaLnBrk="1" hangingPunct="1">
              <a:lnSpc>
                <a:spcPct val="80000"/>
              </a:lnSpc>
              <a:buFont typeface="Wingdings" pitchFamily="2" charset="2"/>
              <a:buNone/>
            </a:pPr>
            <a:r>
              <a:rPr lang="et-EE" altLang="et-EE" sz="2600" b="1" dirty="0" smtClean="0"/>
              <a:t>Omaette leibkonna moodustab </a:t>
            </a:r>
            <a:r>
              <a:rPr lang="et-EE" altLang="et-EE" sz="2600" b="1" dirty="0" smtClean="0"/>
              <a:t>ka </a:t>
            </a:r>
            <a:r>
              <a:rPr lang="et-EE" altLang="et-EE" sz="2600" b="1" dirty="0" smtClean="0"/>
              <a:t>üksi elav indiviid.</a:t>
            </a:r>
          </a:p>
        </p:txBody>
      </p:sp>
      <p:pic>
        <p:nvPicPr>
          <p:cNvPr id="12292" name="Picture 10" descr="MC900412950[1]"/>
          <p:cNvPicPr>
            <a:picLocks noGrp="1" noChangeAspect="1" noChangeArrowheads="1"/>
          </p:cNvPicPr>
          <p:nvPr>
            <p:ph sz="half" idx="2"/>
          </p:nvPr>
        </p:nvPicPr>
        <p:blipFill>
          <a:blip r:embed="rId2"/>
          <a:stretch>
            <a:fillRect/>
          </a:stretch>
        </p:blipFill>
        <p:spPr>
          <a:xfrm>
            <a:off x="3134855" y="3941763"/>
            <a:ext cx="2874290" cy="2189162"/>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ontent Placeholder 3"/>
          <p:cNvGraphicFramePr>
            <a:graphicFrameLocks noGrp="1"/>
          </p:cNvGraphicFramePr>
          <p:nvPr>
            <p:ph idx="1"/>
          </p:nvPr>
        </p:nvGraphicFramePr>
        <p:xfrm>
          <a:off x="504825" y="1481138"/>
          <a:ext cx="8134350" cy="4525962"/>
        </p:xfrm>
        <a:graphic>
          <a:graphicData uri="http://schemas.openxmlformats.org/presentationml/2006/ole">
            <p:oleObj spid="_x0000_s1026" r:id="rId3" imgW="8327858" imgH="4633362" progId="Excel.Chart.8">
              <p:embed/>
            </p:oleObj>
          </a:graphicData>
        </a:graphic>
      </p:graphicFrame>
      <p:sp>
        <p:nvSpPr>
          <p:cNvPr id="1027" name="Title 1"/>
          <p:cNvSpPr>
            <a:spLocks noGrp="1"/>
          </p:cNvSpPr>
          <p:nvPr>
            <p:ph type="title"/>
          </p:nvPr>
        </p:nvSpPr>
        <p:spPr/>
        <p:txBody>
          <a:bodyPr/>
          <a:lstStyle/>
          <a:p>
            <a:pPr algn="ctr"/>
            <a:r>
              <a:rPr lang="et-EE" altLang="et-EE" b="1" smtClean="0"/>
              <a:t>Eesti leibkonnad</a:t>
            </a:r>
            <a:endParaRPr lang="en-US" altLang="et-EE"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eaLnBrk="1" hangingPunct="1">
              <a:buFont typeface="Wingdings" pitchFamily="2" charset="2"/>
              <a:buNone/>
            </a:pPr>
            <a:r>
              <a:rPr lang="et-EE" altLang="et-EE" sz="2400" b="1" dirty="0" smtClean="0"/>
              <a:t>Perekond on sotsiaalne grupp, mida ühendab ühine eluase ja majandamine ning perekonda sündivad lapsed. </a:t>
            </a:r>
          </a:p>
          <a:p>
            <a:pPr eaLnBrk="1" hangingPunct="1">
              <a:buFont typeface="Wingdings" pitchFamily="2" charset="2"/>
              <a:buNone/>
            </a:pPr>
            <a:r>
              <a:rPr lang="et-EE" altLang="et-EE" sz="2400" b="1" dirty="0" smtClean="0"/>
              <a:t>Perekonnas on mõlemast soost täiskasvanuid, kes on omavahel sotsiaalselt aktsepteeritud seksuaalsuhetes ning nende vähemalt üks laps.</a:t>
            </a:r>
          </a:p>
          <a:p>
            <a:pPr eaLnBrk="1" hangingPunct="1">
              <a:buFont typeface="Wingdings" pitchFamily="2" charset="2"/>
              <a:buNone/>
            </a:pPr>
            <a:r>
              <a:rPr lang="et-EE" altLang="et-EE" sz="2400" b="1" dirty="0" smtClean="0"/>
              <a:t>Miks see perekonna definitsioon meie ühiskonda ei sobi?</a:t>
            </a:r>
          </a:p>
        </p:txBody>
      </p:sp>
      <p:sp>
        <p:nvSpPr>
          <p:cNvPr id="13314" name="Rectangle 2"/>
          <p:cNvSpPr>
            <a:spLocks noGrp="1" noChangeArrowheads="1"/>
          </p:cNvSpPr>
          <p:nvPr>
            <p:ph type="title"/>
          </p:nvPr>
        </p:nvSpPr>
        <p:spPr/>
        <p:txBody>
          <a:bodyPr/>
          <a:lstStyle/>
          <a:p>
            <a:pPr algn="ctr" eaLnBrk="1" hangingPunct="1"/>
            <a:r>
              <a:rPr lang="et-EE" altLang="et-EE" b="1" smtClean="0"/>
              <a:t>Perekond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t-EE" altLang="et-EE" b="1" smtClean="0"/>
              <a:t>…. sest</a:t>
            </a:r>
          </a:p>
        </p:txBody>
      </p:sp>
      <p:sp>
        <p:nvSpPr>
          <p:cNvPr id="14339" name="Rectangle 3"/>
          <p:cNvSpPr>
            <a:spLocks noGrp="1" noChangeArrowheads="1"/>
          </p:cNvSpPr>
          <p:nvPr>
            <p:ph type="body" idx="1"/>
          </p:nvPr>
        </p:nvSpPr>
        <p:spPr/>
        <p:txBody>
          <a:bodyPr/>
          <a:lstStyle/>
          <a:p>
            <a:pPr eaLnBrk="1" hangingPunct="1"/>
            <a:r>
              <a:rPr lang="et-EE" altLang="et-EE" b="1" dirty="0" smtClean="0"/>
              <a:t>Perekond võib koosneda ka ühest</a:t>
            </a:r>
          </a:p>
          <a:p>
            <a:pPr eaLnBrk="1" hangingPunct="1">
              <a:buFont typeface="Wingdings" pitchFamily="2" charset="2"/>
              <a:buNone/>
            </a:pPr>
            <a:r>
              <a:rPr lang="et-EE" altLang="et-EE" b="1" dirty="0" smtClean="0"/>
              <a:t>täiskasvanust ja lapsest/ lastest</a:t>
            </a:r>
          </a:p>
          <a:p>
            <a:pPr eaLnBrk="1" hangingPunct="1"/>
            <a:r>
              <a:rPr lang="et-EE" altLang="et-EE" b="1" dirty="0" smtClean="0"/>
              <a:t>Laste vanemad ei pea olema</a:t>
            </a:r>
          </a:p>
          <a:p>
            <a:pPr eaLnBrk="1" hangingPunct="1">
              <a:buFont typeface="Wingdings" pitchFamily="2" charset="2"/>
              <a:buNone/>
            </a:pPr>
            <a:r>
              <a:rPr lang="et-EE" altLang="et-EE" b="1" dirty="0" smtClean="0"/>
              <a:t>vastassoost</a:t>
            </a:r>
          </a:p>
          <a:p>
            <a:pPr eaLnBrk="1" hangingPunct="1"/>
            <a:r>
              <a:rPr lang="et-EE" altLang="et-EE" b="1" dirty="0" smtClean="0"/>
              <a:t>Lapsed on juba perest lahkunud</a:t>
            </a:r>
          </a:p>
          <a:p>
            <a:pPr eaLnBrk="1" hangingPunct="1"/>
            <a:r>
              <a:rPr lang="et-EE" altLang="et-EE" b="1" dirty="0" smtClean="0"/>
              <a:t>Täiskasvanud ei pea olema omavahel</a:t>
            </a:r>
          </a:p>
          <a:p>
            <a:pPr eaLnBrk="1" hangingPunct="1">
              <a:buFont typeface="Wingdings" pitchFamily="2" charset="2"/>
              <a:buNone/>
            </a:pPr>
            <a:r>
              <a:rPr lang="et-EE" altLang="et-EE" b="1" dirty="0" smtClean="0"/>
              <a:t>abielus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t-EE" altLang="et-EE" b="1" smtClean="0"/>
              <a:t>Perekonnatüübid</a:t>
            </a:r>
          </a:p>
        </p:txBody>
      </p:sp>
      <p:sp>
        <p:nvSpPr>
          <p:cNvPr id="15363" name="Rectangle 3"/>
          <p:cNvSpPr>
            <a:spLocks noGrp="1" noChangeArrowheads="1"/>
          </p:cNvSpPr>
          <p:nvPr>
            <p:ph type="body" idx="1"/>
          </p:nvPr>
        </p:nvSpPr>
        <p:spPr/>
        <p:txBody>
          <a:bodyPr/>
          <a:lstStyle/>
          <a:p>
            <a:pPr eaLnBrk="1" hangingPunct="1"/>
            <a:r>
              <a:rPr lang="et-EE" altLang="et-EE" b="1" dirty="0" smtClean="0"/>
              <a:t>Tuumperekond</a:t>
            </a:r>
          </a:p>
          <a:p>
            <a:pPr eaLnBrk="1" hangingPunct="1"/>
            <a:r>
              <a:rPr lang="et-EE" altLang="et-EE" b="1" dirty="0" smtClean="0"/>
              <a:t> Laiendatud perekond/ suurpere</a:t>
            </a:r>
          </a:p>
          <a:p>
            <a:pPr eaLnBrk="1" hangingPunct="1"/>
            <a:r>
              <a:rPr lang="et-EE" altLang="et-EE" b="1" dirty="0" smtClean="0"/>
              <a:t>Mittetäielik perekond/ üksikvanemapere</a:t>
            </a:r>
          </a:p>
          <a:p>
            <a:pPr eaLnBrk="1" hangingPunct="1"/>
            <a:r>
              <a:rPr lang="et-EE" altLang="et-EE" b="1" dirty="0" smtClean="0"/>
              <a:t> Uuspere</a:t>
            </a:r>
          </a:p>
          <a:p>
            <a:pPr eaLnBrk="1" hangingPunct="1"/>
            <a:r>
              <a:rPr lang="et-EE" altLang="et-EE" b="1" dirty="0" smtClean="0"/>
              <a:t> Lasteta </a:t>
            </a:r>
            <a:r>
              <a:rPr lang="et-EE" altLang="et-EE" b="1" dirty="0" smtClean="0"/>
              <a:t>abielupaar</a:t>
            </a:r>
          </a:p>
          <a:p>
            <a:pPr eaLnBrk="1" hangingPunct="1"/>
            <a:endParaRPr lang="et-EE" altLang="et-EE" b="1" dirty="0" smtClean="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TotalTime>
  <Words>1925</Words>
  <Application>Microsoft Office PowerPoint</Application>
  <PresentationFormat>On-screen Show (4:3)</PresentationFormat>
  <Paragraphs>217</Paragraphs>
  <Slides>37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Concourse</vt:lpstr>
      <vt:lpstr>Microsoft Excel Chart</vt:lpstr>
      <vt:lpstr>Perekonna mõiste, kooselu vormid ja perekonna ülesanded</vt:lpstr>
      <vt:lpstr>Miks on perekonda vaja?</vt:lpstr>
      <vt:lpstr>Perekond</vt:lpstr>
      <vt:lpstr>Perekond ja/või leibkond</vt:lpstr>
      <vt:lpstr>Leibkond</vt:lpstr>
      <vt:lpstr>Eesti leibkonnad</vt:lpstr>
      <vt:lpstr>Perekond</vt:lpstr>
      <vt:lpstr>…. sest</vt:lpstr>
      <vt:lpstr>Perekonnatüübid</vt:lpstr>
      <vt:lpstr>Tuumperekond</vt:lpstr>
      <vt:lpstr>Mittetäielik tuumperekond - ühe vanemaga perekond</vt:lpstr>
      <vt:lpstr>Laiendatud perekond ehk suurpere</vt:lpstr>
      <vt:lpstr>… sest … </vt:lpstr>
      <vt:lpstr>Uuspere</vt:lpstr>
      <vt:lpstr>Lasteta abielupaar</vt:lpstr>
      <vt:lpstr>Abielu kaudu tekkinud uued rollid </vt:lpstr>
      <vt:lpstr>Lapsendamine</vt:lpstr>
      <vt:lpstr>Abielu mitut moodi</vt:lpstr>
      <vt:lpstr>Kooselu vormide mitmekesisus</vt:lpstr>
      <vt:lpstr>Perekonna olemus, ülesanded</vt:lpstr>
      <vt:lpstr>Muudatused kaasaegses perekonnas</vt:lpstr>
      <vt:lpstr>PEREKONNA ÜLESANDED</vt:lpstr>
      <vt:lpstr>PEREKONNA ÜLESANDED</vt:lpstr>
      <vt:lpstr>Maslow vajaduste hierarhia</vt:lpstr>
      <vt:lpstr>PEREKONNA ÜLESANDED</vt:lpstr>
      <vt:lpstr>SOOJÄTKAMINE</vt:lpstr>
      <vt:lpstr>SEKSUAALFUNKTSIOON</vt:lpstr>
      <vt:lpstr>MAJANDUSLIK TOIMETULEK</vt:lpstr>
      <vt:lpstr>SOTSIALISEERUMINE</vt:lpstr>
      <vt:lpstr>Ema ja lapse kiindumussuhe</vt:lpstr>
      <vt:lpstr>HOOLITSUS</vt:lpstr>
      <vt:lpstr>HARIV/ KULTUURILINE FUNKTSIOON</vt:lpstr>
      <vt:lpstr>TURVALISUSE FUNKTSIOON</vt:lpstr>
      <vt:lpstr>Turvalisus</vt:lpstr>
      <vt:lpstr>Muutunud funktsioonid tänapäeval</vt:lpstr>
      <vt:lpstr>Kokkuvõte</vt:lpstr>
      <vt:lpstr>KÜSIMUSED TEEMA KOHTA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Perekonna mõiste, kooselu vormid ja perekonna ülesanded</dc:title>
  <dc:creator>Madly</dc:creator>
  <cp:lastModifiedBy>Madly</cp:lastModifiedBy>
  <cp:revision>7</cp:revision>
  <dcterms:created xsi:type="dcterms:W3CDTF">2017-01-22T13:57:20Z</dcterms:created>
  <dcterms:modified xsi:type="dcterms:W3CDTF">2017-01-22T14:57:28Z</dcterms:modified>
</cp:coreProperties>
</file>