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</p:sldMasterIdLst>
  <p:notesMasterIdLst>
    <p:notesMasterId r:id="rId21"/>
  </p:notesMasterIdLst>
  <p:sldIdLst>
    <p:sldId id="304" r:id="rId4"/>
    <p:sldId id="292" r:id="rId5"/>
    <p:sldId id="259" r:id="rId6"/>
    <p:sldId id="351" r:id="rId7"/>
    <p:sldId id="264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277" r:id="rId16"/>
    <p:sldId id="288" r:id="rId17"/>
    <p:sldId id="350" r:id="rId18"/>
    <p:sldId id="278" r:id="rId19"/>
    <p:sldId id="282" r:id="rId20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8A9E0-07DA-4B57-A50A-12C3204FD37D}" type="datetimeFigureOut">
              <a:rPr lang="et-EE" smtClean="0"/>
              <a:t>27.11.2025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E2459-C65A-42C9-8A30-91B684DE4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4715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82143FA6-1A7C-43C6-9CB5-C3CA0F8F2AA3}" type="slidenum">
              <a:rPr kumimoji="0" lang="et-EE" altLang="et-EE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</a:t>
            </a:fld>
            <a:endParaRPr kumimoji="0" lang="et-EE" altLang="et-EE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3298151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4B4B8CA-4892-4706-A11D-A51CB15F7EEA}" type="slidenum">
              <a:rPr kumimoji="0" lang="et-EE" altLang="et-EE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</a:t>
            </a:fld>
            <a:endParaRPr kumimoji="0" lang="et-EE" altLang="et-EE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1702413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fld id="{57D52DAF-3407-485A-B87D-7BF36078A384}" type="slidenum">
              <a:rPr lang="et-EE" altLang="et-EE">
                <a:solidFill>
                  <a:srgbClr val="898989"/>
                </a:solidFill>
                <a:latin typeface="Calibri" pitchFamily="34" charset="0"/>
              </a:rPr>
              <a:pPr/>
              <a:t>13</a:t>
            </a:fld>
            <a:endParaRPr lang="et-EE" altLang="et-EE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85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t-EE" altLang="et-EE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fld id="{61DB090A-C9A3-4997-B91E-BC8C2FC4442E}" type="slidenum">
              <a:rPr lang="et-EE" altLang="et-EE">
                <a:solidFill>
                  <a:srgbClr val="898989"/>
                </a:solidFill>
                <a:latin typeface="Calibri" pitchFamily="34" charset="0"/>
              </a:rPr>
              <a:pPr/>
              <a:t>14</a:t>
            </a:fld>
            <a:endParaRPr lang="et-EE" altLang="et-EE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31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t-EE" altLang="et-EE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laadi muutmiseks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2EBDB-EF74-4AB0-8C1E-BBF8C36AEB8C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024340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1CCCC-1827-4763-90AC-6240A150C8ED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54766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839203" y="274935"/>
            <a:ext cx="2741084" cy="5849937"/>
          </a:xfrm>
        </p:spPr>
        <p:txBody>
          <a:bodyPr vert="eaVert"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609600" y="274935"/>
            <a:ext cx="8026400" cy="5849937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E3E08-EFBD-4524-88E0-7DE5354FD063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942586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082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600" y="1600200"/>
            <a:ext cx="10972320" cy="4525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72878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314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392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360" y="1600200"/>
            <a:ext cx="535392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262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167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600" y="274680"/>
            <a:ext cx="10972320" cy="585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724802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39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09600" y="3963600"/>
            <a:ext cx="53539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360" y="1600200"/>
            <a:ext cx="535392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942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392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360" y="1600200"/>
            <a:ext cx="53539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360" y="3963600"/>
            <a:ext cx="53539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282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399B8-CB4E-4AAD-9A66-42A142556770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758586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39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360" y="1600200"/>
            <a:ext cx="53539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600" y="3963600"/>
            <a:ext cx="109713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301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600" y="3963600"/>
            <a:ext cx="109723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881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39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360" y="1600200"/>
            <a:ext cx="53539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31360" y="3963600"/>
            <a:ext cx="53539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09600" y="3963600"/>
            <a:ext cx="53539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474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39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31360" y="1600200"/>
            <a:ext cx="535392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76" name="Pilt 75"/>
          <p:cNvPicPr/>
          <p:nvPr/>
        </p:nvPicPr>
        <p:blipFill>
          <a:blip r:embed="rId2"/>
          <a:stretch>
            <a:fillRect/>
          </a:stretch>
        </p:blipFill>
        <p:spPr>
          <a:xfrm>
            <a:off x="7104960" y="3963240"/>
            <a:ext cx="3606240" cy="2158200"/>
          </a:xfrm>
          <a:prstGeom prst="rect">
            <a:avLst/>
          </a:prstGeom>
          <a:ln>
            <a:noFill/>
          </a:ln>
        </p:spPr>
      </p:pic>
      <p:pic>
        <p:nvPicPr>
          <p:cNvPr id="77" name="Pilt 76"/>
          <p:cNvPicPr/>
          <p:nvPr/>
        </p:nvPicPr>
        <p:blipFill>
          <a:blip r:embed="rId2"/>
          <a:stretch>
            <a:fillRect/>
          </a:stretch>
        </p:blipFill>
        <p:spPr>
          <a:xfrm>
            <a:off x="1483200" y="3963240"/>
            <a:ext cx="3606240" cy="2158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290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0615A-1986-0181-4EF9-55B6A8940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71B33-0BD8-4949-8F36-1F35F8478AE6}" type="datetimeFigureOut">
              <a:rPr lang="et-EE"/>
              <a:pPr>
                <a:defRPr/>
              </a:pPr>
              <a:t>27.11.2025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18521-31AA-DA99-AA48-49883064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C0B5B-D197-A77F-1D38-FB82A16EA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DF4C7-69C4-4516-80B2-219511E6EED1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502431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F01B8-8BA1-EBF5-E302-4B76F2AD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89858-FC78-4533-A8D4-94DBC770B77A}" type="datetimeFigureOut">
              <a:rPr lang="et-EE"/>
              <a:pPr>
                <a:defRPr/>
              </a:pPr>
              <a:t>27.11.2025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F7FD6-EB8D-60F2-E551-C295C15D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BCD26-09A2-90D4-8D70-5AD00879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08E91-346E-47DF-BF3A-AB0468DE569F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4094510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EA9EE-D274-F452-50C1-0D2E110E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EBBD-E918-476C-8BC1-8FDD34B83FB1}" type="datetimeFigureOut">
              <a:rPr lang="et-EE"/>
              <a:pPr>
                <a:defRPr/>
              </a:pPr>
              <a:t>27.11.2025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F2255-0B93-37B4-955C-DE395796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89C74-0288-52F8-49BC-0B1C1AC3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DA52D-4AAD-4607-90F3-136B8240CB13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3203659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D76FB1-5A94-6496-9489-E8C58DBB5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41EC2-BCEA-489D-ADB1-D9A815820241}" type="datetimeFigureOut">
              <a:rPr lang="et-EE"/>
              <a:pPr>
                <a:defRPr/>
              </a:pPr>
              <a:t>27.11.2025</a:t>
            </a:fld>
            <a:endParaRPr lang="et-E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E63F76-7A2F-0C3C-1783-86DB3B899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24F425-5DCE-2A70-2949-68AF68F7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31452-01D0-4CBC-9411-8F2F58FBBBF7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2985901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8A105D-0538-A6D8-5A10-E22D76A7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0AFC1-A7E3-4EA0-8758-735D89E385AB}" type="datetimeFigureOut">
              <a:rPr lang="et-EE"/>
              <a:pPr>
                <a:defRPr/>
              </a:pPr>
              <a:t>27.11.2025</a:t>
            </a:fld>
            <a:endParaRPr lang="et-E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BC9D63-2A02-5230-0319-7BB83DA7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724A0A-6626-CECB-4557-548F58DA4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F403F-15CA-43BB-82B1-B161CF049EB2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2357286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C749FD3-4CDA-6777-33E5-0E643895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9055A-B71A-48C7-B70B-35DF9BAFEF8D}" type="datetimeFigureOut">
              <a:rPr lang="et-EE"/>
              <a:pPr>
                <a:defRPr/>
              </a:pPr>
              <a:t>27.11.2025</a:t>
            </a:fld>
            <a:endParaRPr lang="et-E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0DCF99-5470-FB6F-89FE-1F2E865D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66EECB-FB5A-E57C-D1F6-A2BFA838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796E4-6544-4BAF-B871-105AA29B376D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134301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1" y="171003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1" y="4589760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09CDD-5557-4D81-8026-EBB63559884D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587988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DA626C-A0D5-1426-BCD4-DB4C992FE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3A9F9-B4D7-48B8-AA7A-E69B4644BBA0}" type="datetimeFigureOut">
              <a:rPr lang="et-EE"/>
              <a:pPr>
                <a:defRPr/>
              </a:pPr>
              <a:t>27.11.2025</a:t>
            </a:fld>
            <a:endParaRPr lang="et-E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16C0976-2027-9816-6AE1-332C2B01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3C482B-7FBD-565B-C3C7-48C65C8A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5A1DE-D60C-4EC6-98BF-6207EEA1C33E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43501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E813E0-2A24-C613-707C-2E52BDA77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02840-710D-4ECB-BABA-8D532AF56C16}" type="datetimeFigureOut">
              <a:rPr lang="et-EE"/>
              <a:pPr>
                <a:defRPr/>
              </a:pPr>
              <a:t>27.11.2025</a:t>
            </a:fld>
            <a:endParaRPr lang="et-E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AB9E74-3D3E-D594-4956-8D63E1F9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9E4F8D-0096-545C-BBFB-9F6DA29B4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192EA-D0EC-44CB-AD81-AC08EA4E9FF4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3074785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E5C7F1-B274-59AA-7051-481C0560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7BC4B-0700-4580-83BD-E1381F8A450D}" type="datetimeFigureOut">
              <a:rPr lang="et-EE"/>
              <a:pPr>
                <a:defRPr/>
              </a:pPr>
              <a:t>27.11.2025</a:t>
            </a:fld>
            <a:endParaRPr lang="et-E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FEF022-17FC-AE08-57BC-B545F1AB9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D7AA01-3D44-5114-F34B-FE1E3886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55C65-7C2F-4DE0-9A48-A30E266E8F0D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1693058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5D43E-D83A-C0DB-A61E-E8A7BC4A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DD9A-4063-43A9-A306-17080EE4CA9C}" type="datetimeFigureOut">
              <a:rPr lang="et-EE"/>
              <a:pPr>
                <a:defRPr/>
              </a:pPr>
              <a:t>27.11.2025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38A43-B7D4-C99B-9964-F8A0F565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C3F9F-2536-6818-5C36-B213748A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9D654-C8A8-424E-B60A-9EF78E8E0BBA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2623469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EDF39-9999-ECAA-7480-4B703E0F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01591-0C44-48F6-B7C2-148A2879AB6C}" type="datetimeFigureOut">
              <a:rPr lang="et-EE"/>
              <a:pPr>
                <a:defRPr/>
              </a:pPr>
              <a:t>27.11.2025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7D575-9D6A-B6E8-8909-5AA3A71B2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C1A22-1A53-3B72-54D0-CF30A94D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171CF-C284-4E97-A1A7-273431B2C411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381589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2684" cy="4524375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95484" y="1600203"/>
            <a:ext cx="5384800" cy="4524375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7D18E-C4C3-4CFB-8231-80F7D5084A1F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85528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A1767-79DC-4431-9D13-8102F1C970B2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41345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7F98E-8459-4772-AC43-FE8DA984339D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9982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7BD-0D7B-4410-AE1D-9DE65C1AAF88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05655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4051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717" y="98772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4051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C623-138B-44BC-A0A3-257314B52803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86684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4051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717" y="98772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4051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325D5-EADE-4208-B639-E9F030DEEA7A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55230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3" y="274638"/>
            <a:ext cx="10970684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t-EE"/>
              <a:t>Klõpsa tiitli tekstivormingu redigeerimiseks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3" y="1600203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t-EE"/>
              <a:t>Klõpsa liigenduse tekstivormingu redigeerimiseks</a:t>
            </a:r>
          </a:p>
          <a:p>
            <a:pPr lvl="1"/>
            <a:r>
              <a:rPr lang="en-GB" altLang="et-EE"/>
              <a:t>Teine liigendustase</a:t>
            </a:r>
          </a:p>
          <a:p>
            <a:pPr lvl="2"/>
            <a:r>
              <a:rPr lang="en-GB" altLang="et-EE"/>
              <a:t>Kolmas liigendustase</a:t>
            </a:r>
          </a:p>
          <a:p>
            <a:pPr lvl="3"/>
            <a:r>
              <a:rPr lang="en-GB" altLang="et-EE"/>
              <a:t>Neljas liigendustase</a:t>
            </a:r>
          </a:p>
          <a:p>
            <a:pPr lvl="4"/>
            <a:r>
              <a:rPr lang="en-GB" altLang="et-EE"/>
              <a:t>Viies liigendustase</a:t>
            </a:r>
          </a:p>
          <a:p>
            <a:pPr lvl="4"/>
            <a:r>
              <a:rPr lang="en-GB" altLang="et-EE"/>
              <a:t>Kuues liigendustase</a:t>
            </a:r>
          </a:p>
          <a:p>
            <a:pPr lvl="4"/>
            <a:r>
              <a:rPr lang="en-GB" altLang="et-EE"/>
              <a:t>Seitsmes liigendustase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3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+mn-lt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t-EE" altLang="et-EE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165600" y="6356647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t-EE" altLang="et-EE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3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FD4869-DE6C-49D2-8ADB-406339006FA0}" type="slidenum">
              <a:rPr lang="en-US" altLang="et-EE" smtClean="0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73216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u="sng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DFC08D"/>
                </a:solidFill>
                <a:latin typeface="Arial"/>
              </a:rPr>
              <a:t>Klõpsa tiitli tekstivormingu redigeerimiseksClick to edit Master title style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</p:spPr>
        <p:txBody>
          <a:bodyPr/>
          <a:lstStyle/>
          <a:p>
            <a:pPr>
              <a:buSzPct val="25000"/>
              <a:buFont typeface="StarSymbol"/>
              <a:buChar char=""/>
            </a:pPr>
            <a:r>
              <a:rPr lang="en-US" sz="3200">
                <a:solidFill>
                  <a:srgbClr val="FFFFFF"/>
                </a:solidFill>
                <a:latin typeface="Arial"/>
              </a:rPr>
              <a:t>Klõpsa liigenduse tekstivormingu redigeerimiseks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 sz="3200">
                <a:solidFill>
                  <a:srgbClr val="FFFFFF"/>
                </a:solidFill>
                <a:latin typeface="Arial"/>
              </a:rPr>
              <a:t>Teine liigendustase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 sz="3200">
                <a:solidFill>
                  <a:srgbClr val="FFFFFF"/>
                </a:solidFill>
                <a:latin typeface="Arial"/>
              </a:rPr>
              <a:t>Kolmas liigendustase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 sz="3200">
                <a:solidFill>
                  <a:srgbClr val="FFFFFF"/>
                </a:solidFill>
                <a:latin typeface="Arial"/>
              </a:rPr>
              <a:t>Neljas liigendustase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 sz="3200">
                <a:solidFill>
                  <a:srgbClr val="FFFFFF"/>
                </a:solidFill>
                <a:latin typeface="Arial"/>
              </a:rPr>
              <a:t>Viies liigendustase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 sz="3200">
                <a:solidFill>
                  <a:srgbClr val="FFFFFF"/>
                </a:solidFill>
                <a:latin typeface="Arial"/>
              </a:rPr>
              <a:t>Kuues liigendustase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3200">
                <a:solidFill>
                  <a:srgbClr val="FFFFFF"/>
                </a:solidFill>
                <a:latin typeface="Arial"/>
              </a:rPr>
              <a:t>Seitsmes liigendustaseClick to edit Master text styles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en-US" sz="2800">
                <a:solidFill>
                  <a:srgbClr val="FFFFFF"/>
                </a:solidFill>
                <a:latin typeface="Arial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en-US" sz="2400">
                <a:solidFill>
                  <a:srgbClr val="FFFFFF"/>
                </a:solidFill>
                <a:latin typeface="Arial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US" sz="2000">
                <a:solidFill>
                  <a:srgbClr val="FFFFFF"/>
                </a:solidFill>
                <a:latin typeface="Arial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US" sz="2000">
                <a:solidFill>
                  <a:srgbClr val="FFFFFF"/>
                </a:solidFill>
                <a:latin typeface="Arial"/>
              </a:rPr>
              <a:t>Fifth level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609600" y="6245280"/>
            <a:ext cx="2844480" cy="475920"/>
          </a:xfrm>
          <a:prstGeom prst="rect">
            <a:avLst/>
          </a:prstGeom>
        </p:spPr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4165440" y="6245280"/>
            <a:ext cx="3860160" cy="475920"/>
          </a:xfrm>
          <a:prstGeom prst="rect">
            <a:avLst/>
          </a:prstGeom>
        </p:spPr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737440" y="6245280"/>
            <a:ext cx="2844480" cy="475920"/>
          </a:xfrm>
          <a:prstGeom prst="rect">
            <a:avLst/>
          </a:prstGeom>
        </p:spPr>
        <p:txBody>
          <a:bodyPr/>
          <a:lstStyle/>
          <a:p>
            <a:fld id="{357D2E16-1DB6-4EA2-A7C4-BF33607A0F04}" type="slidenum">
              <a:rPr lang="et-EE" sz="1400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4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A25552B-508D-583D-1435-C55F70235B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/>
              <a:t>Click to edit Master title style</a:t>
            </a:r>
            <a:endParaRPr lang="et-EE" altLang="et-E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C3A3BFC-32A3-82A3-A428-FF2774B8FA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/>
              <a:t>Click to edit Master text styles</a:t>
            </a:r>
          </a:p>
          <a:p>
            <a:pPr lvl="1"/>
            <a:r>
              <a:rPr lang="en-US" altLang="et-EE"/>
              <a:t>Second level</a:t>
            </a:r>
          </a:p>
          <a:p>
            <a:pPr lvl="2"/>
            <a:r>
              <a:rPr lang="en-US" altLang="et-EE"/>
              <a:t>Third level</a:t>
            </a:r>
          </a:p>
          <a:p>
            <a:pPr lvl="3"/>
            <a:r>
              <a:rPr lang="en-US" altLang="et-EE"/>
              <a:t>Fourth level</a:t>
            </a:r>
          </a:p>
          <a:p>
            <a:pPr lvl="4"/>
            <a:r>
              <a:rPr lang="en-US" altLang="et-EE"/>
              <a:t>Fifth level</a:t>
            </a:r>
            <a:endParaRPr lang="et-EE" alt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C2E4B-55D5-4AD3-BDC2-49E4E9BE4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C1ABD3-C539-4F34-8696-CE651CFEF332}" type="datetimeFigureOut">
              <a:rPr lang="et-EE"/>
              <a:pPr>
                <a:defRPr/>
              </a:pPr>
              <a:t>27.11.2025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D2817-F22E-46D7-89C7-C8580D03C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CB4E2-C2EA-47AF-91AB-FCA6244F5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9A7287A-87CD-4181-AEA7-05980F866426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428319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png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qdlFLw5Asc8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31B4463-F0AB-04B9-5F9C-C36D50243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100" y="336146"/>
            <a:ext cx="11904593" cy="841892"/>
          </a:xfrm>
        </p:spPr>
        <p:txBody>
          <a:bodyPr/>
          <a:lstStyle/>
          <a:p>
            <a:pPr algn="l"/>
            <a:r>
              <a:rPr lang="et-EE" sz="4000" b="1" dirty="0"/>
              <a:t>Eelmise tunni meeldetuletus</a:t>
            </a:r>
            <a:endParaRPr lang="et-EE" sz="4000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A8CB13C0-1E05-D001-4A50-993C32227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671" y="1316984"/>
            <a:ext cx="12192000" cy="671851"/>
          </a:xfrm>
        </p:spPr>
        <p:txBody>
          <a:bodyPr/>
          <a:lstStyle/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t-EE" sz="2800" i="0" u="none" dirty="0"/>
              <a:t>Kuidas nimetati ürgaja inimese uskumust ja milles see seisnes?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02F05-116D-6778-5A87-F935547A25A3}"/>
              </a:ext>
            </a:extLst>
          </p:cNvPr>
          <p:cNvSpPr txBox="1"/>
          <p:nvPr/>
        </p:nvSpPr>
        <p:spPr>
          <a:xfrm>
            <a:off x="180354" y="2091865"/>
            <a:ext cx="1183129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Mis on vanade kõrgkultuuride üldised tunnused?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6C7F99-5031-5F32-A18C-6E342438DD53}"/>
              </a:ext>
            </a:extLst>
          </p:cNvPr>
          <p:cNvSpPr txBox="1"/>
          <p:nvPr/>
        </p:nvSpPr>
        <p:spPr>
          <a:xfrm>
            <a:off x="180354" y="2902662"/>
            <a:ext cx="10833652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Viige kokku kultuur ja </a:t>
            </a:r>
            <a:r>
              <a:rPr lang="et-EE" sz="2800" b="1" dirty="0">
                <a:solidFill>
                  <a:srgbClr val="000000"/>
                </a:solidFill>
                <a:latin typeface="Calibri"/>
                <a:ea typeface="Microsoft YaHei"/>
              </a:rPr>
              <a:t>selle</a:t>
            </a: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ga</a:t>
            </a: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sobiv märksõna.</a:t>
            </a:r>
          </a:p>
          <a:p>
            <a:pPr marL="0" marR="0" lvl="0" indent="0" algn="l" defTabSz="449263" rtl="0" eaLnBrk="0" fontAlgn="base" latinLnBrk="0" hangingPunct="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t-EE" sz="2800" b="1" dirty="0">
                <a:solidFill>
                  <a:srgbClr val="000000"/>
                </a:solidFill>
                <a:latin typeface="Calibri"/>
                <a:ea typeface="Microsoft YaHei"/>
              </a:rPr>
              <a:t>	Egiptus											Mesopotaamia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990C7-F62D-187C-5EAA-DBB7BE98BB55}"/>
              </a:ext>
            </a:extLst>
          </p:cNvPr>
          <p:cNvSpPr txBox="1"/>
          <p:nvPr/>
        </p:nvSpPr>
        <p:spPr>
          <a:xfrm>
            <a:off x="189671" y="4296888"/>
            <a:ext cx="12112693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t-EE" sz="2800" b="1" dirty="0" err="1">
                <a:solidFill>
                  <a:srgbClr val="C00000"/>
                </a:solidFill>
                <a:latin typeface="Calibri"/>
                <a:ea typeface="Microsoft YaHei"/>
              </a:rPr>
              <a:t>tsikuraat</a:t>
            </a:r>
            <a:r>
              <a:rPr lang="et-EE" sz="2800" b="1" dirty="0">
                <a:solidFill>
                  <a:srgbClr val="C00000"/>
                </a:solidFill>
                <a:latin typeface="Calibri"/>
                <a:ea typeface="Microsoft YaHei"/>
              </a:rPr>
              <a:t>, „surnute linn“, usk hauatagusesse ellu, omanäoline mustriline kujutamine (nt. looma karvkatte puhul), savitellis, kivi, kiilkiri.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C93201-9E09-636C-D95F-5469E57FC3C2}"/>
              </a:ext>
            </a:extLst>
          </p:cNvPr>
          <p:cNvSpPr txBox="1"/>
          <p:nvPr/>
        </p:nvSpPr>
        <p:spPr>
          <a:xfrm>
            <a:off x="189671" y="5850003"/>
            <a:ext cx="11695665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Milline pillirühm lisandus muusika tegemisse vanades kõrgkultuurides?</a:t>
            </a:r>
          </a:p>
        </p:txBody>
      </p:sp>
    </p:spTree>
    <p:extLst>
      <p:ext uri="{BB962C8B-B14F-4D97-AF65-F5344CB8AC3E}">
        <p14:creationId xmlns:p14="http://schemas.microsoft.com/office/powerpoint/2010/main" val="404122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1" grpId="0"/>
      <p:bldP spid="15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7C4A995-2611-4451-BAE7-F3B68B8D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3200" dirty="0"/>
              <a:t>Mis stiilis tempel?</a:t>
            </a:r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9DFF11E9-D00D-438B-B046-0913EC7FC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3" y="1529408"/>
            <a:ext cx="6032500" cy="4524375"/>
          </a:xfrm>
          <a:prstGeom prst="rect">
            <a:avLst/>
          </a:prstGeom>
        </p:spPr>
      </p:pic>
      <p:sp>
        <p:nvSpPr>
          <p:cNvPr id="5" name="Ristkülik 4">
            <a:extLst>
              <a:ext uri="{FF2B5EF4-FFF2-40B4-BE49-F238E27FC236}">
                <a16:creationId xmlns:a16="http://schemas.microsoft.com/office/drawing/2014/main" id="{20597C43-2832-490B-8643-691E40A95F51}"/>
              </a:ext>
            </a:extLst>
          </p:cNvPr>
          <p:cNvSpPr/>
          <p:nvPr/>
        </p:nvSpPr>
        <p:spPr>
          <a:xfrm>
            <a:off x="7191671" y="5608189"/>
            <a:ext cx="170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800" i="1" dirty="0">
                <a:solidFill>
                  <a:srgbClr val="000000"/>
                </a:solidFill>
                <a:latin typeface="Calibri" pitchFamily="34" charset="0"/>
              </a:rPr>
              <a:t>dooria stiil</a:t>
            </a:r>
            <a:endParaRPr lang="et-EE" sz="2800" i="1" dirty="0"/>
          </a:p>
        </p:txBody>
      </p:sp>
    </p:spTree>
    <p:extLst>
      <p:ext uri="{BB962C8B-B14F-4D97-AF65-F5344CB8AC3E}">
        <p14:creationId xmlns:p14="http://schemas.microsoft.com/office/powerpoint/2010/main" val="30510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447EC36-5DE7-460B-B4D0-690F16BA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0684" cy="793145"/>
          </a:xfrm>
        </p:spPr>
        <p:txBody>
          <a:bodyPr/>
          <a:lstStyle/>
          <a:p>
            <a:pPr algn="l"/>
            <a:r>
              <a:rPr lang="et-EE" sz="3200" dirty="0"/>
              <a:t>Mis sambastiilist lähtub?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170FA578-D0F3-4A8A-9523-CF22317E8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3" y="1411420"/>
            <a:ext cx="6786562" cy="4524375"/>
          </a:xfrm>
          <a:prstGeom prst="rect">
            <a:avLst/>
          </a:prstGeom>
        </p:spPr>
      </p:pic>
      <p:sp>
        <p:nvSpPr>
          <p:cNvPr id="6" name="Ristkülik 5">
            <a:extLst>
              <a:ext uri="{FF2B5EF4-FFF2-40B4-BE49-F238E27FC236}">
                <a16:creationId xmlns:a16="http://schemas.microsoft.com/office/drawing/2014/main" id="{A6262187-A166-4554-9F4E-84F1EE33E22A}"/>
              </a:ext>
            </a:extLst>
          </p:cNvPr>
          <p:cNvSpPr/>
          <p:nvPr/>
        </p:nvSpPr>
        <p:spPr>
          <a:xfrm>
            <a:off x="7805204" y="5496101"/>
            <a:ext cx="2010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800" i="1" dirty="0">
                <a:solidFill>
                  <a:srgbClr val="000000"/>
                </a:solidFill>
                <a:latin typeface="Calibri" pitchFamily="34" charset="0"/>
              </a:rPr>
              <a:t>joonia stiilist</a:t>
            </a:r>
            <a:endParaRPr lang="et-EE" sz="2800" i="1" dirty="0"/>
          </a:p>
        </p:txBody>
      </p:sp>
    </p:spTree>
    <p:extLst>
      <p:ext uri="{BB962C8B-B14F-4D97-AF65-F5344CB8AC3E}">
        <p14:creationId xmlns:p14="http://schemas.microsoft.com/office/powerpoint/2010/main" val="86911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280DF5C-6633-4EC3-873F-3AF0ED3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3200" dirty="0"/>
              <a:t>Mis sambastiilist lähtub?</a:t>
            </a:r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93FD56E8-7F63-4D0D-97E1-EB6F6F8F7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700" y="1416049"/>
            <a:ext cx="6804599" cy="4536399"/>
          </a:xfrm>
          <a:prstGeom prst="rect">
            <a:avLst/>
          </a:prstGeom>
        </p:spPr>
      </p:pic>
      <p:sp>
        <p:nvSpPr>
          <p:cNvPr id="5" name="Ristkülik 4">
            <a:extLst>
              <a:ext uri="{FF2B5EF4-FFF2-40B4-BE49-F238E27FC236}">
                <a16:creationId xmlns:a16="http://schemas.microsoft.com/office/drawing/2014/main" id="{62D8F6C3-F092-4A29-B391-47451A457EC4}"/>
              </a:ext>
            </a:extLst>
          </p:cNvPr>
          <p:cNvSpPr/>
          <p:nvPr/>
        </p:nvSpPr>
        <p:spPr>
          <a:xfrm>
            <a:off x="7846498" y="5490201"/>
            <a:ext cx="2047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800" i="1" dirty="0">
                <a:solidFill>
                  <a:srgbClr val="000000"/>
                </a:solidFill>
                <a:latin typeface="Calibri" pitchFamily="34" charset="0"/>
              </a:rPr>
              <a:t>dooria stiilist</a:t>
            </a:r>
            <a:endParaRPr lang="et-EE" sz="2800" i="1" dirty="0"/>
          </a:p>
        </p:txBody>
      </p:sp>
    </p:spTree>
    <p:extLst>
      <p:ext uri="{BB962C8B-B14F-4D97-AF65-F5344CB8AC3E}">
        <p14:creationId xmlns:p14="http://schemas.microsoft.com/office/powerpoint/2010/main" val="191031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1"/>
          <p:cNvSpPr txBox="1">
            <a:spLocks noChangeArrowheads="1"/>
          </p:cNvSpPr>
          <p:nvPr/>
        </p:nvSpPr>
        <p:spPr bwMode="auto">
          <a:xfrm>
            <a:off x="1" y="0"/>
            <a:ext cx="2519915" cy="68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t-EE" altLang="et-EE" sz="2400" b="1" dirty="0">
                <a:solidFill>
                  <a:srgbClr val="000000"/>
                </a:solidFill>
                <a:latin typeface="Calibri" pitchFamily="34" charset="0"/>
              </a:rPr>
              <a:t>Skulptuur:</a:t>
            </a:r>
          </a:p>
        </p:txBody>
      </p:sp>
      <p:pic>
        <p:nvPicPr>
          <p:cNvPr id="16" name="Pilt 15">
            <a:extLst>
              <a:ext uri="{FF2B5EF4-FFF2-40B4-BE49-F238E27FC236}">
                <a16:creationId xmlns:a16="http://schemas.microsoft.com/office/drawing/2014/main" id="{A6961DA3-1CB5-4439-9324-7C3957D84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42" y="2645452"/>
            <a:ext cx="830764" cy="2066527"/>
          </a:xfrm>
          <a:prstGeom prst="rect">
            <a:avLst/>
          </a:prstGeom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FB014773-46B2-49F9-B427-A99B5CC78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2" y="4504305"/>
            <a:ext cx="2231997" cy="3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Kreeka kouros,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u. 6. saj. eKr</a:t>
            </a:r>
          </a:p>
          <a:p>
            <a:pPr defTabSz="449263" fontAlgn="base">
              <a:spcBef>
                <a:spcPts val="500"/>
              </a:spcBef>
              <a:spcAft>
                <a:spcPct val="0"/>
              </a:spcAft>
              <a:buSzPct val="100000"/>
            </a:pPr>
            <a:endParaRPr lang="et-EE" altLang="et-EE" sz="2000" b="1" i="1" u="sng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85C2997F-1442-4285-9E75-D95FEB6CD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458" y="5420709"/>
            <a:ext cx="1617618" cy="942681"/>
          </a:xfrm>
          <a:prstGeom prst="rect">
            <a:avLst/>
          </a:prstGeom>
        </p:spPr>
      </p:pic>
      <p:pic>
        <p:nvPicPr>
          <p:cNvPr id="23" name="Pilt 22">
            <a:extLst>
              <a:ext uri="{FF2B5EF4-FFF2-40B4-BE49-F238E27FC236}">
                <a16:creationId xmlns:a16="http://schemas.microsoft.com/office/drawing/2014/main" id="{5A6AF54B-1C9F-4E1E-B686-BDA7111CFF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18" t="11721" r="14718" b="7907"/>
          <a:stretch/>
        </p:blipFill>
        <p:spPr>
          <a:xfrm>
            <a:off x="1998511" y="2645452"/>
            <a:ext cx="1256482" cy="1908157"/>
          </a:xfrm>
          <a:prstGeom prst="rect">
            <a:avLst/>
          </a:prstGeom>
        </p:spPr>
      </p:pic>
      <p:sp>
        <p:nvSpPr>
          <p:cNvPr id="24" name="Ristkülik 23">
            <a:extLst>
              <a:ext uri="{FF2B5EF4-FFF2-40B4-BE49-F238E27FC236}">
                <a16:creationId xmlns:a16="http://schemas.microsoft.com/office/drawing/2014/main" id="{5DDC91D4-253C-4B2C-89CA-97D4071CB73B}"/>
              </a:ext>
            </a:extLst>
          </p:cNvPr>
          <p:cNvSpPr/>
          <p:nvPr/>
        </p:nvSpPr>
        <p:spPr>
          <a:xfrm>
            <a:off x="1340260" y="4499157"/>
            <a:ext cx="2572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t-EE" altLang="et-EE" sz="1200" i="1" dirty="0" err="1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Myron</a:t>
            </a: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. Kettaheitja, u 450 eKr, roomaaegne marmorkoopia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B8B70BF-EA9A-999A-8427-91585936A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963" y="100785"/>
            <a:ext cx="10855622" cy="74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449263" eaLnBrk="0" fontAlgn="base" hangingPunct="0">
              <a:spcBef>
                <a:spcPts val="700"/>
              </a:spcBef>
              <a:spcAft>
                <a:spcPct val="0"/>
              </a:spcAft>
              <a:buSzPct val="100000"/>
            </a:pPr>
            <a:r>
              <a:rPr lang="et-EE" altLang="et-EE" sz="2400" dirty="0">
                <a:solidFill>
                  <a:srgbClr val="000000"/>
                </a:solidFill>
                <a:latin typeface="+mn-lt"/>
              </a:rPr>
              <a:t>põhirõhk inimese anatoomiliselt õigel kujutamisel. </a:t>
            </a:r>
            <a:r>
              <a:rPr lang="et-EE" altLang="et-EE" sz="2400" dirty="0">
                <a:solidFill>
                  <a:srgbClr val="000000"/>
                </a:solidFill>
                <a:latin typeface="Calibri" pitchFamily="34" charset="0"/>
              </a:rPr>
              <a:t>Skulptuuriliigid: täisfiguur ja reljeef.</a:t>
            </a:r>
            <a:endParaRPr lang="et-EE" altLang="et-EE" sz="2400" dirty="0">
              <a:solidFill>
                <a:srgbClr val="000000"/>
              </a:solidFill>
              <a:latin typeface="+mn-lt"/>
            </a:endParaRPr>
          </a:p>
          <a:p>
            <a:pPr defTabSz="449263" eaLnBrk="0" fontAlgn="base" hangingPunct="0">
              <a:spcBef>
                <a:spcPts val="700"/>
              </a:spcBef>
              <a:spcAft>
                <a:spcPct val="0"/>
              </a:spcAft>
              <a:buSzPct val="100000"/>
            </a:pPr>
            <a:r>
              <a:rPr lang="et-EE" altLang="et-EE" sz="2400" u="sng" dirty="0">
                <a:solidFill>
                  <a:srgbClr val="000000"/>
                </a:solidFill>
                <a:latin typeface="+mn-lt"/>
              </a:rPr>
              <a:t>Areng</a:t>
            </a:r>
            <a:r>
              <a:rPr lang="et-EE" altLang="et-EE" sz="2400" dirty="0">
                <a:solidFill>
                  <a:srgbClr val="000000"/>
                </a:solidFill>
                <a:latin typeface="+mn-lt"/>
              </a:rPr>
              <a:t>: anatoomiline täpsus       liikumine      emotsioonid      isikupära (portreed)</a:t>
            </a:r>
          </a:p>
        </p:txBody>
      </p:sp>
      <p:cxnSp>
        <p:nvCxnSpPr>
          <p:cNvPr id="9" name="Sirge noolkonnektor 8">
            <a:extLst>
              <a:ext uri="{FF2B5EF4-FFF2-40B4-BE49-F238E27FC236}">
                <a16:creationId xmlns:a16="http://schemas.microsoft.com/office/drawing/2014/main" id="{4A8659CA-AD29-5D02-4038-F914C77023CB}"/>
              </a:ext>
            </a:extLst>
          </p:cNvPr>
          <p:cNvCxnSpPr/>
          <p:nvPr/>
        </p:nvCxnSpPr>
        <p:spPr bwMode="auto">
          <a:xfrm>
            <a:off x="5017745" y="770944"/>
            <a:ext cx="207563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irge noolkonnektor 9">
            <a:extLst>
              <a:ext uri="{FF2B5EF4-FFF2-40B4-BE49-F238E27FC236}">
                <a16:creationId xmlns:a16="http://schemas.microsoft.com/office/drawing/2014/main" id="{7F6E1D31-13E3-148C-EA77-5AB7A02DE5B1}"/>
              </a:ext>
            </a:extLst>
          </p:cNvPr>
          <p:cNvCxnSpPr/>
          <p:nvPr/>
        </p:nvCxnSpPr>
        <p:spPr bwMode="auto">
          <a:xfrm>
            <a:off x="8573270" y="799820"/>
            <a:ext cx="259882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irge noolkonnektor 10">
            <a:extLst>
              <a:ext uri="{FF2B5EF4-FFF2-40B4-BE49-F238E27FC236}">
                <a16:creationId xmlns:a16="http://schemas.microsoft.com/office/drawing/2014/main" id="{3207D302-8008-7BCB-E4EA-43280E19908F}"/>
              </a:ext>
            </a:extLst>
          </p:cNvPr>
          <p:cNvCxnSpPr/>
          <p:nvPr/>
        </p:nvCxnSpPr>
        <p:spPr bwMode="auto">
          <a:xfrm>
            <a:off x="6574892" y="799820"/>
            <a:ext cx="259882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2253CE9-0747-9EEE-8052-B3CB0FE72F84}"/>
              </a:ext>
            </a:extLst>
          </p:cNvPr>
          <p:cNvSpPr txBox="1"/>
          <p:nvPr/>
        </p:nvSpPr>
        <p:spPr>
          <a:xfrm>
            <a:off x="45212" y="1091853"/>
            <a:ext cx="6507442" cy="2300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49263" eaLnBrk="0" fontAlgn="base" hangingPunct="0">
              <a:spcBef>
                <a:spcPts val="700"/>
              </a:spcBef>
              <a:spcAft>
                <a:spcPct val="0"/>
              </a:spcAft>
              <a:buSzPct val="100000"/>
            </a:pPr>
            <a:r>
              <a:rPr lang="et-EE" altLang="et-EE" sz="1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Kreeka</a:t>
            </a:r>
            <a:r>
              <a:rPr lang="et-EE" altLang="et-EE" sz="1800" dirty="0">
                <a:solidFill>
                  <a:srgbClr val="000000"/>
                </a:solidFill>
                <a:latin typeface="Calibri" panose="020F0502020204030204" pitchFamily="34" charset="0"/>
              </a:rPr>
              <a:t>: meesideaal on proportsionaalne, sportlik keha, </a:t>
            </a:r>
            <a:r>
              <a:rPr lang="et-EE" altLang="et-E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naisideaal</a:t>
            </a:r>
            <a:r>
              <a:rPr lang="et-EE" altLang="et-EE" sz="1800" dirty="0">
                <a:solidFill>
                  <a:srgbClr val="000000"/>
                </a:solidFill>
                <a:latin typeface="Calibri" panose="020F0502020204030204" pitchFamily="34" charset="0"/>
              </a:rPr>
              <a:t> on riietatud, „pehmem“.</a:t>
            </a:r>
            <a:r>
              <a:rPr lang="et-EE" altLang="et-EE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  <a:p>
            <a:pPr defTabSz="449263" eaLnBrk="0" fontAlgn="base" hangingPunct="0">
              <a:spcBef>
                <a:spcPts val="700"/>
              </a:spcBef>
              <a:spcAft>
                <a:spcPct val="0"/>
              </a:spcAft>
              <a:buSzPct val="100000"/>
            </a:pPr>
            <a:r>
              <a:rPr lang="et-EE" altLang="et-EE" sz="1800" dirty="0">
                <a:solidFill>
                  <a:srgbClr val="000000"/>
                </a:solidFill>
                <a:latin typeface="Calibri" panose="020F0502020204030204" pitchFamily="34" charset="0"/>
              </a:rPr>
              <a:t>Kujutamisviis: realistlik kuid idealiseeritud. Rakurss ja kontrapost. Kujutati: jumalaid, stseene mütoloogiast, sportlasi, filosoofe (mehed). Pronks. </a:t>
            </a:r>
            <a:r>
              <a:rPr lang="et-EE" altLang="et-EE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NB! Kunstnikku teati nime järgi!</a:t>
            </a:r>
            <a:endParaRPr lang="et-EE" sz="1800" b="1" dirty="0"/>
          </a:p>
          <a:p>
            <a:pPr defTabSz="449263" eaLnBrk="0" fontAlgn="base" hangingPunct="0">
              <a:spcBef>
                <a:spcPts val="700"/>
              </a:spcBef>
              <a:spcAft>
                <a:spcPct val="0"/>
              </a:spcAft>
              <a:buSzPct val="100000"/>
            </a:pPr>
            <a:endParaRPr lang="et-EE" sz="1800" dirty="0"/>
          </a:p>
          <a:p>
            <a:pPr defTabSz="449263" eaLnBrk="0" fontAlgn="base" hangingPunct="0">
              <a:spcBef>
                <a:spcPts val="700"/>
              </a:spcBef>
              <a:spcAft>
                <a:spcPct val="0"/>
              </a:spcAft>
              <a:buSzPct val="100000"/>
            </a:pPr>
            <a:endParaRPr lang="et-EE" altLang="et-EE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504640-C138-2F19-A73D-8B67A0BCC1BC}"/>
              </a:ext>
            </a:extLst>
          </p:cNvPr>
          <p:cNvSpPr txBox="1"/>
          <p:nvPr/>
        </p:nvSpPr>
        <p:spPr>
          <a:xfrm>
            <a:off x="6482488" y="1047574"/>
            <a:ext cx="6511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49263" eaLnBrk="0" fontAlgn="base" hangingPunct="0">
              <a:spcBef>
                <a:spcPts val="700"/>
              </a:spcBef>
              <a:spcAft>
                <a:spcPct val="0"/>
              </a:spcAft>
              <a:buSzPct val="100000"/>
            </a:pPr>
            <a:r>
              <a:rPr lang="et-EE" altLang="et-EE" sz="1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Rooma</a:t>
            </a:r>
            <a:r>
              <a:rPr lang="et-EE" altLang="et-EE" sz="1800" dirty="0">
                <a:solidFill>
                  <a:srgbClr val="000000"/>
                </a:solidFill>
                <a:latin typeface="Calibri" panose="020F0502020204030204" pitchFamily="34" charset="0"/>
              </a:rPr>
              <a:t>: isikupärastamine (keisrite portreebüstid), ajaloolised reljeefid. </a:t>
            </a:r>
            <a:r>
              <a:rPr lang="et-EE" altLang="et-EE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NB! </a:t>
            </a:r>
            <a:r>
              <a:rPr lang="et-EE" altLang="et-EE" b="1" dirty="0">
                <a:solidFill>
                  <a:srgbClr val="000000"/>
                </a:solidFill>
                <a:latin typeface="Calibri" panose="020F0502020204030204" pitchFamily="34" charset="0"/>
              </a:rPr>
              <a:t>Koopiad kreeklaste töödest!</a:t>
            </a:r>
            <a:endParaRPr lang="et-EE" altLang="et-EE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2" name="Pilt 31">
            <a:extLst>
              <a:ext uri="{FF2B5EF4-FFF2-40B4-BE49-F238E27FC236}">
                <a16:creationId xmlns:a16="http://schemas.microsoft.com/office/drawing/2014/main" id="{2815B08F-1BAE-6C4C-4DD5-4B575AFEA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46" y="4946082"/>
            <a:ext cx="619749" cy="1627693"/>
          </a:xfrm>
          <a:prstGeom prst="rect">
            <a:avLst/>
          </a:prstGeom>
        </p:spPr>
      </p:pic>
      <p:pic>
        <p:nvPicPr>
          <p:cNvPr id="33" name="Pilt 32">
            <a:extLst>
              <a:ext uri="{FF2B5EF4-FFF2-40B4-BE49-F238E27FC236}">
                <a16:creationId xmlns:a16="http://schemas.microsoft.com/office/drawing/2014/main" id="{75A37F45-DD79-02DE-5F03-820FD541B7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536" y="4960822"/>
            <a:ext cx="695967" cy="1627693"/>
          </a:xfrm>
          <a:prstGeom prst="rect">
            <a:avLst/>
          </a:prstGeom>
        </p:spPr>
      </p:pic>
      <p:sp>
        <p:nvSpPr>
          <p:cNvPr id="34" name="Rectangle 3">
            <a:extLst>
              <a:ext uri="{FF2B5EF4-FFF2-40B4-BE49-F238E27FC236}">
                <a16:creationId xmlns:a16="http://schemas.microsoft.com/office/drawing/2014/main" id="{B467578C-BF5E-3A4C-E180-6EE62A6A8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302" y="6518146"/>
            <a:ext cx="2483711" cy="39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t-EE" altLang="et-EE" sz="1200" i="1" dirty="0" err="1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Myron</a:t>
            </a: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. Ateena. </a:t>
            </a:r>
          </a:p>
          <a:p>
            <a:pPr defTabSz="44926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Roomlaste koopia 1.saj eKr</a:t>
            </a:r>
          </a:p>
        </p:txBody>
      </p:sp>
      <p:sp>
        <p:nvSpPr>
          <p:cNvPr id="35" name="Ristkülik 34">
            <a:extLst>
              <a:ext uri="{FF2B5EF4-FFF2-40B4-BE49-F238E27FC236}">
                <a16:creationId xmlns:a16="http://schemas.microsoft.com/office/drawing/2014/main" id="{B5EB4288-9F53-D3FA-690E-8437E85B7165}"/>
              </a:ext>
            </a:extLst>
          </p:cNvPr>
          <p:cNvSpPr/>
          <p:nvPr/>
        </p:nvSpPr>
        <p:spPr>
          <a:xfrm>
            <a:off x="1678103" y="6469431"/>
            <a:ext cx="2446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t-EE" altLang="et-EE" sz="1200" i="1" dirty="0" err="1">
                <a:solidFill>
                  <a:srgbClr val="000000"/>
                </a:solidFill>
                <a:highlight>
                  <a:srgbClr val="C0C0C0"/>
                </a:highlight>
              </a:rPr>
              <a:t>Praxiteles</a:t>
            </a: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</a:rPr>
              <a:t>. </a:t>
            </a:r>
            <a:r>
              <a:rPr lang="et-EE" altLang="et-EE" sz="1200" i="1" dirty="0" err="1">
                <a:solidFill>
                  <a:srgbClr val="000000"/>
                </a:solidFill>
                <a:highlight>
                  <a:srgbClr val="C0C0C0"/>
                </a:highlight>
              </a:rPr>
              <a:t>Knidose</a:t>
            </a: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</a:rPr>
              <a:t> </a:t>
            </a:r>
            <a:r>
              <a:rPr lang="et-EE" altLang="et-EE" sz="1200" i="1" dirty="0" err="1">
                <a:solidFill>
                  <a:srgbClr val="000000"/>
                </a:solidFill>
                <a:highlight>
                  <a:srgbClr val="C0C0C0"/>
                </a:highlight>
              </a:rPr>
              <a:t>Aphrodite</a:t>
            </a: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</a:rPr>
              <a:t>.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</a:rPr>
              <a:t>u. 4. saj. eKr.</a:t>
            </a:r>
          </a:p>
        </p:txBody>
      </p:sp>
      <p:pic>
        <p:nvPicPr>
          <p:cNvPr id="36" name="Pilt 35">
            <a:extLst>
              <a:ext uri="{FF2B5EF4-FFF2-40B4-BE49-F238E27FC236}">
                <a16:creationId xmlns:a16="http://schemas.microsoft.com/office/drawing/2014/main" id="{67477FF5-E45E-A093-BD45-5A8EE565D4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6" y="2645452"/>
            <a:ext cx="1709483" cy="1676377"/>
          </a:xfrm>
          <a:prstGeom prst="rect">
            <a:avLst/>
          </a:prstGeom>
        </p:spPr>
      </p:pic>
      <p:sp>
        <p:nvSpPr>
          <p:cNvPr id="37" name="Ristkülik 36">
            <a:extLst>
              <a:ext uri="{FF2B5EF4-FFF2-40B4-BE49-F238E27FC236}">
                <a16:creationId xmlns:a16="http://schemas.microsoft.com/office/drawing/2014/main" id="{C81A1C7B-0BE7-0A57-8138-D1238105823A}"/>
              </a:ext>
            </a:extLst>
          </p:cNvPr>
          <p:cNvSpPr/>
          <p:nvPr/>
        </p:nvSpPr>
        <p:spPr>
          <a:xfrm>
            <a:off x="3404743" y="4190099"/>
            <a:ext cx="2019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Laokooni Grupp.  u 1.saj. eKr, </a:t>
            </a:r>
          </a:p>
          <a:p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marmor-koopia</a:t>
            </a:r>
            <a:endParaRPr lang="et-EE" sz="1200" dirty="0">
              <a:highlight>
                <a:srgbClr val="C0C0C0"/>
              </a:highlight>
            </a:endParaRPr>
          </a:p>
        </p:txBody>
      </p:sp>
      <p:pic>
        <p:nvPicPr>
          <p:cNvPr id="38" name="Pilt 37">
            <a:extLst>
              <a:ext uri="{FF2B5EF4-FFF2-40B4-BE49-F238E27FC236}">
                <a16:creationId xmlns:a16="http://schemas.microsoft.com/office/drawing/2014/main" id="{9C0C3067-1735-37B5-A311-D307B7392A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8920" y="3409191"/>
            <a:ext cx="2100333" cy="31505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57461C42-7F75-CC4E-8C3B-63F64C295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108" y="6413744"/>
            <a:ext cx="316392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Reljeef Trajanuse sambalt. 1. saj. eKr. </a:t>
            </a:r>
          </a:p>
          <a:p>
            <a:pPr eaLnBrk="1" hangingPunct="1"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Kujutatud roomlaste sõjakäiku </a:t>
            </a:r>
            <a:r>
              <a:rPr lang="et-EE" altLang="et-EE" sz="1200" i="1" dirty="0" err="1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draaklaste</a:t>
            </a: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 vastu.</a:t>
            </a:r>
          </a:p>
        </p:txBody>
      </p:sp>
      <p:pic>
        <p:nvPicPr>
          <p:cNvPr id="42" name="Pilt 41">
            <a:extLst>
              <a:ext uri="{FF2B5EF4-FFF2-40B4-BE49-F238E27FC236}">
                <a16:creationId xmlns:a16="http://schemas.microsoft.com/office/drawing/2014/main" id="{AC00FAD8-D310-3225-2FCC-9AE8FFEEF6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4791" y="1859644"/>
            <a:ext cx="1245547" cy="1799924"/>
          </a:xfrm>
          <a:prstGeom prst="rect">
            <a:avLst/>
          </a:prstGeom>
        </p:spPr>
      </p:pic>
      <p:sp>
        <p:nvSpPr>
          <p:cNvPr id="43" name="Ristkülik 42">
            <a:extLst>
              <a:ext uri="{FF2B5EF4-FFF2-40B4-BE49-F238E27FC236}">
                <a16:creationId xmlns:a16="http://schemas.microsoft.com/office/drawing/2014/main" id="{6E2ADA0E-9FD0-D116-96B5-BD63E21A5C44}"/>
              </a:ext>
            </a:extLst>
          </p:cNvPr>
          <p:cNvSpPr/>
          <p:nvPr/>
        </p:nvSpPr>
        <p:spPr>
          <a:xfrm>
            <a:off x="9150820" y="3557830"/>
            <a:ext cx="142168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</a:rPr>
              <a:t>Gaius Julius Caesar.</a:t>
            </a:r>
          </a:p>
          <a:p>
            <a:pPr lvl="0" algn="r">
              <a:lnSpc>
                <a:spcPct val="90000"/>
              </a:lnSpc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</a:rPr>
              <a:t> 63- 44 a. eKr</a:t>
            </a:r>
          </a:p>
        </p:txBody>
      </p:sp>
      <p:pic>
        <p:nvPicPr>
          <p:cNvPr id="44" name="Pilt 43">
            <a:extLst>
              <a:ext uri="{FF2B5EF4-FFF2-40B4-BE49-F238E27FC236}">
                <a16:creationId xmlns:a16="http://schemas.microsoft.com/office/drawing/2014/main" id="{8A9BB0DA-AAAB-9E36-D66E-545422670C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9160" y="4214789"/>
            <a:ext cx="1171936" cy="1482291"/>
          </a:xfrm>
          <a:prstGeom prst="rect">
            <a:avLst/>
          </a:prstGeom>
        </p:spPr>
      </p:pic>
      <p:sp>
        <p:nvSpPr>
          <p:cNvPr id="45" name="Rectangle 6">
            <a:extLst>
              <a:ext uri="{FF2B5EF4-FFF2-40B4-BE49-F238E27FC236}">
                <a16:creationId xmlns:a16="http://schemas.microsoft.com/office/drawing/2014/main" id="{90E663A8-0CE1-7CD5-B0BC-E4E61E2E4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9756" y="5528005"/>
            <a:ext cx="14212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+mn-lt"/>
              </a:rPr>
              <a:t>Keiser Vespasianus. </a:t>
            </a:r>
          </a:p>
          <a:p>
            <a:pPr eaLnBrk="1" hangingPunct="1"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+mn-lt"/>
              </a:rPr>
              <a:t>69- 79</a:t>
            </a:r>
          </a:p>
        </p:txBody>
      </p:sp>
      <p:pic>
        <p:nvPicPr>
          <p:cNvPr id="46" name="Pilt 45">
            <a:extLst>
              <a:ext uri="{FF2B5EF4-FFF2-40B4-BE49-F238E27FC236}">
                <a16:creationId xmlns:a16="http://schemas.microsoft.com/office/drawing/2014/main" id="{E6BB09F9-BF70-9585-6D1E-D8FA06AA351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050" t="3241" r="13490" b="12699"/>
          <a:stretch/>
        </p:blipFill>
        <p:spPr>
          <a:xfrm>
            <a:off x="5383549" y="2838478"/>
            <a:ext cx="1350131" cy="1931192"/>
          </a:xfrm>
          <a:prstGeom prst="rect">
            <a:avLst/>
          </a:prstGeom>
        </p:spPr>
      </p:pic>
      <p:sp>
        <p:nvSpPr>
          <p:cNvPr id="47" name="Rectangle 5">
            <a:extLst>
              <a:ext uri="{FF2B5EF4-FFF2-40B4-BE49-F238E27FC236}">
                <a16:creationId xmlns:a16="http://schemas.microsoft.com/office/drawing/2014/main" id="{A9E590E8-656E-FAFC-344D-1D6A83C31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312" y="2510556"/>
            <a:ext cx="383480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t-EE" altLang="et-EE" sz="1200" i="1" dirty="0" err="1">
                <a:solidFill>
                  <a:srgbClr val="000000"/>
                </a:solidFill>
                <a:highlight>
                  <a:srgbClr val="C0C0C0"/>
                </a:highlight>
                <a:latin typeface="+mn-lt"/>
              </a:rPr>
              <a:t>Pheidias</a:t>
            </a: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+mn-lt"/>
              </a:rPr>
              <a:t>. Ateena kuju </a:t>
            </a:r>
            <a:r>
              <a:rPr lang="et-EE" altLang="et-EE" sz="1200" i="1" dirty="0" err="1">
                <a:solidFill>
                  <a:srgbClr val="000000"/>
                </a:solidFill>
                <a:highlight>
                  <a:srgbClr val="C0C0C0"/>
                </a:highlight>
                <a:latin typeface="+mn-lt"/>
              </a:rPr>
              <a:t>Parthenoni</a:t>
            </a: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+mn-lt"/>
              </a:rPr>
              <a:t> templis,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+mn-lt"/>
              </a:rPr>
              <a:t>438 eKr, hilisem koopia</a:t>
            </a:r>
          </a:p>
        </p:txBody>
      </p:sp>
      <p:pic>
        <p:nvPicPr>
          <p:cNvPr id="2" name="Pilt 1">
            <a:extLst>
              <a:ext uri="{FF2B5EF4-FFF2-40B4-BE49-F238E27FC236}">
                <a16:creationId xmlns:a16="http://schemas.microsoft.com/office/drawing/2014/main" id="{312649C7-BFA1-42EB-A676-3C09640439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31076" y="5322234"/>
            <a:ext cx="1283822" cy="1535766"/>
          </a:xfrm>
          <a:prstGeom prst="rect">
            <a:avLst/>
          </a:prstGeom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E719990D-C626-4332-80AC-78F08BD53A3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560" t="4123" r="32831" b="9542"/>
          <a:stretch/>
        </p:blipFill>
        <p:spPr>
          <a:xfrm>
            <a:off x="1177092" y="2657857"/>
            <a:ext cx="593475" cy="1769755"/>
          </a:xfrm>
          <a:prstGeom prst="rect">
            <a:avLst/>
          </a:prstGeom>
        </p:spPr>
      </p:pic>
      <p:sp>
        <p:nvSpPr>
          <p:cNvPr id="48" name="Rectangle 5">
            <a:extLst>
              <a:ext uri="{FF2B5EF4-FFF2-40B4-BE49-F238E27FC236}">
                <a16:creationId xmlns:a16="http://schemas.microsoft.com/office/drawing/2014/main" id="{A0349666-EBE6-4805-920C-F232DB956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996" y="4962704"/>
            <a:ext cx="3790851" cy="86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926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</a:pPr>
            <a:r>
              <a:rPr lang="et-EE" altLang="et-EE" sz="1200" i="1" dirty="0" err="1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Pheidias</a:t>
            </a: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. Ratsanikud </a:t>
            </a:r>
            <a:r>
              <a:rPr lang="et-EE" altLang="et-EE" sz="1200" i="1" dirty="0" err="1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Panetenaiade</a:t>
            </a: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 rongkäigus. </a:t>
            </a:r>
          </a:p>
          <a:p>
            <a:pPr algn="r" defTabSz="44926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Fragment </a:t>
            </a:r>
            <a:r>
              <a:rPr lang="et-EE" altLang="et-EE" sz="1200" i="1" dirty="0" err="1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Parthenoni</a:t>
            </a: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 põhjafriisilt, u 440 eKr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t-EE" altLang="et-EE" sz="2400" dirty="0">
                <a:solidFill>
                  <a:srgbClr val="000000"/>
                </a:solidFill>
                <a:latin typeface="Calibri" pitchFamily="34" charset="0"/>
              </a:rPr>
              <a:t>		</a:t>
            </a:r>
            <a:r>
              <a:rPr lang="et-EE" altLang="et-EE" sz="2000" dirty="0">
                <a:solidFill>
                  <a:srgbClr val="000000"/>
                </a:solidFill>
                <a:latin typeface="Calibri" pitchFamily="34" charset="0"/>
              </a:rPr>
              <a:t>	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57CAE1FB-F5F2-4E5F-A836-6866F0C0B1B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182" r="26324"/>
          <a:stretch/>
        </p:blipFill>
        <p:spPr>
          <a:xfrm>
            <a:off x="9482898" y="4553609"/>
            <a:ext cx="1182616" cy="1694396"/>
          </a:xfrm>
          <a:prstGeom prst="rect">
            <a:avLst/>
          </a:prstGeom>
        </p:spPr>
      </p:pic>
      <p:sp>
        <p:nvSpPr>
          <p:cNvPr id="49" name="Rectangle 6">
            <a:extLst>
              <a:ext uri="{FF2B5EF4-FFF2-40B4-BE49-F238E27FC236}">
                <a16:creationId xmlns:a16="http://schemas.microsoft.com/office/drawing/2014/main" id="{846B2A0C-FA3B-4F05-8B3F-0FACC1CA6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1065" y="6175250"/>
            <a:ext cx="1849202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+mn-lt"/>
              </a:rPr>
              <a:t>Julia, Agrippina, 39 eKr- 14</a:t>
            </a:r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66A38740-DDDE-45F9-BA57-C1CF514AA5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75810" y="1856341"/>
            <a:ext cx="1216190" cy="1572659"/>
          </a:xfrm>
          <a:prstGeom prst="rect">
            <a:avLst/>
          </a:prstGeom>
        </p:spPr>
      </p:pic>
      <p:sp>
        <p:nvSpPr>
          <p:cNvPr id="50" name="Rectangle 6">
            <a:extLst>
              <a:ext uri="{FF2B5EF4-FFF2-40B4-BE49-F238E27FC236}">
                <a16:creationId xmlns:a16="http://schemas.microsoft.com/office/drawing/2014/main" id="{474482BC-725E-47A2-A141-3BA387441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4661" y="3325874"/>
            <a:ext cx="163087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 hangingPunct="1"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Keiser Marcus Aurelius,</a:t>
            </a:r>
          </a:p>
          <a:p>
            <a:pPr algn="r" eaLnBrk="1" hangingPunct="1">
              <a:buSzPct val="100000"/>
            </a:pPr>
            <a:r>
              <a:rPr lang="et-EE" altLang="et-EE" sz="12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121- 180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1458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1"/>
          <p:cNvSpPr txBox="1">
            <a:spLocks noChangeArrowheads="1"/>
          </p:cNvSpPr>
          <p:nvPr/>
        </p:nvSpPr>
        <p:spPr bwMode="auto">
          <a:xfrm>
            <a:off x="152400" y="0"/>
            <a:ext cx="2225040" cy="65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SzPct val="100000"/>
            </a:pPr>
            <a:br>
              <a:rPr lang="et-EE" altLang="et-EE" sz="32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t-EE" altLang="et-EE" sz="3200" dirty="0">
                <a:solidFill>
                  <a:srgbClr val="000000"/>
                </a:solidFill>
                <a:latin typeface="Calibri" pitchFamily="34" charset="0"/>
              </a:rPr>
              <a:t>Maalikunst</a:t>
            </a:r>
            <a:br>
              <a:rPr lang="et-EE" altLang="et-EE" sz="2500" b="1" dirty="0">
                <a:solidFill>
                  <a:srgbClr val="000000"/>
                </a:solidFill>
                <a:latin typeface="Calibri" pitchFamily="34" charset="0"/>
              </a:rPr>
            </a:br>
            <a:endParaRPr lang="et-EE" altLang="et-EE" sz="2500" i="1" u="sng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3F1760FA-9F93-4D73-AE57-76FD995D2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646" y="20854"/>
            <a:ext cx="1823099" cy="2741485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56FB4706-E0DC-45F7-BF68-4CA419FD9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7086" y="2535073"/>
            <a:ext cx="374438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SzPct val="100000"/>
            </a:pPr>
            <a:r>
              <a:rPr lang="et-EE" altLang="et-EE" sz="14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Geomeetrilises stiilis </a:t>
            </a:r>
            <a:r>
              <a:rPr lang="et-EE" altLang="et-EE" sz="1400" i="1" dirty="0" err="1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krateer</a:t>
            </a:r>
            <a:r>
              <a:rPr lang="et-EE" altLang="et-EE" sz="14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, u 8. saj eKr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00E98DF0-E36F-40B2-8A1E-9DC83F3DD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73" y="5597"/>
            <a:ext cx="3490046" cy="2317609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CF9BD7A3-8CC1-4D91-84E0-374381802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513" y="11572"/>
            <a:ext cx="2464743" cy="2446257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48232A79-5CA1-4933-B398-4448FE555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844" y="2323206"/>
            <a:ext cx="308567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SzPct val="100000"/>
            </a:pPr>
            <a:r>
              <a:rPr lang="et-EE" altLang="et-EE" sz="1400" i="1" dirty="0" err="1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Punasefiguuriline</a:t>
            </a:r>
            <a:r>
              <a:rPr lang="et-EE" altLang="et-EE" sz="14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 taldrik, u 480-490 eKr</a:t>
            </a:r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464AFAE2-07FC-4569-923C-1D1609CE4905}"/>
              </a:ext>
            </a:extLst>
          </p:cNvPr>
          <p:cNvSpPr/>
          <p:nvPr/>
        </p:nvSpPr>
        <p:spPr>
          <a:xfrm>
            <a:off x="1753706" y="2771575"/>
            <a:ext cx="10594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altLang="et-EE" sz="2400" b="1" dirty="0">
                <a:solidFill>
                  <a:srgbClr val="000000"/>
                </a:solidFill>
                <a:latin typeface="Calibri" pitchFamily="34" charset="0"/>
              </a:rPr>
              <a:t>Kreeka: Vaasimaal</a:t>
            </a:r>
            <a:r>
              <a:rPr lang="et-EE" altLang="et-EE" sz="2400" dirty="0">
                <a:solidFill>
                  <a:srgbClr val="000000"/>
                </a:solidFill>
                <a:latin typeface="Calibri" pitchFamily="34" charset="0"/>
              </a:rPr>
              <a:t>: kolm stiili – geomeetriline, </a:t>
            </a:r>
            <a:r>
              <a:rPr lang="et-EE" altLang="et-EE" sz="2400" dirty="0" err="1">
                <a:solidFill>
                  <a:srgbClr val="000000"/>
                </a:solidFill>
                <a:latin typeface="Calibri" pitchFamily="34" charset="0"/>
              </a:rPr>
              <a:t>mustafiguuriline</a:t>
            </a:r>
            <a:r>
              <a:rPr lang="et-EE" altLang="et-EE" sz="2400" dirty="0">
                <a:solidFill>
                  <a:srgbClr val="000000"/>
                </a:solidFill>
                <a:latin typeface="Calibri" pitchFamily="34" charset="0"/>
              </a:rPr>
              <a:t> ja </a:t>
            </a:r>
            <a:r>
              <a:rPr lang="et-EE" altLang="et-EE" sz="2400" dirty="0" err="1">
                <a:solidFill>
                  <a:srgbClr val="000000"/>
                </a:solidFill>
                <a:latin typeface="Calibri" pitchFamily="34" charset="0"/>
              </a:rPr>
              <a:t>punasefiguuriline</a:t>
            </a:r>
            <a:r>
              <a:rPr lang="et-EE" altLang="et-EE" sz="2400" dirty="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et-EE" sz="2400" dirty="0"/>
          </a:p>
        </p:txBody>
      </p:sp>
      <p:sp>
        <p:nvSpPr>
          <p:cNvPr id="7" name="Ristkülik 6">
            <a:extLst>
              <a:ext uri="{FF2B5EF4-FFF2-40B4-BE49-F238E27FC236}">
                <a16:creationId xmlns:a16="http://schemas.microsoft.com/office/drawing/2014/main" id="{CA999D56-254C-4B7E-AF3A-6E38FADD43C7}"/>
              </a:ext>
            </a:extLst>
          </p:cNvPr>
          <p:cNvSpPr/>
          <p:nvPr/>
        </p:nvSpPr>
        <p:spPr>
          <a:xfrm>
            <a:off x="152400" y="853904"/>
            <a:ext cx="280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altLang="et-EE" sz="2400" dirty="0">
                <a:solidFill>
                  <a:srgbClr val="000000"/>
                </a:solidFill>
                <a:latin typeface="Calibri" pitchFamily="34" charset="0"/>
              </a:rPr>
              <a:t>Freskod ja mosaiigid. </a:t>
            </a:r>
            <a:endParaRPr lang="et-EE" sz="2400" dirty="0"/>
          </a:p>
        </p:txBody>
      </p:sp>
      <p:sp>
        <p:nvSpPr>
          <p:cNvPr id="8" name="Ristkülik 7">
            <a:extLst>
              <a:ext uri="{FF2B5EF4-FFF2-40B4-BE49-F238E27FC236}">
                <a16:creationId xmlns:a16="http://schemas.microsoft.com/office/drawing/2014/main" id="{6DAC3B36-2C6C-4466-BFFB-38BDE4BD5ABF}"/>
              </a:ext>
            </a:extLst>
          </p:cNvPr>
          <p:cNvSpPr/>
          <p:nvPr/>
        </p:nvSpPr>
        <p:spPr>
          <a:xfrm>
            <a:off x="152400" y="2043572"/>
            <a:ext cx="3109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altLang="et-EE" sz="2400" dirty="0">
                <a:solidFill>
                  <a:srgbClr val="000000"/>
                </a:solidFill>
                <a:latin typeface="Calibri" pitchFamily="34" charset="0"/>
              </a:rPr>
              <a:t>Palju näiteid </a:t>
            </a:r>
            <a:r>
              <a:rPr lang="et-EE" altLang="et-EE" sz="2400" dirty="0" err="1">
                <a:solidFill>
                  <a:srgbClr val="000000"/>
                </a:solidFill>
                <a:latin typeface="Calibri" pitchFamily="34" charset="0"/>
              </a:rPr>
              <a:t>Pompeijst</a:t>
            </a:r>
            <a:r>
              <a:rPr lang="et-EE" altLang="et-EE" sz="2400" dirty="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et-EE" sz="2400" dirty="0"/>
          </a:p>
        </p:txBody>
      </p:sp>
      <p:sp>
        <p:nvSpPr>
          <p:cNvPr id="9" name="Ristkülik 8">
            <a:extLst>
              <a:ext uri="{FF2B5EF4-FFF2-40B4-BE49-F238E27FC236}">
                <a16:creationId xmlns:a16="http://schemas.microsoft.com/office/drawing/2014/main" id="{96673D9C-4BEC-4742-AEC0-E9DD89F798DE}"/>
              </a:ext>
            </a:extLst>
          </p:cNvPr>
          <p:cNvSpPr/>
          <p:nvPr/>
        </p:nvSpPr>
        <p:spPr>
          <a:xfrm>
            <a:off x="166962" y="1441291"/>
            <a:ext cx="3004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altLang="et-EE" sz="2400" dirty="0">
                <a:solidFill>
                  <a:srgbClr val="000000"/>
                </a:solidFill>
                <a:latin typeface="Calibri" pitchFamily="34" charset="0"/>
              </a:rPr>
              <a:t>Tunti värviperspektiivi.</a:t>
            </a:r>
            <a:endParaRPr lang="et-EE" sz="2400" dirty="0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DB37BEA8-D98D-433F-817D-8939ACD29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204" y="2151906"/>
            <a:ext cx="374438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SzPct val="100000"/>
            </a:pPr>
            <a:r>
              <a:rPr lang="et-EE" altLang="et-EE" sz="14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Detail </a:t>
            </a:r>
            <a:r>
              <a:rPr lang="et-EE" altLang="et-EE" sz="1400" i="1" dirty="0" err="1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mustafiguuliliselt</a:t>
            </a:r>
            <a:r>
              <a:rPr lang="et-EE" altLang="et-EE" sz="14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 amforalt, u 540-530 eKr</a:t>
            </a:r>
            <a:r>
              <a:rPr lang="et-EE" altLang="et-EE" sz="1400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 </a:t>
            </a:r>
          </a:p>
        </p:txBody>
      </p:sp>
      <p:pic>
        <p:nvPicPr>
          <p:cNvPr id="10" name="Pilt 9">
            <a:extLst>
              <a:ext uri="{FF2B5EF4-FFF2-40B4-BE49-F238E27FC236}">
                <a16:creationId xmlns:a16="http://schemas.microsoft.com/office/drawing/2014/main" id="{72EBA1A1-DE4A-4A85-BCC8-EB16C4141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61" y="3555782"/>
            <a:ext cx="3541439" cy="2656079"/>
          </a:xfrm>
          <a:prstGeom prst="rect">
            <a:avLst/>
          </a:prstGeom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42137A4A-8172-475D-8929-5954C4CE1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8" y="5849117"/>
            <a:ext cx="374438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SzPct val="100000"/>
            </a:pPr>
            <a:r>
              <a:rPr lang="et-EE" altLang="et-EE" sz="14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Põrandamosaiik </a:t>
            </a:r>
            <a:r>
              <a:rPr lang="et-EE" altLang="et-EE" sz="1400" i="1" dirty="0" err="1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Pompeij</a:t>
            </a:r>
            <a:r>
              <a:rPr lang="et-EE" altLang="et-EE" sz="1400" i="1" dirty="0">
                <a:solidFill>
                  <a:srgbClr val="000000"/>
                </a:solidFill>
                <a:highlight>
                  <a:srgbClr val="C0C0C0"/>
                </a:highlight>
                <a:latin typeface="Calibri" pitchFamily="34" charset="0"/>
              </a:rPr>
              <a:t> linnast </a:t>
            </a:r>
          </a:p>
        </p:txBody>
      </p:sp>
      <p:pic>
        <p:nvPicPr>
          <p:cNvPr id="13" name="Pilt 12">
            <a:extLst>
              <a:ext uri="{FF2B5EF4-FFF2-40B4-BE49-F238E27FC236}">
                <a16:creationId xmlns:a16="http://schemas.microsoft.com/office/drawing/2014/main" id="{40A78305-22D9-4291-BD83-62F7FAE01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8089" y="3555782"/>
            <a:ext cx="3821688" cy="3120050"/>
          </a:xfrm>
          <a:prstGeom prst="rect">
            <a:avLst/>
          </a:prstGeom>
        </p:spPr>
      </p:pic>
      <p:sp>
        <p:nvSpPr>
          <p:cNvPr id="14" name="Ristkülik 13">
            <a:extLst>
              <a:ext uri="{FF2B5EF4-FFF2-40B4-BE49-F238E27FC236}">
                <a16:creationId xmlns:a16="http://schemas.microsoft.com/office/drawing/2014/main" id="{669E4E8F-8D0D-47C7-9ED3-A12ADBD76569}"/>
              </a:ext>
            </a:extLst>
          </p:cNvPr>
          <p:cNvSpPr/>
          <p:nvPr/>
        </p:nvSpPr>
        <p:spPr>
          <a:xfrm>
            <a:off x="3708400" y="639444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t-EE" sz="1400" i="1" dirty="0">
                <a:highlight>
                  <a:srgbClr val="C0C0C0"/>
                </a:highlight>
              </a:rPr>
              <a:t>Pidusöömaaega kujutav fresko </a:t>
            </a:r>
            <a:r>
              <a:rPr lang="et-EE" sz="1400" i="1" dirty="0" err="1">
                <a:highlight>
                  <a:srgbClr val="C0C0C0"/>
                </a:highlight>
              </a:rPr>
              <a:t>Pompeij</a:t>
            </a:r>
            <a:r>
              <a:rPr lang="et-EE" sz="1400" i="1" dirty="0">
                <a:highlight>
                  <a:srgbClr val="C0C0C0"/>
                </a:highlight>
              </a:rPr>
              <a:t> linnast.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2094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421D497-7DB4-E257-D31D-CD405E364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7" y="145429"/>
            <a:ext cx="10972800" cy="699397"/>
          </a:xfrm>
        </p:spPr>
        <p:txBody>
          <a:bodyPr/>
          <a:lstStyle/>
          <a:p>
            <a:pPr algn="l"/>
            <a:r>
              <a:rPr lang="et-EE" sz="4000" dirty="0"/>
              <a:t>Kokkuvõtvalt Antiik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4B2CB72-7D95-EBF1-056D-B3CF55D44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7296"/>
            <a:ext cx="12192000" cy="4943407"/>
          </a:xfrm>
        </p:spPr>
        <p:txBody>
          <a:bodyPr/>
          <a:lstStyle/>
          <a:p>
            <a:pPr marL="0" indent="0">
              <a:buNone/>
            </a:pPr>
            <a:r>
              <a:rPr lang="et-EE" sz="2400" b="1" dirty="0"/>
              <a:t>Vana-Kreeka ja Vana-Rooma u 9. sajand eKr – 5. sajand</a:t>
            </a:r>
          </a:p>
          <a:p>
            <a:pPr marL="0" lvl="0" indent="0" defTabSz="449263" eaLnBrk="1" hangingPunct="1">
              <a:spcBef>
                <a:spcPts val="700"/>
              </a:spcBef>
              <a:buClr>
                <a:srgbClr val="000000"/>
              </a:buClr>
              <a:buSzPct val="10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t-EE" sz="2200" b="1" dirty="0"/>
              <a:t>Üldine Vana-Kreeka:</a:t>
            </a:r>
            <a:r>
              <a:rPr lang="et-EE" sz="2200" dirty="0"/>
              <a:t> </a:t>
            </a:r>
            <a:r>
              <a:rPr lang="et-EE" sz="2200" dirty="0">
                <a:ea typeface="Microsoft YaHei" panose="020B0503020204020204" pitchFamily="34" charset="-122"/>
              </a:rPr>
              <a:t>d</a:t>
            </a:r>
            <a:r>
              <a:rPr lang="et-EE" altLang="et-EE" sz="2200" dirty="0">
                <a:ea typeface="Microsoft YaHei" panose="020B0503020204020204" pitchFamily="34" charset="-122"/>
              </a:rPr>
              <a:t>emokraatlik ühiskonnakord; Läänemaailma kultuuri ja teadustraditsioonide alus: </a:t>
            </a:r>
            <a:r>
              <a:rPr lang="et-EE" altLang="et-EE" sz="2200" dirty="0"/>
              <a:t>f</a:t>
            </a:r>
            <a:r>
              <a:rPr lang="fi-FI" altLang="et-EE" sz="2200" dirty="0" err="1">
                <a:ea typeface="Microsoft YaHei" panose="020B0503020204020204" pitchFamily="34" charset="-122"/>
              </a:rPr>
              <a:t>ilosoofi</a:t>
            </a:r>
            <a:r>
              <a:rPr lang="et-EE" altLang="et-EE" sz="2200" dirty="0" err="1">
                <a:ea typeface="Microsoft YaHei" panose="020B0503020204020204" pitchFamily="34" charset="-122"/>
              </a:rPr>
              <a:t>line</a:t>
            </a:r>
            <a:r>
              <a:rPr lang="et-EE" altLang="et-EE" sz="2200" dirty="0">
                <a:ea typeface="Microsoft YaHei" panose="020B0503020204020204" pitchFamily="34" charset="-122"/>
              </a:rPr>
              <a:t> mõtlemine, teater, matemaatika; olümpiamängud. </a:t>
            </a:r>
            <a:r>
              <a:rPr lang="et-EE" sz="2200" dirty="0"/>
              <a:t>Vana-Kreeka kultuuri juured Kreeta saarel. </a:t>
            </a:r>
          </a:p>
          <a:p>
            <a:pPr marL="0" lvl="0" indent="0" defTabSz="449263" eaLnBrk="1" hangingPunct="1">
              <a:spcBef>
                <a:spcPts val="700"/>
              </a:spcBef>
              <a:buClr>
                <a:srgbClr val="000000"/>
              </a:buClr>
              <a:buSzPct val="10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t-EE" altLang="et-EE" sz="2200" b="1" dirty="0">
                <a:ea typeface="Microsoft YaHei" panose="020B0503020204020204" pitchFamily="34" charset="-122"/>
              </a:rPr>
              <a:t>Vana-Rooma</a:t>
            </a:r>
            <a:r>
              <a:rPr lang="et-EE" altLang="et-EE" sz="2200" dirty="0">
                <a:ea typeface="Microsoft YaHei" panose="020B0503020204020204" pitchFamily="34" charset="-122"/>
              </a:rPr>
              <a:t>: praktiline mõtlemislaad, tähelepanu igapäevasel; roomlaste eelkäijad etruskid</a:t>
            </a:r>
          </a:p>
          <a:p>
            <a:pPr marL="0" indent="0">
              <a:buNone/>
            </a:pPr>
            <a:r>
              <a:rPr lang="et-EE" sz="2200" b="1" dirty="0"/>
              <a:t>Kunst Vana-Kreeka: kunstnikuamet au sees; arhitektuuris </a:t>
            </a:r>
            <a:r>
              <a:rPr lang="et-EE" sz="2200" dirty="0"/>
              <a:t>tasakaal terviku ja detailide suhtes: kuldlõike kasutamine. Kõige tähtsam ehitis tempel: templistiilid lähtuvad kolmest põhisambastiilist: dooria, joonia, </a:t>
            </a:r>
            <a:r>
              <a:rPr lang="et-EE" sz="2200" dirty="0" err="1"/>
              <a:t>korintose</a:t>
            </a:r>
            <a:r>
              <a:rPr lang="et-EE" sz="2200" dirty="0"/>
              <a:t>. Ehitusmaterjal: marmor.</a:t>
            </a:r>
          </a:p>
          <a:p>
            <a:pPr marL="0" indent="0">
              <a:buNone/>
            </a:pPr>
            <a:r>
              <a:rPr lang="et-EE" sz="2200" dirty="0"/>
              <a:t>Skulptuur: meesideaal sportlik keha, proportsionaalsus. Kujutamisviis: realistlik kuid idealiseeritud, liikumise kujutamine. Teemad: mütoloogia (jumalad), sportlased, filosoofid (mehed). Pronks. </a:t>
            </a:r>
            <a:endParaRPr lang="et-EE" sz="2400" b="1" dirty="0"/>
          </a:p>
          <a:p>
            <a:pPr marL="0" indent="0">
              <a:buNone/>
            </a:pPr>
            <a:r>
              <a:rPr lang="et-EE" sz="2200" b="1" dirty="0"/>
              <a:t>Kunst Vana-Rooma: </a:t>
            </a:r>
            <a:r>
              <a:rPr lang="et-EE" sz="2200" dirty="0"/>
              <a:t>enda ja võõra traditsiooni kombineerimine ja olemasoleva kopeerimine; arhitektuuris rõhk praktilisusel ja kiirusel (</a:t>
            </a:r>
            <a:r>
              <a:rPr lang="et-EE" sz="2200" dirty="0" err="1"/>
              <a:t>inseneeria</a:t>
            </a:r>
            <a:r>
              <a:rPr lang="et-EE" sz="2200" dirty="0"/>
              <a:t> + uued materjalid). Skulptuuris lisandub isikupära, emotsioonid, ajalooliselt korrektne kujutamislaad (vastandina müütidega koos).</a:t>
            </a:r>
          </a:p>
          <a:p>
            <a:pPr marL="0" indent="0">
              <a:buNone/>
            </a:pPr>
            <a:r>
              <a:rPr lang="et-EE" sz="2200" b="1" dirty="0"/>
              <a:t>Muusika: s</a:t>
            </a:r>
            <a:r>
              <a:rPr lang="et-EE" sz="2200" dirty="0"/>
              <a:t>õna musike (kreeka k) - muusade kunst. Muusikal ja muusikul kõrge positsioon. Uued žanrid: lüürika; teatris tragöödia ja komöödia. Täna teadaolevalt I näide noodikirjast: </a:t>
            </a:r>
            <a:r>
              <a:rPr lang="et-EE" sz="2200" dirty="0" err="1"/>
              <a:t>Seikilose</a:t>
            </a:r>
            <a:r>
              <a:rPr lang="et-EE" sz="2200" dirty="0"/>
              <a:t> epitaaf.</a:t>
            </a:r>
          </a:p>
          <a:p>
            <a:pPr marL="0" indent="0">
              <a:buNone/>
            </a:pPr>
            <a:r>
              <a:rPr lang="et-EE" sz="2200" dirty="0"/>
              <a:t>Pillid: keelpillid (</a:t>
            </a:r>
            <a:r>
              <a:rPr lang="et-EE" sz="2200" dirty="0" err="1"/>
              <a:t>kithara</a:t>
            </a:r>
            <a:r>
              <a:rPr lang="et-EE" sz="2200" dirty="0"/>
              <a:t>, lüüra, harfid); puhkpillid (</a:t>
            </a:r>
            <a:r>
              <a:rPr lang="et-EE" sz="2200" dirty="0" err="1"/>
              <a:t>aulos</a:t>
            </a:r>
            <a:r>
              <a:rPr lang="et-EE" sz="2200" dirty="0"/>
              <a:t>), löökpillid (tümpanon ja tamburiin).</a:t>
            </a:r>
          </a:p>
          <a:p>
            <a:pPr marL="0" indent="0">
              <a:buNone/>
            </a:pPr>
            <a:endParaRPr lang="et-EE" sz="2400" b="1" dirty="0"/>
          </a:p>
        </p:txBody>
      </p:sp>
    </p:spTree>
    <p:extLst>
      <p:ext uri="{BB962C8B-B14F-4D97-AF65-F5344CB8AC3E}">
        <p14:creationId xmlns:p14="http://schemas.microsoft.com/office/powerpoint/2010/main" val="3445217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0AAC878-B69C-4B9E-8223-21E40424D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67" y="1452938"/>
            <a:ext cx="8229240" cy="2736304"/>
          </a:xfrm>
        </p:spPr>
        <p:txBody>
          <a:bodyPr/>
          <a:lstStyle/>
          <a:p>
            <a:pPr algn="ctr"/>
            <a:r>
              <a:rPr lang="et-EE" sz="4800" dirty="0"/>
              <a:t>Sissejuhatus järgmisse perioodi</a:t>
            </a:r>
            <a:br>
              <a:rPr lang="et-EE" sz="4800" dirty="0"/>
            </a:br>
            <a:r>
              <a:rPr lang="et-EE" sz="4800" dirty="0"/>
              <a:t>varakristlikku kunsti ja muusikasse</a:t>
            </a:r>
          </a:p>
        </p:txBody>
      </p:sp>
    </p:spTree>
    <p:extLst>
      <p:ext uri="{BB962C8B-B14F-4D97-AF65-F5344CB8AC3E}">
        <p14:creationId xmlns:p14="http://schemas.microsoft.com/office/powerpoint/2010/main" val="192871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1524000" y="2097968"/>
            <a:ext cx="9143640" cy="2239560"/>
          </a:xfrm>
          <a:prstGeom prst="rect">
            <a:avLst/>
          </a:prstGeom>
        </p:spPr>
        <p:txBody>
          <a:bodyPr anchor="ctr"/>
          <a:lstStyle/>
          <a:p>
            <a:endParaRPr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44" name="TextShape 2"/>
          <p:cNvSpPr txBox="1"/>
          <p:nvPr/>
        </p:nvSpPr>
        <p:spPr>
          <a:xfrm>
            <a:off x="1587424" y="3211892"/>
            <a:ext cx="9235998" cy="400111"/>
          </a:xfrm>
          <a:prstGeom prst="rect">
            <a:avLst/>
          </a:prstGeom>
        </p:spPr>
        <p:txBody>
          <a:bodyPr/>
          <a:lstStyle/>
          <a:p>
            <a:pPr algn="ctr"/>
            <a:endParaRPr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Ristkülik 1">
            <a:extLst>
              <a:ext uri="{FF2B5EF4-FFF2-40B4-BE49-F238E27FC236}">
                <a16:creationId xmlns:a16="http://schemas.microsoft.com/office/drawing/2014/main" id="{735147C6-DECE-46AC-81CA-3BF3D95179A7}"/>
              </a:ext>
            </a:extLst>
          </p:cNvPr>
          <p:cNvSpPr/>
          <p:nvPr/>
        </p:nvSpPr>
        <p:spPr>
          <a:xfrm>
            <a:off x="0" y="107466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400" b="1" dirty="0">
                <a:solidFill>
                  <a:srgbClr val="2D2015"/>
                </a:solidFill>
                <a:latin typeface="Arial"/>
              </a:rPr>
              <a:t>Mõiste ja taust</a:t>
            </a:r>
            <a:endParaRPr lang="et-EE" sz="24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istkülik 4">
            <a:extLst>
              <a:ext uri="{FF2B5EF4-FFF2-40B4-BE49-F238E27FC236}">
                <a16:creationId xmlns:a16="http://schemas.microsoft.com/office/drawing/2014/main" id="{11BF9A96-0191-441F-8963-8B374E4A683B}"/>
              </a:ext>
            </a:extLst>
          </p:cNvPr>
          <p:cNvSpPr/>
          <p:nvPr/>
        </p:nvSpPr>
        <p:spPr>
          <a:xfrm>
            <a:off x="0" y="710473"/>
            <a:ext cx="121920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2D2015"/>
                </a:solidFill>
                <a:latin typeface="Arial"/>
              </a:rPr>
              <a:t>Kristlus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t-EE" sz="2000" dirty="0">
                <a:solidFill>
                  <a:srgbClr val="2D2015"/>
                </a:solidFill>
                <a:latin typeface="Arial"/>
              </a:rPr>
              <a:t>– uus religioon, mis tunnistas üht ainujumalat (monoteism). </a:t>
            </a:r>
          </a:p>
          <a:p>
            <a:pPr>
              <a:lnSpc>
                <a:spcPct val="150000"/>
              </a:lnSpc>
            </a:pPr>
            <a:r>
              <a:rPr lang="et-EE" sz="2000" dirty="0">
                <a:solidFill>
                  <a:srgbClr val="2D2015"/>
                </a:solidFill>
                <a:latin typeface="Arial"/>
              </a:rPr>
              <a:t>T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ekkis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Rooma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Impeeriumi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aladel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praeguses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Palestiinas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.</a:t>
            </a:r>
            <a:r>
              <a:rPr lang="et-EE" sz="2000" dirty="0">
                <a:solidFill>
                  <a:srgbClr val="2D2015"/>
                </a:solidFill>
                <a:latin typeface="Arial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t-EE" sz="2000" dirty="0">
                <a:solidFill>
                  <a:srgbClr val="2D2015"/>
                </a:solidFill>
                <a:latin typeface="Arial"/>
              </a:rPr>
              <a:t>Kasvas välja judaismist (Vana Testament). </a:t>
            </a:r>
          </a:p>
          <a:p>
            <a:pPr>
              <a:lnSpc>
                <a:spcPct val="150000"/>
              </a:lnSpc>
            </a:pPr>
            <a:r>
              <a:rPr lang="et-EE" sz="2000" b="1" dirty="0">
                <a:solidFill>
                  <a:srgbClr val="C00000"/>
                </a:solidFill>
                <a:latin typeface="Arial"/>
              </a:rPr>
              <a:t>Põhineb usulistel tõekspidamistel ja ei ole seotud kindla geograafilise piirkonna või rahvaga. </a:t>
            </a:r>
          </a:p>
          <a:p>
            <a:pPr>
              <a:lnSpc>
                <a:spcPct val="150000"/>
              </a:lnSpc>
            </a:pPr>
            <a:r>
              <a:rPr lang="et-EE" sz="2000" dirty="0" err="1">
                <a:solidFill>
                  <a:srgbClr val="2D2015"/>
                </a:solidFill>
                <a:latin typeface="Arial"/>
              </a:rPr>
              <a:t>Lu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batud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usund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313</a:t>
            </a:r>
            <a:r>
              <a:rPr lang="et-EE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a</a:t>
            </a:r>
            <a:r>
              <a:rPr lang="et-EE" sz="2000" dirty="0">
                <a:solidFill>
                  <a:srgbClr val="2D2015"/>
                </a:solidFill>
                <a:latin typeface="Arial"/>
              </a:rPr>
              <a:t>. (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keiser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Constantinus</a:t>
            </a:r>
            <a:r>
              <a:rPr lang="et-EE" sz="2000" dirty="0">
                <a:solidFill>
                  <a:srgbClr val="2D2015"/>
                </a:solidFill>
                <a:latin typeface="Arial"/>
              </a:rPr>
              <a:t>) Riigiusk 380 a. (keiser </a:t>
            </a:r>
            <a:r>
              <a:rPr lang="et-EE" sz="2000" dirty="0" err="1">
                <a:solidFill>
                  <a:srgbClr val="2D2015"/>
                </a:solidFill>
                <a:latin typeface="Arial"/>
              </a:rPr>
              <a:t>Theodosius</a:t>
            </a:r>
            <a:r>
              <a:rPr lang="et-EE" sz="2000" dirty="0">
                <a:solidFill>
                  <a:srgbClr val="2D2015"/>
                </a:solidFill>
                <a:latin typeface="Arial"/>
              </a:rPr>
              <a:t>)</a:t>
            </a:r>
          </a:p>
          <a:p>
            <a:endParaRPr lang="et-EE" dirty="0">
              <a:solidFill>
                <a:srgbClr val="2D2015"/>
              </a:solidFill>
              <a:latin typeface="Arial"/>
            </a:endParaRPr>
          </a:p>
          <a:p>
            <a:endParaRPr lang="en-US" dirty="0">
              <a:solidFill>
                <a:prstClr val="black"/>
              </a:solidFill>
              <a:latin typeface="Arial"/>
            </a:endParaRPr>
          </a:p>
          <a:p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A13B26A9-0833-4002-AEF9-D13A18198E70}"/>
              </a:ext>
            </a:extLst>
          </p:cNvPr>
          <p:cNvSpPr/>
          <p:nvPr/>
        </p:nvSpPr>
        <p:spPr>
          <a:xfrm>
            <a:off x="449199" y="3533009"/>
            <a:ext cx="4853520" cy="5778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et-EE" b="1" dirty="0">
                <a:solidFill>
                  <a:srgbClr val="2D2015"/>
                </a:solidFill>
                <a:latin typeface="Arial"/>
              </a:rPr>
              <a:t>Rooma kultuur        Kristlik maailmapilt</a:t>
            </a:r>
            <a:endParaRPr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Ristkülik 11">
            <a:extLst>
              <a:ext uri="{FF2B5EF4-FFF2-40B4-BE49-F238E27FC236}">
                <a16:creationId xmlns:a16="http://schemas.microsoft.com/office/drawing/2014/main" id="{2AA50941-05CA-405C-B635-62769D4AC5E9}"/>
              </a:ext>
            </a:extLst>
          </p:cNvPr>
          <p:cNvSpPr/>
          <p:nvPr/>
        </p:nvSpPr>
        <p:spPr>
          <a:xfrm>
            <a:off x="484516" y="3833985"/>
            <a:ext cx="6849821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t-EE" sz="2000" dirty="0">
                <a:solidFill>
                  <a:srgbClr val="2D2015"/>
                </a:solidFill>
                <a:latin typeface="Arial"/>
              </a:rPr>
              <a:t>palju jumalaid	    üks ainujumal</a:t>
            </a:r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Ristkülik 12">
            <a:extLst>
              <a:ext uri="{FF2B5EF4-FFF2-40B4-BE49-F238E27FC236}">
                <a16:creationId xmlns:a16="http://schemas.microsoft.com/office/drawing/2014/main" id="{05F5964C-20CD-42A8-963A-E7D31CEF8CFC}"/>
              </a:ext>
            </a:extLst>
          </p:cNvPr>
          <p:cNvSpPr/>
          <p:nvPr/>
        </p:nvSpPr>
        <p:spPr>
          <a:xfrm>
            <a:off x="484516" y="4330981"/>
            <a:ext cx="6759624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t-EE" sz="2000" dirty="0">
                <a:solidFill>
                  <a:srgbClr val="2D2015"/>
                </a:solidFill>
                <a:latin typeface="Arial"/>
              </a:rPr>
              <a:t>ohvritalitus   	    palvetamine</a:t>
            </a:r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Ristkülik 13">
            <a:extLst>
              <a:ext uri="{FF2B5EF4-FFF2-40B4-BE49-F238E27FC236}">
                <a16:creationId xmlns:a16="http://schemas.microsoft.com/office/drawing/2014/main" id="{E74F4EA9-C87A-4B8F-99C9-D870812404EB}"/>
              </a:ext>
            </a:extLst>
          </p:cNvPr>
          <p:cNvSpPr/>
          <p:nvPr/>
        </p:nvSpPr>
        <p:spPr>
          <a:xfrm>
            <a:off x="449199" y="4826961"/>
            <a:ext cx="889248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t-EE" sz="2000" dirty="0">
                <a:solidFill>
                  <a:srgbClr val="2D2015"/>
                </a:solidFill>
                <a:latin typeface="Arial"/>
              </a:rPr>
              <a:t>keisri ülemvõim	    kõik inimesed võrdsed</a:t>
            </a:r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1C060A-E4B4-48CB-BD6D-B6BFADFC0636}"/>
              </a:ext>
            </a:extLst>
          </p:cNvPr>
          <p:cNvSpPr txBox="1"/>
          <p:nvPr/>
        </p:nvSpPr>
        <p:spPr>
          <a:xfrm>
            <a:off x="449199" y="5396494"/>
            <a:ext cx="88230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dirty="0">
                <a:solidFill>
                  <a:srgbClr val="2D2015"/>
                </a:solidFill>
                <a:latin typeface="Arial"/>
              </a:rPr>
              <a:t>m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aised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rõõmu</a:t>
            </a:r>
            <a:r>
              <a:rPr lang="et-EE" sz="2000" dirty="0">
                <a:solidFill>
                  <a:srgbClr val="2D2015"/>
                </a:solidFill>
                <a:latin typeface="Arial"/>
              </a:rPr>
              <a:t>d	    igavene elu pärast surma</a:t>
            </a:r>
          </a:p>
          <a:p>
            <a:r>
              <a:rPr lang="et-EE" sz="2000" dirty="0">
                <a:solidFill>
                  <a:srgbClr val="2D2015"/>
                </a:solidFill>
                <a:latin typeface="Arial"/>
              </a:rPr>
              <a:t>                              v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aimu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ülistamine</a:t>
            </a:r>
            <a:r>
              <a:rPr lang="et-EE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maiste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rõõmude</a:t>
            </a:r>
            <a:r>
              <a:rPr lang="en-US" sz="2000" dirty="0">
                <a:solidFill>
                  <a:srgbClr val="2D2015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2D2015"/>
                </a:solidFill>
                <a:latin typeface="Arial"/>
              </a:rPr>
              <a:t>ees</a:t>
            </a:r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B60C0A-C659-47B5-B1E3-CD6D0FB0E28A}"/>
              </a:ext>
            </a:extLst>
          </p:cNvPr>
          <p:cNvSpPr txBox="1"/>
          <p:nvPr/>
        </p:nvSpPr>
        <p:spPr>
          <a:xfrm>
            <a:off x="449199" y="6126336"/>
            <a:ext cx="4664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dirty="0">
                <a:solidFill>
                  <a:srgbClr val="2D2015"/>
                </a:solidFill>
                <a:latin typeface="Arial"/>
              </a:rPr>
              <a:t>sõjakus		    alandlikkus</a:t>
            </a:r>
            <a:endParaRPr lang="et-EE" sz="20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15942E3-6A0D-4A13-4FDD-1D3AFD6F24C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31551" y="3280885"/>
            <a:ext cx="1965474" cy="1659265"/>
          </a:xfrm>
          <a:prstGeom prst="rect">
            <a:avLst/>
          </a:prstGeom>
          <a:ln w="9360">
            <a:noFill/>
          </a:ln>
        </p:spPr>
      </p:pic>
      <p:pic>
        <p:nvPicPr>
          <p:cNvPr id="1028" name="Picture 4" descr="Action Constructing | Architectural Features in Ancient Greek Buildings |  Action Constructing">
            <a:extLst>
              <a:ext uri="{FF2B5EF4-FFF2-40B4-BE49-F238E27FC236}">
                <a16:creationId xmlns:a16="http://schemas.microsoft.com/office/drawing/2014/main" id="{3C3D769D-E78B-A44F-90C1-BBD30038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37" y="3459374"/>
            <a:ext cx="2547185" cy="200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47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/>
      <p:bldP spid="5" grpId="0"/>
      <p:bldP spid="11" grpId="0"/>
      <p:bldP spid="12" grpId="0"/>
      <p:bldP spid="13" grpId="0"/>
      <p:bldP spid="14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DBF9776-A5B7-48B1-A8A3-ACBBBE486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50988"/>
            <a:ext cx="9144000" cy="2387600"/>
          </a:xfrm>
        </p:spPr>
        <p:txBody>
          <a:bodyPr/>
          <a:lstStyle/>
          <a:p>
            <a:r>
              <a:rPr lang="et-E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Arhitektuur, skulptuur ja maal</a:t>
            </a:r>
            <a:br>
              <a:rPr lang="et-E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Vana-Kreekas ja Roomas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E620DEE1-3D05-4914-B616-CBE9F1598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8754" y="6052737"/>
            <a:ext cx="1684256" cy="659147"/>
          </a:xfrm>
        </p:spPr>
        <p:txBody>
          <a:bodyPr/>
          <a:lstStyle/>
          <a:p>
            <a:pPr lvl="0"/>
            <a:r>
              <a:rPr lang="et-EE" sz="1400" b="0" i="0" u="none" dirty="0"/>
              <a:t>Mariana Jürimäe </a:t>
            </a:r>
          </a:p>
          <a:p>
            <a:pPr lvl="0"/>
            <a:r>
              <a:rPr lang="et-EE" sz="1400" b="0" i="0" u="none" dirty="0"/>
              <a:t>TTG 2025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93792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2815746"/>
            <a:ext cx="5121378" cy="31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Antiik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Demokraatlik ühiskonnakord.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Religioonile (antiikmütoloogia) lisandub f</a:t>
            </a:r>
            <a:r>
              <a:rPr kumimoji="0" lang="fi-FI" altLang="et-E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ilosoofia</a:t>
            </a:r>
            <a:r>
              <a:rPr kumimoji="0" lang="fi-FI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: </a:t>
            </a:r>
            <a:r>
              <a:rPr kumimoji="0" lang="fi-FI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maailma </a:t>
            </a:r>
            <a:r>
              <a:rPr kumimoji="0" lang="fi-FI" alt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toimimis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e</a:t>
            </a:r>
            <a:r>
              <a:rPr kumimoji="0" lang="fi-FI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fi-FI" alt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seleta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mine</a:t>
            </a:r>
            <a:r>
              <a:rPr kumimoji="0" lang="fi-FI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r</a:t>
            </a:r>
            <a:r>
              <a:rPr kumimoji="0" lang="fi-FI" alt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eligioon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ist erinevalt</a:t>
            </a:r>
            <a:r>
              <a:rPr kumimoji="0" lang="fi-FI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.</a:t>
            </a:r>
            <a:endParaRPr kumimoji="0" lang="et-EE" alt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Sokrates, Aristoteles, Platon, </a:t>
            </a:r>
            <a:r>
              <a:rPr kumimoji="0" lang="et-EE" alt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Pytagoros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Teater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: tragöödia ja komöödia. Lüürika.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Matemaatika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: geomeetria.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Olümpiamängud.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t-EE" altLang="et-E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fi-FI" altLang="et-E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t-EE" altLang="et-E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  <a:p>
            <a:pPr marL="342900" marR="0" lvl="0" indent="-3413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t-EE" altLang="et-EE" sz="24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  <a:p>
            <a:pPr marL="341313" marR="0" lvl="0" indent="-3413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t-EE" altLang="et-EE" sz="24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" name="Ristkülik 1">
            <a:extLst>
              <a:ext uri="{FF2B5EF4-FFF2-40B4-BE49-F238E27FC236}">
                <a16:creationId xmlns:a16="http://schemas.microsoft.com/office/drawing/2014/main" id="{4D7BF7DA-A236-47AE-8479-A7D5ED97E294}"/>
              </a:ext>
            </a:extLst>
          </p:cNvPr>
          <p:cNvSpPr/>
          <p:nvPr/>
        </p:nvSpPr>
        <p:spPr>
          <a:xfrm>
            <a:off x="219438" y="6328803"/>
            <a:ext cx="11296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t-EE" altLang="et-E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Paljude tänapäevaste teadusdistsipliinide ja kultuuritraditsioonide algus ja lähtepunkt.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64628B-043F-4E38-82B4-398E0B7ED22E}"/>
              </a:ext>
            </a:extLst>
          </p:cNvPr>
          <p:cNvSpPr txBox="1"/>
          <p:nvPr/>
        </p:nvSpPr>
        <p:spPr>
          <a:xfrm>
            <a:off x="7286625" y="3313592"/>
            <a:ext cx="490537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Kindel võimuhierarhia.</a:t>
            </a:r>
          </a:p>
          <a:p>
            <a:pPr marL="10800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Põllumajandus elatusallikana.</a:t>
            </a:r>
          </a:p>
          <a:p>
            <a:pPr marL="10800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Religioosne ja ilmalik koos.</a:t>
            </a:r>
          </a:p>
          <a:p>
            <a:pPr marL="10800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Ajalugu ja mütoloogia segunenud.</a:t>
            </a:r>
          </a:p>
          <a:p>
            <a:pPr marL="10800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Kiri. Teadus.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10" name="Pilt 9">
            <a:extLst>
              <a:ext uri="{FF2B5EF4-FFF2-40B4-BE49-F238E27FC236}">
                <a16:creationId xmlns:a16="http://schemas.microsoft.com/office/drawing/2014/main" id="{D52FE9C5-BC44-4963-B4EB-EA5285598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731" y="91567"/>
            <a:ext cx="3736269" cy="259080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141130F9-69E3-44A9-BB31-4FD0AC271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894412" cy="2777738"/>
          </a:xfrm>
          <a:prstGeom prst="rect">
            <a:avLst/>
          </a:prstGeom>
        </p:spPr>
      </p:pic>
      <p:sp>
        <p:nvSpPr>
          <p:cNvPr id="3" name="Ristkülik 2">
            <a:extLst>
              <a:ext uri="{FF2B5EF4-FFF2-40B4-BE49-F238E27FC236}">
                <a16:creationId xmlns:a16="http://schemas.microsoft.com/office/drawing/2014/main" id="{37D13DF4-39CC-4BFE-B4AE-3BC59F4D0383}"/>
              </a:ext>
            </a:extLst>
          </p:cNvPr>
          <p:cNvSpPr/>
          <p:nvPr/>
        </p:nvSpPr>
        <p:spPr>
          <a:xfrm>
            <a:off x="9400529" y="2807300"/>
            <a:ext cx="2754024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Eelnevad kõrgkultuurid</a:t>
            </a:r>
          </a:p>
        </p:txBody>
      </p:sp>
      <p:sp>
        <p:nvSpPr>
          <p:cNvPr id="4" name="Ristkülik 3">
            <a:extLst>
              <a:ext uri="{FF2B5EF4-FFF2-40B4-BE49-F238E27FC236}">
                <a16:creationId xmlns:a16="http://schemas.microsoft.com/office/drawing/2014/main" id="{9294F677-C039-BB9A-D8F1-1B0B7131FE6D}"/>
              </a:ext>
            </a:extLst>
          </p:cNvPr>
          <p:cNvSpPr/>
          <p:nvPr/>
        </p:nvSpPr>
        <p:spPr>
          <a:xfrm>
            <a:off x="5021325" y="277589"/>
            <a:ext cx="330749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Kreeka             Rooma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Zeuz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	          Jupiter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Poseinon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  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Neptunus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Hades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        Pluto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Hera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          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Juno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Hermes            Mercurius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Artemis            Diana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Aphrodite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 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Venus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Apollon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      Apollo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Athena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       Minerva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Ares                  Mars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Hephaistos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Vulcanos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60806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520CD0F-97D2-472A-81CE-490677076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68" y="0"/>
            <a:ext cx="6067425" cy="887094"/>
          </a:xfrm>
        </p:spPr>
        <p:txBody>
          <a:bodyPr/>
          <a:lstStyle/>
          <a:p>
            <a:pPr algn="l"/>
            <a:r>
              <a:rPr lang="et-EE" sz="4000" dirty="0"/>
              <a:t>Muusika antiikajal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4021EAD0-C54C-46B8-8F2D-7B5F8943E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48" y="1084161"/>
            <a:ext cx="7248525" cy="3236912"/>
          </a:xfrm>
        </p:spPr>
        <p:txBody>
          <a:bodyPr/>
          <a:lstStyle/>
          <a:p>
            <a:pPr algn="l"/>
            <a:r>
              <a:rPr lang="et-EE" sz="2800" b="0" i="0" u="none" dirty="0"/>
              <a:t>Sõna </a:t>
            </a:r>
            <a:r>
              <a:rPr lang="et-EE" sz="2800" u="none" dirty="0"/>
              <a:t>musike</a:t>
            </a:r>
            <a:r>
              <a:rPr lang="et-EE" sz="2800" b="0" i="0" u="none" dirty="0"/>
              <a:t> - muusade kunst. Muusikal ja muusikul kõrge positsioon.</a:t>
            </a:r>
          </a:p>
          <a:p>
            <a:pPr algn="l"/>
            <a:r>
              <a:rPr lang="et-EE" sz="2800" b="0" i="0" u="none" dirty="0"/>
              <a:t>Uued žanrid: lüürika; teatris tragöödia ja komöödia.</a:t>
            </a:r>
          </a:p>
          <a:p>
            <a:pPr algn="l"/>
            <a:r>
              <a:rPr lang="et-EE" sz="2800" b="0" i="0" u="none" dirty="0"/>
              <a:t>Täna teadaolevalt I näide noodikirjast: </a:t>
            </a:r>
            <a:r>
              <a:rPr lang="et-EE" sz="2800" dirty="0" err="1"/>
              <a:t>Seikilose</a:t>
            </a:r>
            <a:r>
              <a:rPr lang="et-EE" sz="2800" dirty="0"/>
              <a:t> epitaaf</a:t>
            </a:r>
            <a:r>
              <a:rPr lang="et-EE" sz="2800" b="0" i="0" u="none" dirty="0"/>
              <a:t>.</a:t>
            </a:r>
          </a:p>
          <a:p>
            <a:pPr algn="l"/>
            <a:r>
              <a:rPr lang="et-EE" sz="2800" b="0" i="0" u="none" dirty="0"/>
              <a:t>Pillid: keelpillid (</a:t>
            </a:r>
            <a:r>
              <a:rPr lang="et-EE" sz="2800" b="0" i="0" u="none" dirty="0" err="1"/>
              <a:t>kithara</a:t>
            </a:r>
            <a:r>
              <a:rPr lang="et-EE" sz="2800" b="0" i="0" u="none" dirty="0"/>
              <a:t>, lüüra, harfid); puhkpillid (</a:t>
            </a:r>
            <a:r>
              <a:rPr lang="et-EE" sz="2800" b="0" i="0" u="none" dirty="0" err="1"/>
              <a:t>aulos</a:t>
            </a:r>
            <a:r>
              <a:rPr lang="et-EE" sz="2800" b="0" i="0" u="none" dirty="0"/>
              <a:t>), löökpillid (tümpanon ja tamburiin).</a:t>
            </a:r>
          </a:p>
          <a:p>
            <a:pPr algn="l"/>
            <a:endParaRPr lang="et-EE" b="0" i="0" u="none" dirty="0"/>
          </a:p>
          <a:p>
            <a:pPr algn="l"/>
            <a:endParaRPr lang="et-EE" dirty="0"/>
          </a:p>
        </p:txBody>
      </p:sp>
      <p:pic>
        <p:nvPicPr>
          <p:cNvPr id="4" name="Sisu kohatäide 4">
            <a:extLst>
              <a:ext uri="{FF2B5EF4-FFF2-40B4-BE49-F238E27FC236}">
                <a16:creationId xmlns:a16="http://schemas.microsoft.com/office/drawing/2014/main" id="{A407BF5B-CA15-4FFF-A59E-96EB6B734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34" y="97784"/>
            <a:ext cx="2333666" cy="3022457"/>
          </a:xfrm>
          <a:prstGeom prst="rect">
            <a:avLst/>
          </a:prstGeom>
        </p:spPr>
      </p:pic>
      <p:sp>
        <p:nvSpPr>
          <p:cNvPr id="5" name="Ristkülik 4">
            <a:extLst>
              <a:ext uri="{FF2B5EF4-FFF2-40B4-BE49-F238E27FC236}">
                <a16:creationId xmlns:a16="http://schemas.microsoft.com/office/drawing/2014/main" id="{DF2A8A41-EC09-4551-B7BD-0358872EA2E5}"/>
              </a:ext>
            </a:extLst>
          </p:cNvPr>
          <p:cNvSpPr/>
          <p:nvPr/>
        </p:nvSpPr>
        <p:spPr>
          <a:xfrm>
            <a:off x="9030857" y="2702617"/>
            <a:ext cx="3272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Kitaramängija</a:t>
            </a:r>
            <a:r>
              <a:rPr kumimoji="0" lang="et-EE" sz="14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.</a:t>
            </a:r>
            <a:r>
              <a:rPr kumimoji="0" lang="et-EE" sz="1400" b="0" i="1" u="none" strike="noStrike" kern="120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 Fragment 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495057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punasefiguuriliselt</a:t>
            </a:r>
            <a:r>
              <a:rPr kumimoji="0" lang="et-EE" sz="1400" b="0" i="1" u="none" strike="noStrike" kern="1200" cap="none" spc="0" normalizeH="0" baseline="0" noProof="0" dirty="0">
                <a:ln>
                  <a:noFill/>
                </a:ln>
                <a:solidFill>
                  <a:srgbClr val="495057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 amforalt, u 490 eKr</a:t>
            </a:r>
            <a:endParaRPr kumimoji="0" lang="et-EE" sz="1400" b="0" i="0" u="none" strike="noStrike" kern="1200" cap="none" spc="0" normalizeH="0" baseline="0" noProof="0" dirty="0">
              <a:ln>
                <a:noFill/>
              </a:ln>
              <a:solidFill>
                <a:srgbClr val="495057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11746F3D-1B95-4764-A0E2-0789779FA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874" y="-6732"/>
            <a:ext cx="2147703" cy="3231406"/>
          </a:xfrm>
          <a:prstGeom prst="rect">
            <a:avLst/>
          </a:prstGeom>
        </p:spPr>
      </p:pic>
      <p:sp>
        <p:nvSpPr>
          <p:cNvPr id="7" name="Alapealkiri 2">
            <a:extLst>
              <a:ext uri="{FF2B5EF4-FFF2-40B4-BE49-F238E27FC236}">
                <a16:creationId xmlns:a16="http://schemas.microsoft.com/office/drawing/2014/main" id="{77FD7332-8735-40A7-B597-823C30693037}"/>
              </a:ext>
            </a:extLst>
          </p:cNvPr>
          <p:cNvSpPr txBox="1">
            <a:spLocks/>
          </p:cNvSpPr>
          <p:nvPr/>
        </p:nvSpPr>
        <p:spPr bwMode="auto">
          <a:xfrm>
            <a:off x="6963105" y="2964227"/>
            <a:ext cx="2521240" cy="26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 b="1" i="1" u="sng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t-E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Seikilose</a:t>
            </a:r>
            <a:r>
              <a:rPr kumimoji="0" lang="et-E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 epitaaf </a:t>
            </a:r>
            <a:r>
              <a:rPr kumimoji="0" lang="et-E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marmorsteelil</a:t>
            </a:r>
            <a:r>
              <a:rPr kumimoji="0" lang="et-E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.</a:t>
            </a:r>
            <a:endParaRPr kumimoji="0" lang="et-EE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BD17D05F-60AA-4C1B-B18F-F0D1093F9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192" y="4447415"/>
            <a:ext cx="5630808" cy="2398816"/>
          </a:xfrm>
          <a:prstGeom prst="rect">
            <a:avLst/>
          </a:prstGeom>
        </p:spPr>
      </p:pic>
      <p:sp>
        <p:nvSpPr>
          <p:cNvPr id="9" name="Ristkülik 8">
            <a:extLst>
              <a:ext uri="{FF2B5EF4-FFF2-40B4-BE49-F238E27FC236}">
                <a16:creationId xmlns:a16="http://schemas.microsoft.com/office/drawing/2014/main" id="{33047F41-C5BE-4D19-8469-EDB85C6ED9C5}"/>
              </a:ext>
            </a:extLst>
          </p:cNvPr>
          <p:cNvSpPr/>
          <p:nvPr/>
        </p:nvSpPr>
        <p:spPr>
          <a:xfrm>
            <a:off x="1651972" y="6606327"/>
            <a:ext cx="106222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-apple-system"/>
                <a:ea typeface="Microsoft YaHei"/>
                <a:cs typeface="+mn-cs"/>
              </a:rPr>
              <a:t>Koor ja pillimängijad mängimas tragöödias "Elektra". Fragment </a:t>
            </a:r>
            <a:r>
              <a:rPr kumimoji="0" lang="et-E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-apple-system"/>
                <a:ea typeface="Microsoft YaHei"/>
                <a:cs typeface="+mn-cs"/>
              </a:rPr>
              <a:t>punesefiguuriliselt</a:t>
            </a:r>
            <a:r>
              <a:rPr kumimoji="0" lang="et-E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-apple-system"/>
                <a:ea typeface="Microsoft YaHei"/>
                <a:cs typeface="+mn-cs"/>
              </a:rPr>
              <a:t> </a:t>
            </a:r>
            <a:r>
              <a:rPr kumimoji="0" lang="et-E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-apple-system"/>
                <a:ea typeface="Microsoft YaHei"/>
                <a:cs typeface="+mn-cs"/>
              </a:rPr>
              <a:t>krateerilt</a:t>
            </a:r>
            <a:r>
              <a:rPr kumimoji="0" lang="et-E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-apple-system"/>
                <a:ea typeface="Microsoft YaHei"/>
                <a:cs typeface="+mn-cs"/>
              </a:rPr>
              <a:t>, u 400 eKr</a:t>
            </a:r>
            <a:endParaRPr kumimoji="0" lang="et-E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73DC8-C281-F2E3-115A-E06E969C3799}"/>
              </a:ext>
            </a:extLst>
          </p:cNvPr>
          <p:cNvSpPr txBox="1"/>
          <p:nvPr/>
        </p:nvSpPr>
        <p:spPr>
          <a:xfrm>
            <a:off x="20948" y="5311428"/>
            <a:ext cx="1841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  <a:hlinkClick r:id="rId5"/>
              </a:rPr>
              <a:t>H</a:t>
            </a: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  <a:hlinkClick r:id="rId5"/>
              </a:rPr>
              <a:t>elinäide</a:t>
            </a: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29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4606166" y="5995176"/>
            <a:ext cx="82296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t-EE" altLang="et-E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539" y="65637"/>
            <a:ext cx="1922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Arhitektuur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36235"/>
            <a:ext cx="2901653" cy="184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stkülik 3">
            <a:extLst>
              <a:ext uri="{FF2B5EF4-FFF2-40B4-BE49-F238E27FC236}">
                <a16:creationId xmlns:a16="http://schemas.microsoft.com/office/drawing/2014/main" id="{50F9C406-DD01-435E-BEE3-A1CD41CECC16}"/>
              </a:ext>
            </a:extLst>
          </p:cNvPr>
          <p:cNvSpPr/>
          <p:nvPr/>
        </p:nvSpPr>
        <p:spPr>
          <a:xfrm>
            <a:off x="-64953" y="4067095"/>
            <a:ext cx="3140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t-EE" altLang="et-E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Parthenoni</a:t>
            </a: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 tempel Ateena Akropolis, 5. saj. eKr 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212E2E3E-C804-4D1C-9F0C-AD42C7D8B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477" y="42355"/>
            <a:ext cx="5532523" cy="261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lvl="0" defTabSz="449263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defRPr/>
            </a:pPr>
            <a:r>
              <a:rPr lang="et-EE" altLang="et-E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Rooma</a:t>
            </a:r>
          </a:p>
          <a:p>
            <a:pPr lvl="0" defTabSz="449263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defRPr/>
            </a:pPr>
            <a:r>
              <a:rPr lang="et-EE" altLang="et-EE" sz="2000" u="sng" dirty="0">
                <a:solidFill>
                  <a:srgbClr val="000000"/>
                </a:solidFill>
                <a:latin typeface="Calibri" panose="020F0502020204030204" pitchFamily="34" charset="0"/>
              </a:rPr>
              <a:t>Varasemate kultuuride stiilielementide kasutamine ja kombineerimine + betoon ja lubimört. </a:t>
            </a:r>
          </a:p>
          <a:p>
            <a:pPr lvl="0" defTabSz="449263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defRPr/>
            </a:pPr>
            <a:r>
              <a:rPr lang="et-EE" altLang="et-EE" sz="2000" dirty="0">
                <a:solidFill>
                  <a:srgbClr val="000000"/>
                </a:solidFill>
                <a:latin typeface="Calibri" panose="020F0502020204030204" pitchFamily="34" charset="0"/>
              </a:rPr>
              <a:t>Kõrgel tasemel insenerikunst: </a:t>
            </a:r>
            <a:r>
              <a:rPr lang="et-EE" altLang="et-EE" sz="2000" u="sng" dirty="0">
                <a:solidFill>
                  <a:srgbClr val="000000"/>
                </a:solidFill>
                <a:latin typeface="Calibri" panose="020F0502020204030204" pitchFamily="34" charset="0"/>
              </a:rPr>
              <a:t>linnaplaneerimine, </a:t>
            </a:r>
            <a:r>
              <a:rPr lang="et-EE" altLang="et-EE" sz="2000" u="sng" dirty="0" err="1">
                <a:solidFill>
                  <a:srgbClr val="000000"/>
                </a:solidFill>
                <a:latin typeface="Calibri" panose="020F0502020204030204" pitchFamily="34" charset="0"/>
              </a:rPr>
              <a:t>teedevõrk</a:t>
            </a:r>
            <a:r>
              <a:rPr lang="et-EE" altLang="et-EE" sz="2000" u="sng" dirty="0">
                <a:solidFill>
                  <a:srgbClr val="000000"/>
                </a:solidFill>
                <a:latin typeface="Calibri" panose="020F0502020204030204" pitchFamily="34" charset="0"/>
              </a:rPr>
              <a:t>, veevärk.</a:t>
            </a:r>
          </a:p>
          <a:p>
            <a:pPr lvl="0" defTabSz="449263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defRPr/>
            </a:pPr>
            <a:r>
              <a:rPr lang="et-EE" altLang="et-EE" sz="2000" u="sng" dirty="0">
                <a:solidFill>
                  <a:srgbClr val="000000"/>
                </a:solidFill>
                <a:latin typeface="Calibri" panose="020F0502020204030204" pitchFamily="34" charset="0"/>
              </a:rPr>
              <a:t>Monumentaalarhitektuur.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t-EE" altLang="et-E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9F96F7ED-0DFF-4DAA-8CE3-C26A1FC180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5" r="41094"/>
          <a:stretch/>
        </p:blipFill>
        <p:spPr>
          <a:xfrm>
            <a:off x="3961688" y="2336235"/>
            <a:ext cx="2019833" cy="1941491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1605878A-E5EB-4BF8-AA4B-B4DD223FF4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44" t="2450" r="8089" b="2617"/>
          <a:stretch/>
        </p:blipFill>
        <p:spPr>
          <a:xfrm>
            <a:off x="3023704" y="2336235"/>
            <a:ext cx="842606" cy="1490837"/>
          </a:xfrm>
          <a:prstGeom prst="rect">
            <a:avLst/>
          </a:prstGeom>
        </p:spPr>
      </p:pic>
      <p:sp>
        <p:nvSpPr>
          <p:cNvPr id="5" name="Ristkülik 4">
            <a:extLst>
              <a:ext uri="{FF2B5EF4-FFF2-40B4-BE49-F238E27FC236}">
                <a16:creationId xmlns:a16="http://schemas.microsoft.com/office/drawing/2014/main" id="{7CDA8239-64F4-4D67-919D-3290101C3E56}"/>
              </a:ext>
            </a:extLst>
          </p:cNvPr>
          <p:cNvSpPr/>
          <p:nvPr/>
        </p:nvSpPr>
        <p:spPr>
          <a:xfrm>
            <a:off x="0" y="612202"/>
            <a:ext cx="6243953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t-EE" altLang="et-EE" sz="20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Kreeka</a:t>
            </a:r>
          </a:p>
          <a:p>
            <a:pPr lvl="0" defTabSz="449263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t-EE" altLang="et-EE" sz="2000" u="sng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Tasakaal terviku ja detailide </a:t>
            </a:r>
            <a:r>
              <a:rPr lang="et-EE" altLang="et-EE" sz="20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suhtes: kuldlõige, geomeetria.</a:t>
            </a:r>
          </a:p>
          <a:p>
            <a:pPr lvl="0" defTabSz="449263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t-EE" altLang="et-EE" sz="20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Kõige tähtsam ehitis </a:t>
            </a:r>
            <a:r>
              <a:rPr lang="et-EE" altLang="et-EE" sz="2000" u="sng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tempel</a:t>
            </a:r>
            <a:r>
              <a:rPr lang="et-EE" altLang="et-EE" sz="20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: templistiilid tulenevad</a:t>
            </a:r>
          </a:p>
          <a:p>
            <a:pPr lvl="0" defTabSz="449263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t-EE" altLang="et-EE" sz="2000" u="sng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sambastiilid</a:t>
            </a:r>
            <a:r>
              <a:rPr lang="et-EE" altLang="et-EE" sz="20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 järgi: </a:t>
            </a:r>
            <a:r>
              <a:rPr lang="et-EE" altLang="et-EE" sz="2000" u="sng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dooria, joonia, </a:t>
            </a:r>
            <a:r>
              <a:rPr lang="et-EE" altLang="et-EE" sz="2000" u="sng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korintose</a:t>
            </a:r>
            <a:r>
              <a:rPr lang="et-EE" altLang="et-EE" sz="20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. Marmor.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36979B65-5A69-4905-BDE0-169AC131D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225" y="4444814"/>
            <a:ext cx="1583976" cy="1583976"/>
          </a:xfrm>
          <a:prstGeom prst="rect">
            <a:avLst/>
          </a:prstGeom>
        </p:spPr>
      </p:pic>
      <p:sp>
        <p:nvSpPr>
          <p:cNvPr id="16" name="Ristkülik 15">
            <a:extLst>
              <a:ext uri="{FF2B5EF4-FFF2-40B4-BE49-F238E27FC236}">
                <a16:creationId xmlns:a16="http://schemas.microsoft.com/office/drawing/2014/main" id="{BE977A22-0FA3-4FF2-B544-8296DA3F9042}"/>
              </a:ext>
            </a:extLst>
          </p:cNvPr>
          <p:cNvSpPr/>
          <p:nvPr/>
        </p:nvSpPr>
        <p:spPr>
          <a:xfrm>
            <a:off x="-103669" y="5934067"/>
            <a:ext cx="2607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Vana-Kreeka ornamente.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Ülalt: </a:t>
            </a:r>
            <a:r>
              <a:rPr kumimoji="0" lang="et-EE" altLang="et-EE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palmett</a:t>
            </a: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, jooksev koer, meander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10" name="Sisu kohatäide 9">
            <a:extLst>
              <a:ext uri="{FF2B5EF4-FFF2-40B4-BE49-F238E27FC236}">
                <a16:creationId xmlns:a16="http://schemas.microsoft.com/office/drawing/2014/main" id="{6EF29E5D-C029-5C8A-581D-2E76C614AF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287000" y="2644394"/>
            <a:ext cx="1766070" cy="2070197"/>
          </a:xfrm>
          <a:prstGeom prst="rect">
            <a:avLst/>
          </a:prstGeom>
        </p:spPr>
      </p:pic>
      <p:sp>
        <p:nvSpPr>
          <p:cNvPr id="14" name="Ristkülik 13">
            <a:extLst>
              <a:ext uri="{FF2B5EF4-FFF2-40B4-BE49-F238E27FC236}">
                <a16:creationId xmlns:a16="http://schemas.microsoft.com/office/drawing/2014/main" id="{CB66C78F-9349-C632-617E-E07A044C1A7B}"/>
              </a:ext>
            </a:extLst>
          </p:cNvPr>
          <p:cNvSpPr/>
          <p:nvPr/>
        </p:nvSpPr>
        <p:spPr>
          <a:xfrm>
            <a:off x="9552636" y="4581460"/>
            <a:ext cx="2639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t-EE" altLang="et-E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Tituse</a:t>
            </a: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 võidukaar Roomas,</a:t>
            </a:r>
            <a:r>
              <a:rPr kumimoji="0" lang="et-EE" altLang="et-EE" sz="12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 </a:t>
            </a: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81 a. pKr </a:t>
            </a:r>
          </a:p>
        </p:txBody>
      </p:sp>
      <p:pic>
        <p:nvPicPr>
          <p:cNvPr id="19" name="Pilt 18">
            <a:extLst>
              <a:ext uri="{FF2B5EF4-FFF2-40B4-BE49-F238E27FC236}">
                <a16:creationId xmlns:a16="http://schemas.microsoft.com/office/drawing/2014/main" id="{C72BFDB5-DD23-4A3A-F972-E76D3D123A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0418" y="5054721"/>
            <a:ext cx="1811674" cy="1357984"/>
          </a:xfrm>
          <a:prstGeom prst="rect">
            <a:avLst/>
          </a:prstGeom>
        </p:spPr>
      </p:pic>
      <p:sp>
        <p:nvSpPr>
          <p:cNvPr id="20" name="Ristkülik 19">
            <a:extLst>
              <a:ext uri="{FF2B5EF4-FFF2-40B4-BE49-F238E27FC236}">
                <a16:creationId xmlns:a16="http://schemas.microsoft.com/office/drawing/2014/main" id="{7A750402-6B60-960D-4D23-F8932B882143}"/>
              </a:ext>
            </a:extLst>
          </p:cNvPr>
          <p:cNvSpPr/>
          <p:nvPr/>
        </p:nvSpPr>
        <p:spPr>
          <a:xfrm>
            <a:off x="3325448" y="6283849"/>
            <a:ext cx="25735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3. saj. eKr. ehitatud </a:t>
            </a:r>
            <a:r>
              <a:rPr kumimoji="0" lang="et-EE" altLang="et-E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Epidaurose</a:t>
            </a: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 teater. 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182DC9A7-8CE4-0F73-337E-ECB73D61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747" y="4017434"/>
            <a:ext cx="2863421" cy="116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Ristkülik 21">
            <a:extLst>
              <a:ext uri="{FF2B5EF4-FFF2-40B4-BE49-F238E27FC236}">
                <a16:creationId xmlns:a16="http://schemas.microsoft.com/office/drawing/2014/main" id="{C7313525-AC98-93A3-E831-49001B729656}"/>
              </a:ext>
            </a:extLst>
          </p:cNvPr>
          <p:cNvSpPr/>
          <p:nvPr/>
        </p:nvSpPr>
        <p:spPr>
          <a:xfrm>
            <a:off x="6472570" y="5054721"/>
            <a:ext cx="3599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t-EE" altLang="et-E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Appiuse</a:t>
            </a: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 tee: Roomast </a:t>
            </a:r>
            <a:r>
              <a:rPr kumimoji="0" lang="et-EE" altLang="et-E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Brindisini</a:t>
            </a: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, 540 km.</a:t>
            </a:r>
            <a:r>
              <a:rPr kumimoji="0" lang="et-EE" altLang="et-EE" sz="12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 </a:t>
            </a: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Rajati 4-3 saj.</a:t>
            </a:r>
          </a:p>
        </p:txBody>
      </p:sp>
      <p:pic>
        <p:nvPicPr>
          <p:cNvPr id="23" name="Pilt 22">
            <a:extLst>
              <a:ext uri="{FF2B5EF4-FFF2-40B4-BE49-F238E27FC236}">
                <a16:creationId xmlns:a16="http://schemas.microsoft.com/office/drawing/2014/main" id="{DB6C6EFE-8D16-ABC9-E2CF-C8597BCF72A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72" t="5465" r="5242" b="8024"/>
          <a:stretch/>
        </p:blipFill>
        <p:spPr>
          <a:xfrm>
            <a:off x="7130439" y="2285674"/>
            <a:ext cx="2335221" cy="1570890"/>
          </a:xfrm>
          <a:prstGeom prst="rect">
            <a:avLst/>
          </a:prstGeom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8B529405-21AE-312A-00EB-2DBD6E801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3781" y="3718089"/>
            <a:ext cx="2297722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Colosseum Roomas. U. 80 pKr</a:t>
            </a:r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F6CC8257-571D-C212-B580-0A40323832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4044" y="5279236"/>
            <a:ext cx="2153844" cy="1536409"/>
          </a:xfrm>
          <a:prstGeom prst="rect">
            <a:avLst/>
          </a:prstGeom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9533A8EB-845D-A273-9DD2-E26F0F662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9411" y="6640782"/>
            <a:ext cx="38802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t-EE" altLang="et-E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Caracalla</a:t>
            </a: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Microsoft YaHei"/>
                <a:cs typeface="+mn-cs"/>
              </a:rPr>
              <a:t> termid Roomas, 212-16 eKr, rekonstruktsioon</a:t>
            </a:r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D58B50A4-D99F-43B0-9B6E-73EB5EA155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0329" y="4480204"/>
            <a:ext cx="1905000" cy="1238250"/>
          </a:xfrm>
          <a:prstGeom prst="rect">
            <a:avLst/>
          </a:prstGeom>
        </p:spPr>
      </p:pic>
      <p:sp>
        <p:nvSpPr>
          <p:cNvPr id="27" name="Ristkülik 26">
            <a:extLst>
              <a:ext uri="{FF2B5EF4-FFF2-40B4-BE49-F238E27FC236}">
                <a16:creationId xmlns:a16="http://schemas.microsoft.com/office/drawing/2014/main" id="{E18FE319-7EE0-4487-BAAB-616A02A1CCBB}"/>
              </a:ext>
            </a:extLst>
          </p:cNvPr>
          <p:cNvSpPr/>
          <p:nvPr/>
        </p:nvSpPr>
        <p:spPr>
          <a:xfrm>
            <a:off x="1641483" y="5600647"/>
            <a:ext cx="2274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Rekonstruktsioon</a:t>
            </a:r>
            <a:r>
              <a:rPr kumimoji="0" lang="et-EE" altLang="et-EE" sz="12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 </a:t>
            </a:r>
            <a:r>
              <a:rPr kumimoji="0" lang="et-EE" altLang="et-EE" sz="12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Parthenoni</a:t>
            </a:r>
            <a:r>
              <a:rPr kumimoji="0" lang="et-EE" altLang="et-EE" sz="12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 friis.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28" name="Ristkülik 27">
            <a:extLst>
              <a:ext uri="{FF2B5EF4-FFF2-40B4-BE49-F238E27FC236}">
                <a16:creationId xmlns:a16="http://schemas.microsoft.com/office/drawing/2014/main" id="{7D54237D-8248-4A7C-B5FE-F875714A6269}"/>
              </a:ext>
            </a:extLst>
          </p:cNvPr>
          <p:cNvSpPr/>
          <p:nvPr/>
        </p:nvSpPr>
        <p:spPr>
          <a:xfrm>
            <a:off x="3670428" y="4230650"/>
            <a:ext cx="2474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Templi põhiplaan ja kolm sambastiili.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Microsoft YaHei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1704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7A04517-2F67-4632-865C-AEA2E354E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0684" cy="586668"/>
          </a:xfrm>
        </p:spPr>
        <p:txBody>
          <a:bodyPr/>
          <a:lstStyle/>
          <a:p>
            <a:pPr algn="l"/>
            <a:r>
              <a:rPr lang="et-EE" sz="2800" dirty="0"/>
              <a:t>Mis stiilis tempel?</a:t>
            </a:r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1F4DDE1C-7806-4C7D-88B1-F879BFCA9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126" y="982146"/>
            <a:ext cx="6032500" cy="4524375"/>
          </a:xfrm>
          <a:prstGeom prst="rect">
            <a:avLst/>
          </a:prstGeom>
        </p:spPr>
      </p:pic>
      <p:sp>
        <p:nvSpPr>
          <p:cNvPr id="5" name="Ristkülik 4">
            <a:extLst>
              <a:ext uri="{FF2B5EF4-FFF2-40B4-BE49-F238E27FC236}">
                <a16:creationId xmlns:a16="http://schemas.microsoft.com/office/drawing/2014/main" id="{A8170490-1E72-4401-AB65-BE0A1C702581}"/>
              </a:ext>
            </a:extLst>
          </p:cNvPr>
          <p:cNvSpPr/>
          <p:nvPr/>
        </p:nvSpPr>
        <p:spPr>
          <a:xfrm>
            <a:off x="7132677" y="4983301"/>
            <a:ext cx="1673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800" i="1" dirty="0">
                <a:solidFill>
                  <a:srgbClr val="000000"/>
                </a:solidFill>
                <a:latin typeface="Calibri" pitchFamily="34" charset="0"/>
              </a:rPr>
              <a:t>joonia stiil</a:t>
            </a:r>
            <a:endParaRPr lang="et-EE" sz="2800" i="1" dirty="0"/>
          </a:p>
        </p:txBody>
      </p:sp>
    </p:spTree>
    <p:extLst>
      <p:ext uri="{BB962C8B-B14F-4D97-AF65-F5344CB8AC3E}">
        <p14:creationId xmlns:p14="http://schemas.microsoft.com/office/powerpoint/2010/main" val="42427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2AA131A-7315-4689-BF1E-B58233C1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33" y="209745"/>
            <a:ext cx="10970684" cy="1141412"/>
          </a:xfrm>
        </p:spPr>
        <p:txBody>
          <a:bodyPr/>
          <a:lstStyle/>
          <a:p>
            <a:pPr algn="l"/>
            <a:r>
              <a:rPr lang="et-EE" sz="3200" dirty="0"/>
              <a:t>Mis stiilis tempel?</a:t>
            </a:r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827A4092-21FA-45BE-BAC7-9950C3BD9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072" y="1351157"/>
            <a:ext cx="6563175" cy="4524375"/>
          </a:xfrm>
          <a:prstGeom prst="rect">
            <a:avLst/>
          </a:prstGeom>
        </p:spPr>
      </p:pic>
      <p:sp>
        <p:nvSpPr>
          <p:cNvPr id="5" name="Ristkülik 4">
            <a:extLst>
              <a:ext uri="{FF2B5EF4-FFF2-40B4-BE49-F238E27FC236}">
                <a16:creationId xmlns:a16="http://schemas.microsoft.com/office/drawing/2014/main" id="{4B6E37C6-3B84-469F-832A-0BA94B378331}"/>
              </a:ext>
            </a:extLst>
          </p:cNvPr>
          <p:cNvSpPr/>
          <p:nvPr/>
        </p:nvSpPr>
        <p:spPr>
          <a:xfrm>
            <a:off x="7510354" y="5395811"/>
            <a:ext cx="170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800" i="1" dirty="0">
                <a:solidFill>
                  <a:srgbClr val="000000"/>
                </a:solidFill>
                <a:latin typeface="Calibri" pitchFamily="34" charset="0"/>
              </a:rPr>
              <a:t>dooria stiil</a:t>
            </a:r>
            <a:endParaRPr lang="et-EE" sz="2800" i="1" dirty="0"/>
          </a:p>
        </p:txBody>
      </p:sp>
    </p:spTree>
    <p:extLst>
      <p:ext uri="{BB962C8B-B14F-4D97-AF65-F5344CB8AC3E}">
        <p14:creationId xmlns:p14="http://schemas.microsoft.com/office/powerpoint/2010/main" val="37749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AB770B9-5EC9-4BED-A35F-735B93C7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3200" dirty="0"/>
              <a:t>Mis stiilis tempel?</a:t>
            </a:r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7BAB373A-5577-4A0E-984D-9F16A17F9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552" y="1470414"/>
            <a:ext cx="6804954" cy="4524375"/>
          </a:xfrm>
          <a:prstGeom prst="rect">
            <a:avLst/>
          </a:prstGeom>
        </p:spPr>
      </p:pic>
      <p:sp>
        <p:nvSpPr>
          <p:cNvPr id="5" name="Ristkülik 4">
            <a:extLst>
              <a:ext uri="{FF2B5EF4-FFF2-40B4-BE49-F238E27FC236}">
                <a16:creationId xmlns:a16="http://schemas.microsoft.com/office/drawing/2014/main" id="{AAF90514-E452-4391-B476-9479FC1EB202}"/>
              </a:ext>
            </a:extLst>
          </p:cNvPr>
          <p:cNvSpPr/>
          <p:nvPr/>
        </p:nvSpPr>
        <p:spPr>
          <a:xfrm>
            <a:off x="7875996" y="5543296"/>
            <a:ext cx="2100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800" i="1" dirty="0" err="1">
                <a:solidFill>
                  <a:srgbClr val="000000"/>
                </a:solidFill>
                <a:latin typeface="Calibri" pitchFamily="34" charset="0"/>
              </a:rPr>
              <a:t>korintose</a:t>
            </a:r>
            <a:r>
              <a:rPr lang="et-EE" sz="2800" i="1" dirty="0">
                <a:solidFill>
                  <a:srgbClr val="000000"/>
                </a:solidFill>
                <a:latin typeface="Calibri" pitchFamily="34" charset="0"/>
              </a:rPr>
              <a:t> stiil</a:t>
            </a:r>
            <a:endParaRPr lang="et-EE" sz="2800" i="1" dirty="0"/>
          </a:p>
        </p:txBody>
      </p:sp>
    </p:spTree>
    <p:extLst>
      <p:ext uri="{BB962C8B-B14F-4D97-AF65-F5344CB8AC3E}">
        <p14:creationId xmlns:p14="http://schemas.microsoft.com/office/powerpoint/2010/main" val="1048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F53360B-D033-40E7-91B8-3EC18B24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3200" dirty="0"/>
              <a:t>Mis stiilis tempel?</a:t>
            </a:r>
          </a:p>
        </p:txBody>
      </p:sp>
      <p:pic>
        <p:nvPicPr>
          <p:cNvPr id="7" name="Sisu kohatäide 6">
            <a:extLst>
              <a:ext uri="{FF2B5EF4-FFF2-40B4-BE49-F238E27FC236}">
                <a16:creationId xmlns:a16="http://schemas.microsoft.com/office/drawing/2014/main" id="{7D9C1FA5-F9B6-4D3B-9026-028D373D9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3" y="1528884"/>
            <a:ext cx="6299836" cy="3556359"/>
          </a:xfrm>
          <a:prstGeom prst="rect">
            <a:avLst/>
          </a:prstGeom>
        </p:spPr>
      </p:pic>
      <p:sp>
        <p:nvSpPr>
          <p:cNvPr id="8" name="Ristkülik 7">
            <a:extLst>
              <a:ext uri="{FF2B5EF4-FFF2-40B4-BE49-F238E27FC236}">
                <a16:creationId xmlns:a16="http://schemas.microsoft.com/office/drawing/2014/main" id="{E5ABED36-2A92-48CB-A366-9A9985176E74}"/>
              </a:ext>
            </a:extLst>
          </p:cNvPr>
          <p:cNvSpPr/>
          <p:nvPr/>
        </p:nvSpPr>
        <p:spPr>
          <a:xfrm>
            <a:off x="7221167" y="4611197"/>
            <a:ext cx="16762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800" i="1" dirty="0">
                <a:solidFill>
                  <a:srgbClr val="000000"/>
                </a:solidFill>
                <a:latin typeface="Calibri" pitchFamily="34" charset="0"/>
              </a:rPr>
              <a:t>joonia stiil</a:t>
            </a:r>
            <a:endParaRPr lang="et-EE" sz="2800" i="1" dirty="0"/>
          </a:p>
        </p:txBody>
      </p:sp>
    </p:spTree>
    <p:extLst>
      <p:ext uri="{BB962C8B-B14F-4D97-AF65-F5344CB8AC3E}">
        <p14:creationId xmlns:p14="http://schemas.microsoft.com/office/powerpoint/2010/main" val="17399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12|10.3|12.6|12.9|14.4|6.6|14.8|3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8.4|1.5|0.7|43|0.4|35.8|113.2|8.1|134|48.8|5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4|12.1|29.6|43.8|1.6|2.4|55.6|0.9|69.4|78.5|0.6|0.4|0.5|60.2|2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4.2|55.2|48.1|3.9|1.9|3.6|70.2|9.7|1|0.8|65.8|1.1|7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2.8|6.4|6.8|8.6|27.7"/>
</p:tagLst>
</file>

<file path=ppt/theme/theme1.xml><?xml version="1.0" encoding="utf-8"?>
<a:theme xmlns:a="http://schemas.openxmlformats.org/drawingml/2006/main" name="3_Office'i kujundus">
  <a:themeElements>
    <a:clrScheme name="Office'i kujundu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'i kujundus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t-E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t-E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'i kujund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'i kujundu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1049</Words>
  <Application>Microsoft Office PowerPoint</Application>
  <PresentationFormat>Laiekraan</PresentationFormat>
  <Paragraphs>151</Paragraphs>
  <Slides>17</Slides>
  <Notes>4</Notes>
  <HiddenSlides>0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3</vt:i4>
      </vt:variant>
      <vt:variant>
        <vt:lpstr>Slaidipealkirjad</vt:lpstr>
      </vt:variant>
      <vt:variant>
        <vt:i4>17</vt:i4>
      </vt:variant>
    </vt:vector>
  </HeadingPairs>
  <TitlesOfParts>
    <vt:vector size="26" baseType="lpstr">
      <vt:lpstr>Microsoft YaHei</vt:lpstr>
      <vt:lpstr>-apple-system</vt:lpstr>
      <vt:lpstr>Arial</vt:lpstr>
      <vt:lpstr>Calibri</vt:lpstr>
      <vt:lpstr>StarSymbol</vt:lpstr>
      <vt:lpstr>Times New Roman</vt:lpstr>
      <vt:lpstr>3_Office'i kujundus</vt:lpstr>
      <vt:lpstr>1_Office Theme</vt:lpstr>
      <vt:lpstr>2_Office Theme</vt:lpstr>
      <vt:lpstr>Eelmise tunni meeldetuletus</vt:lpstr>
      <vt:lpstr>Arhitektuur, skulptuur ja maal Vana-Kreekas ja Roomas</vt:lpstr>
      <vt:lpstr>PowerPointi esitlus</vt:lpstr>
      <vt:lpstr>Muusika antiikajal</vt:lpstr>
      <vt:lpstr>PowerPointi esitlus</vt:lpstr>
      <vt:lpstr>Mis stiilis tempel?</vt:lpstr>
      <vt:lpstr>Mis stiilis tempel?</vt:lpstr>
      <vt:lpstr>Mis stiilis tempel?</vt:lpstr>
      <vt:lpstr>Mis stiilis tempel?</vt:lpstr>
      <vt:lpstr>Mis stiilis tempel?</vt:lpstr>
      <vt:lpstr>Mis sambastiilist lähtub?</vt:lpstr>
      <vt:lpstr>Mis sambastiilist lähtub?</vt:lpstr>
      <vt:lpstr>PowerPointi esitlus</vt:lpstr>
      <vt:lpstr>PowerPointi esitlus</vt:lpstr>
      <vt:lpstr>Kokkuvõtvalt Antiik</vt:lpstr>
      <vt:lpstr>Sissejuhatus järgmisse perioodi varakristlikku kunsti ja muusikasse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Antiik</dc:title>
  <dc:creator>Mariana Jürimäe</dc:creator>
  <cp:lastModifiedBy>Mariana Jürimäe</cp:lastModifiedBy>
  <cp:revision>29</cp:revision>
  <dcterms:created xsi:type="dcterms:W3CDTF">2020-11-19T09:50:41Z</dcterms:created>
  <dcterms:modified xsi:type="dcterms:W3CDTF">2025-11-27T10:25:35Z</dcterms:modified>
</cp:coreProperties>
</file>