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80" r:id="rId7"/>
    <p:sldId id="264" r:id="rId8"/>
    <p:sldId id="260" r:id="rId9"/>
    <p:sldId id="265" r:id="rId10"/>
    <p:sldId id="261" r:id="rId11"/>
    <p:sldId id="271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7" r:id="rId21"/>
    <p:sldId id="278" r:id="rId22"/>
    <p:sldId id="279" r:id="rId23"/>
    <p:sldId id="276" r:id="rId24"/>
    <p:sldId id="262" r:id="rId25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2DE0B-F57A-4F59-8CF2-05F25D24BD29}" type="datetimeFigureOut">
              <a:rPr lang="et-EE" smtClean="0"/>
              <a:pPr/>
              <a:t>10.02.2019</a:t>
            </a:fld>
            <a:endParaRPr lang="et-EE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F7F7840-FB50-4228-BC23-D6177355B8C1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2DE0B-F57A-4F59-8CF2-05F25D24BD29}" type="datetimeFigureOut">
              <a:rPr lang="et-EE" smtClean="0"/>
              <a:pPr/>
              <a:t>10.02.2019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F7840-FB50-4228-BC23-D6177355B8C1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2DE0B-F57A-4F59-8CF2-05F25D24BD29}" type="datetimeFigureOut">
              <a:rPr lang="et-EE" smtClean="0"/>
              <a:pPr/>
              <a:t>10.02.2019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F7840-FB50-4228-BC23-D6177355B8C1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2DE0B-F57A-4F59-8CF2-05F25D24BD29}" type="datetimeFigureOut">
              <a:rPr lang="et-EE" smtClean="0"/>
              <a:pPr/>
              <a:t>10.02.2019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F7840-FB50-4228-BC23-D6177355B8C1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2DE0B-F57A-4F59-8CF2-05F25D24BD29}" type="datetimeFigureOut">
              <a:rPr lang="et-EE" smtClean="0"/>
              <a:pPr/>
              <a:t>10.02.2019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t-EE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F7F7840-FB50-4228-BC23-D6177355B8C1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2DE0B-F57A-4F59-8CF2-05F25D24BD29}" type="datetimeFigureOut">
              <a:rPr lang="et-EE" smtClean="0"/>
              <a:pPr/>
              <a:t>10.02.2019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F7840-FB50-4228-BC23-D6177355B8C1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2DE0B-F57A-4F59-8CF2-05F25D24BD29}" type="datetimeFigureOut">
              <a:rPr lang="et-EE" smtClean="0"/>
              <a:pPr/>
              <a:t>10.02.2019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F7840-FB50-4228-BC23-D6177355B8C1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2DE0B-F57A-4F59-8CF2-05F25D24BD29}" type="datetimeFigureOut">
              <a:rPr lang="et-EE" smtClean="0"/>
              <a:pPr/>
              <a:t>10.02.2019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F7840-FB50-4228-BC23-D6177355B8C1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2DE0B-F57A-4F59-8CF2-05F25D24BD29}" type="datetimeFigureOut">
              <a:rPr lang="et-EE" smtClean="0"/>
              <a:pPr/>
              <a:t>10.02.2019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F7840-FB50-4228-BC23-D6177355B8C1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2DE0B-F57A-4F59-8CF2-05F25D24BD29}" type="datetimeFigureOut">
              <a:rPr lang="et-EE" smtClean="0"/>
              <a:pPr/>
              <a:t>10.02.2019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F7840-FB50-4228-BC23-D6177355B8C1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2DE0B-F57A-4F59-8CF2-05F25D24BD29}" type="datetimeFigureOut">
              <a:rPr lang="et-EE" smtClean="0"/>
              <a:pPr/>
              <a:t>10.02.2019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F7F7840-FB50-4228-BC23-D6177355B8C1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462DE0B-F57A-4F59-8CF2-05F25D24BD29}" type="datetimeFigureOut">
              <a:rPr lang="et-EE" smtClean="0"/>
              <a:pPr/>
              <a:t>10.02.2019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t-EE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F7F7840-FB50-4228-BC23-D6177355B8C1}" type="slidenum">
              <a:rPr lang="et-EE" smtClean="0"/>
              <a:pPr/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_RBHfjZsUQ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Simplified_food_chain.svg" TargetMode="External"/><Relationship Id="rId3" Type="http://schemas.openxmlformats.org/officeDocument/2006/relationships/hyperlink" Target="http://www.e-ope.ee/_download/euni_repository/file/178/materjal.pdf" TargetMode="External"/><Relationship Id="rId7" Type="http://schemas.openxmlformats.org/officeDocument/2006/relationships/hyperlink" Target="http://www.youtube.com/watch?v=o_RBHfjZsUQ" TargetMode="External"/><Relationship Id="rId12" Type="http://schemas.openxmlformats.org/officeDocument/2006/relationships/hyperlink" Target="https://et.wikipedia.org/wiki/Fail:Varbla_laiud.jpg" TargetMode="External"/><Relationship Id="rId2" Type="http://schemas.openxmlformats.org/officeDocument/2006/relationships/hyperlink" Target="http://www.miksike.ee/docs/elehed/7klass/8kooselu/7-8-14-2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ruiland.blogspot.com/2009/08/raba-ii.html" TargetMode="External"/><Relationship Id="rId11" Type="http://schemas.openxmlformats.org/officeDocument/2006/relationships/hyperlink" Target="https://et.wikipedia.org/wiki/Vikipeedia:N%C3%A4dala_pildid/45_(2012)" TargetMode="External"/><Relationship Id="rId5" Type="http://schemas.openxmlformats.org/officeDocument/2006/relationships/hyperlink" Target="http://puro.kohvonkunst.net/purost/" TargetMode="External"/><Relationship Id="rId10" Type="http://schemas.openxmlformats.org/officeDocument/2006/relationships/hyperlink" Target="https://commons.wikimedia.org/wiki/File:Secondary_Succession.png" TargetMode="External"/><Relationship Id="rId4" Type="http://schemas.openxmlformats.org/officeDocument/2006/relationships/hyperlink" Target="http://www.loodusajakiri.ee/eesti_loodus/EL/vanaweb/0101/ylo.htmlhttp:/www.loodusajakiri.ee/eesti_loodus/EL/vanaweb/9709/strateegia.html" TargetMode="External"/><Relationship Id="rId9" Type="http://schemas.openxmlformats.org/officeDocument/2006/relationships/hyperlink" Target="https://www.flickr.com/photos/121935927@N06/13578885414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9992" y="4725144"/>
            <a:ext cx="4384576" cy="1600200"/>
          </a:xfrm>
        </p:spPr>
        <p:txBody>
          <a:bodyPr/>
          <a:lstStyle/>
          <a:p>
            <a:r>
              <a:rPr lang="et-EE" dirty="0"/>
              <a:t>Koostanud </a:t>
            </a:r>
            <a:r>
              <a:rPr lang="et-EE" dirty="0" err="1"/>
              <a:t>Irdt</a:t>
            </a:r>
            <a:r>
              <a:rPr lang="et-EE" dirty="0"/>
              <a:t>, Ülle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/>
              <a:t>Ökosüsteemid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t-EE" dirty="0"/>
              <a:t>Ökosüsteemid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80728"/>
            <a:ext cx="8136904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Ökosüsteemid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t-EE" sz="3200" b="1" dirty="0">
                <a:solidFill>
                  <a:srgbClr val="FF0000"/>
                </a:solidFill>
              </a:rPr>
              <a:t>Aineringe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/>
              <a:t>moodustavad</a:t>
            </a:r>
            <a:r>
              <a:rPr lang="en-US" sz="3200" dirty="0"/>
              <a:t> </a:t>
            </a:r>
            <a:r>
              <a:rPr lang="et-EE" sz="3200" b="1" dirty="0">
                <a:solidFill>
                  <a:srgbClr val="FF0000"/>
                </a:solidFill>
              </a:rPr>
              <a:t>produtsendid, </a:t>
            </a:r>
            <a:r>
              <a:rPr lang="et-EE" sz="3200" b="1" dirty="0" err="1">
                <a:solidFill>
                  <a:srgbClr val="FF0000"/>
                </a:solidFill>
              </a:rPr>
              <a:t>konsumendid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t-EE" sz="3200" dirty="0"/>
              <a:t>ja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t-EE" sz="3200" b="1" dirty="0" err="1">
                <a:solidFill>
                  <a:srgbClr val="FF0000"/>
                </a:solidFill>
              </a:rPr>
              <a:t>destruendi</a:t>
            </a:r>
            <a:r>
              <a:rPr lang="en-US" sz="3200" b="1" dirty="0">
                <a:solidFill>
                  <a:srgbClr val="FF0000"/>
                </a:solidFill>
              </a:rPr>
              <a:t>d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  <a:endParaRPr lang="et-EE" sz="3200" dirty="0">
              <a:solidFill>
                <a:srgbClr val="FF0000"/>
              </a:solidFill>
            </a:endParaRPr>
          </a:p>
          <a:p>
            <a:endParaRPr lang="et-EE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420888"/>
            <a:ext cx="4711055" cy="3961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Ökosüsteemid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t-EE" sz="3200" dirty="0"/>
              <a:t>Toiduahelate ja toiduvõrgustiku kaudu toimub aineringe</a:t>
            </a:r>
          </a:p>
          <a:p>
            <a:r>
              <a:rPr lang="et-EE" sz="3200" b="1" dirty="0"/>
              <a:t>Aineringe on tsükliline</a:t>
            </a:r>
          </a:p>
          <a:p>
            <a:r>
              <a:rPr lang="et-EE" sz="3200" dirty="0"/>
              <a:t>Energia siseneb </a:t>
            </a:r>
          </a:p>
          <a:p>
            <a:pPr>
              <a:buNone/>
            </a:pPr>
            <a:r>
              <a:rPr lang="et-EE" sz="3200" dirty="0"/>
              <a:t>süsteemi väljast</a:t>
            </a:r>
          </a:p>
          <a:p>
            <a:r>
              <a:rPr lang="et-EE" sz="3200" b="1" dirty="0"/>
              <a:t>Energia liikumine</a:t>
            </a:r>
          </a:p>
          <a:p>
            <a:pPr>
              <a:buNone/>
            </a:pPr>
            <a:r>
              <a:rPr lang="et-EE" sz="3200" b="1" dirty="0"/>
              <a:t> ühesuunaline</a:t>
            </a:r>
          </a:p>
          <a:p>
            <a:endParaRPr lang="et-E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9625" y="2996952"/>
            <a:ext cx="4524375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5949280"/>
            <a:ext cx="5112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>
                <a:hlinkClick r:id="rId3"/>
              </a:rPr>
              <a:t>http://www.youtube.com/watch?v=o_RBHfjZsUQ</a:t>
            </a: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Ökosüsteemid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560" y="1412776"/>
            <a:ext cx="7772400" cy="4572000"/>
          </a:xfrm>
        </p:spPr>
        <p:txBody>
          <a:bodyPr>
            <a:normAutofit lnSpcReduction="10000"/>
          </a:bodyPr>
          <a:lstStyle/>
          <a:p>
            <a:r>
              <a:rPr lang="et-EE" sz="3200" dirty="0"/>
              <a:t>Ükski troofiline tase ei suuda omastada kogu toidus olevat ainet , st muuta seda enda biomassiks ja kasutada ära kogu saadavat energiat</a:t>
            </a:r>
          </a:p>
          <a:p>
            <a:pPr>
              <a:buNone/>
            </a:pPr>
            <a:r>
              <a:rPr lang="et-EE" sz="3200" dirty="0">
                <a:solidFill>
                  <a:srgbClr val="FF0000"/>
                </a:solidFill>
              </a:rPr>
              <a:t>		</a:t>
            </a:r>
          </a:p>
          <a:p>
            <a:pPr>
              <a:buNone/>
            </a:pPr>
            <a:r>
              <a:rPr lang="et-EE" sz="3200" b="1" dirty="0">
                <a:solidFill>
                  <a:srgbClr val="FF0000"/>
                </a:solidFill>
              </a:rPr>
              <a:t>Ökoloogilise püramiidi reegel!</a:t>
            </a:r>
            <a:endParaRPr lang="et-EE" sz="3200" b="1" dirty="0"/>
          </a:p>
          <a:p>
            <a:r>
              <a:rPr lang="et-EE" sz="3200" dirty="0"/>
              <a:t>Igale järgmisele troofilisele tasemele 			kandub  ~10% eelmise 				taseme massist ja energiast </a:t>
            </a:r>
          </a:p>
          <a:p>
            <a:pPr>
              <a:buNone/>
            </a:pPr>
            <a:r>
              <a:rPr lang="et-EE" sz="3200" dirty="0"/>
              <a:t>			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859768"/>
            <a:ext cx="2843808" cy="3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Ökosüsteemid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et-EE" sz="2800" dirty="0"/>
              <a:t>Ökoloogilisi püramiide:</a:t>
            </a:r>
          </a:p>
          <a:p>
            <a:pPr lvl="1"/>
            <a:r>
              <a:rPr lang="et-EE" sz="2800" b="1" dirty="0">
                <a:solidFill>
                  <a:srgbClr val="FF0000"/>
                </a:solidFill>
              </a:rPr>
              <a:t>Biomassi püramiid </a:t>
            </a:r>
            <a:r>
              <a:rPr lang="et-EE" sz="2800" dirty="0"/>
              <a:t>iseloomustab biomassi jaotust toiduahelas</a:t>
            </a:r>
          </a:p>
          <a:p>
            <a:pPr lvl="1"/>
            <a:r>
              <a:rPr lang="en-US" sz="2800" b="1" dirty="0">
                <a:solidFill>
                  <a:srgbClr val="FF0000"/>
                </a:solidFill>
              </a:rPr>
              <a:t>Biomass</a:t>
            </a:r>
            <a:r>
              <a:rPr lang="en-US" sz="2800" dirty="0"/>
              <a:t> </a:t>
            </a:r>
            <a:r>
              <a:rPr lang="et-EE" sz="2800" dirty="0"/>
              <a:t>– mõõdetakse </a:t>
            </a:r>
            <a:r>
              <a:rPr lang="et-EE" sz="2800" dirty="0" err="1"/>
              <a:t>g/m²</a:t>
            </a:r>
            <a:endParaRPr lang="et-EE" sz="2800" dirty="0"/>
          </a:p>
          <a:p>
            <a:pPr lvl="1"/>
            <a:r>
              <a:rPr lang="et-EE" sz="2800" dirty="0"/>
              <a:t>Võib olla ka tagurpidi (ookeanis)</a:t>
            </a:r>
          </a:p>
          <a:p>
            <a:pPr lvl="1">
              <a:buNone/>
            </a:pPr>
            <a:endParaRPr lang="en-US" dirty="0"/>
          </a:p>
          <a:p>
            <a:pPr lvl="1"/>
            <a:endParaRPr lang="et-E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905672"/>
            <a:ext cx="394151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645024"/>
            <a:ext cx="4200452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Ökosüsteemid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t-EE" sz="2800" b="1" dirty="0">
                <a:solidFill>
                  <a:srgbClr val="FF0000"/>
                </a:solidFill>
              </a:rPr>
              <a:t>Arvukuse püramiid </a:t>
            </a:r>
            <a:r>
              <a:rPr lang="et-EE" sz="2800" dirty="0"/>
              <a:t>näitab, et organismide arv väheneb tipu suunas. Kiskjaid on vähem kui saakloomi</a:t>
            </a:r>
          </a:p>
          <a:p>
            <a:pPr lvl="1"/>
            <a:r>
              <a:rPr lang="et-EE" sz="2800" dirty="0"/>
              <a:t>Püramiidi laius näitab </a:t>
            </a:r>
          </a:p>
          <a:p>
            <a:pPr lvl="1">
              <a:buNone/>
            </a:pPr>
            <a:r>
              <a:rPr lang="et-EE" sz="2800" dirty="0"/>
              <a:t>organismide  arvu kindlal </a:t>
            </a:r>
          </a:p>
          <a:p>
            <a:pPr lvl="1">
              <a:buNone/>
            </a:pPr>
            <a:r>
              <a:rPr lang="et-EE" sz="2800" dirty="0"/>
              <a:t>pindalal</a:t>
            </a:r>
          </a:p>
          <a:p>
            <a:pPr lvl="1"/>
            <a:r>
              <a:rPr lang="et-EE" sz="2800" dirty="0"/>
              <a:t>Näitab ainult arvu</a:t>
            </a:r>
          </a:p>
          <a:p>
            <a:pPr lvl="1"/>
            <a:r>
              <a:rPr lang="et-EE" sz="2800" dirty="0"/>
              <a:t>Võib olla ka tagurpidi</a:t>
            </a:r>
          </a:p>
          <a:p>
            <a:pPr lvl="1">
              <a:buNone/>
            </a:pPr>
            <a:r>
              <a:rPr lang="et-EE" sz="2800" dirty="0"/>
              <a:t>(</a:t>
            </a:r>
            <a:r>
              <a:rPr lang="et-EE" sz="2800" dirty="0" err="1"/>
              <a:t>nugiahel</a:t>
            </a:r>
            <a:r>
              <a:rPr lang="et-EE" sz="2800" dirty="0"/>
              <a:t>)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738" y="3573016"/>
            <a:ext cx="4571262" cy="1998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Ökosüsteemid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t-EE" sz="3200" b="1" dirty="0">
                <a:solidFill>
                  <a:srgbClr val="FF0000"/>
                </a:solidFill>
              </a:rPr>
              <a:t>Produktiivsuse püramiid</a:t>
            </a:r>
          </a:p>
          <a:p>
            <a:pPr lvl="1"/>
            <a:r>
              <a:rPr lang="et-EE" sz="3200" dirty="0"/>
              <a:t>Võrreldakse organismide massi juurdekasvu ajaühikus (</a:t>
            </a:r>
            <a:r>
              <a:rPr lang="et-EE" sz="3200" dirty="0" err="1"/>
              <a:t>g/m²</a:t>
            </a:r>
            <a:r>
              <a:rPr lang="et-EE" sz="3200" dirty="0"/>
              <a:t> aastas)</a:t>
            </a:r>
          </a:p>
          <a:p>
            <a:pPr lvl="1"/>
            <a:r>
              <a:rPr lang="et-EE" sz="3200" dirty="0"/>
              <a:t>Väheneb alati püramiidi ülemistel astmetel</a:t>
            </a:r>
          </a:p>
          <a:p>
            <a:pPr lvl="1"/>
            <a:r>
              <a:rPr lang="et-EE" sz="3200" dirty="0"/>
              <a:t>Pööratud püramiid välistatud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Ökosüsteemid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t-EE" sz="3200" dirty="0"/>
              <a:t>Energia ülekanne toimub sarnaselt aine ülekandele: </a:t>
            </a:r>
            <a:r>
              <a:rPr lang="et-EE" sz="3200" dirty="0">
                <a:solidFill>
                  <a:srgbClr val="FF0000"/>
                </a:solidFill>
              </a:rPr>
              <a:t>energeetiline efektiivsus</a:t>
            </a:r>
          </a:p>
          <a:p>
            <a:r>
              <a:rPr lang="et-EE" sz="3200" dirty="0"/>
              <a:t>Kulub organismide elutegevuseks ja hajub soojusena</a:t>
            </a:r>
          </a:p>
          <a:p>
            <a:r>
              <a:rPr lang="et-EE" sz="3200" dirty="0"/>
              <a:t>Talletatakse  ~10% toidus sisalduvast energiast, 90% kulub elutegevuseks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Ökosüsteemid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t-EE" sz="3600" dirty="0"/>
              <a:t>Ülesanne:</a:t>
            </a:r>
          </a:p>
          <a:p>
            <a:pPr lvl="1">
              <a:buNone/>
            </a:pPr>
            <a:r>
              <a:rPr lang="et-EE" sz="3600" dirty="0"/>
              <a:t>Mitu 2kg haugi saab elada järves, mille </a:t>
            </a:r>
            <a:r>
              <a:rPr lang="et-EE" sz="3600" dirty="0" err="1"/>
              <a:t>fütoplanktoni</a:t>
            </a:r>
            <a:r>
              <a:rPr lang="et-EE" sz="3600" dirty="0"/>
              <a:t> produktsioon on 200 tonni? Koosta ka vastav 5 astmeline toiduahel.</a:t>
            </a:r>
          </a:p>
          <a:p>
            <a:pPr lvl="1">
              <a:buNone/>
            </a:pPr>
            <a:r>
              <a:rPr lang="et-EE" sz="3600" dirty="0"/>
              <a:t>Kirjuta juurde troofilisuse astmed!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Ökosüsteemid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t-EE" sz="3200" dirty="0"/>
              <a:t>Ökosüsteeme  iseloomustavad:</a:t>
            </a:r>
          </a:p>
          <a:p>
            <a:pPr lvl="1"/>
            <a:r>
              <a:rPr lang="et-EE" sz="3200" b="1" dirty="0">
                <a:solidFill>
                  <a:srgbClr val="FF0000"/>
                </a:solidFill>
              </a:rPr>
              <a:t>Liigirikkus  e. liigierisus</a:t>
            </a:r>
          </a:p>
          <a:p>
            <a:pPr lvl="1">
              <a:buNone/>
            </a:pPr>
            <a:r>
              <a:rPr lang="et-EE" sz="3200" dirty="0"/>
              <a:t>(Mitu liiki antud piirkonnas elab)</a:t>
            </a:r>
          </a:p>
          <a:p>
            <a:pPr lvl="1"/>
            <a:r>
              <a:rPr lang="et-EE" sz="3200" dirty="0"/>
              <a:t>Mida suurem on liigirikkus, seda püsivam on kooslus</a:t>
            </a:r>
          </a:p>
          <a:p>
            <a:pPr lvl="1"/>
            <a:r>
              <a:rPr lang="et-EE" sz="3200" b="1" dirty="0">
                <a:solidFill>
                  <a:srgbClr val="FF0000"/>
                </a:solidFill>
              </a:rPr>
              <a:t>Liigiline koosseis</a:t>
            </a:r>
          </a:p>
          <a:p>
            <a:pPr lvl="1">
              <a:buNone/>
            </a:pPr>
            <a:r>
              <a:rPr lang="et-EE" sz="3200" dirty="0"/>
              <a:t>(Millised liigid antud territooriumil elavad)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Ökosüsteemid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05536"/>
          </a:xfrm>
        </p:spPr>
        <p:txBody>
          <a:bodyPr>
            <a:normAutofit/>
          </a:bodyPr>
          <a:lstStyle/>
          <a:p>
            <a:r>
              <a:rPr lang="et-EE" sz="2800" b="1" dirty="0">
                <a:solidFill>
                  <a:srgbClr val="FF0000"/>
                </a:solidFill>
              </a:rPr>
              <a:t>Looduslikud kooslused e biotsönoosid = </a:t>
            </a:r>
            <a:r>
              <a:rPr lang="et-EE" sz="2800" dirty="0"/>
              <a:t>Taime- ja loomaliikide suhteliselt püsivad kompleksid teatud alal</a:t>
            </a:r>
          </a:p>
          <a:p>
            <a:r>
              <a:rPr lang="et-EE" sz="2800" b="1" dirty="0">
                <a:solidFill>
                  <a:srgbClr val="FF0000"/>
                </a:solidFill>
              </a:rPr>
              <a:t>Ökosüsteem =</a:t>
            </a:r>
            <a:r>
              <a:rPr lang="et-EE" sz="2800" dirty="0">
                <a:solidFill>
                  <a:srgbClr val="FF0000"/>
                </a:solidFill>
              </a:rPr>
              <a:t> </a:t>
            </a:r>
            <a:r>
              <a:rPr lang="et-EE" sz="2800" dirty="0"/>
              <a:t>elus- ja eluta loodus</a:t>
            </a:r>
          </a:p>
          <a:p>
            <a:endParaRPr lang="et-EE" sz="2800" dirty="0"/>
          </a:p>
          <a:p>
            <a:endParaRPr lang="et-EE" sz="2800" dirty="0"/>
          </a:p>
          <a:p>
            <a:pPr lvl="1"/>
            <a:r>
              <a:rPr lang="et-EE" sz="2800" dirty="0"/>
              <a:t>Isereguleeruv süsteem = organismide ja liikide arv hoitakse suhteliselt stabiilsena</a:t>
            </a:r>
          </a:p>
          <a:p>
            <a:pPr lvl="1"/>
            <a:r>
              <a:rPr lang="et-EE" sz="2800" b="1" dirty="0">
                <a:solidFill>
                  <a:srgbClr val="FF0000"/>
                </a:solidFill>
              </a:rPr>
              <a:t>Ökonišš</a:t>
            </a:r>
            <a:r>
              <a:rPr lang="et-EE" sz="2800" b="1" dirty="0"/>
              <a:t> </a:t>
            </a:r>
            <a:r>
              <a:rPr lang="et-EE" sz="2800" dirty="0"/>
              <a:t>= liigi roll, koht ökosüsteemis (suhted teiste organismidega)</a:t>
            </a:r>
          </a:p>
          <a:p>
            <a:pPr lvl="1"/>
            <a:endParaRPr lang="et-EE" dirty="0"/>
          </a:p>
        </p:txBody>
      </p:sp>
      <p:sp>
        <p:nvSpPr>
          <p:cNvPr id="4" name="TextBox 3"/>
          <p:cNvSpPr txBox="1"/>
          <p:nvPr/>
        </p:nvSpPr>
        <p:spPr>
          <a:xfrm>
            <a:off x="2123728" y="3396353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b="1" dirty="0">
                <a:solidFill>
                  <a:srgbClr val="FF0000"/>
                </a:solidFill>
              </a:rPr>
              <a:t>Biotsönoos e. biotoop	           Ökotoop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6200000" flipH="1">
            <a:off x="3419872" y="3068960"/>
            <a:ext cx="648072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788024" y="2780928"/>
            <a:ext cx="172819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Ökosüsteemid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412776"/>
            <a:ext cx="7772400" cy="4572000"/>
          </a:xfrm>
        </p:spPr>
        <p:txBody>
          <a:bodyPr>
            <a:normAutofit/>
          </a:bodyPr>
          <a:lstStyle/>
          <a:p>
            <a:r>
              <a:rPr lang="et-EE" sz="3200" dirty="0"/>
              <a:t>Maailmas keerulisemaks ja liigirohkemaks ökosüsteemiks on vihmametsad</a:t>
            </a:r>
          </a:p>
          <a:p>
            <a:r>
              <a:rPr lang="et-EE" sz="3200" dirty="0"/>
              <a:t>Eestis tammikud ja salumetsad</a:t>
            </a:r>
          </a:p>
          <a:p>
            <a:r>
              <a:rPr lang="et-EE" sz="3200" dirty="0"/>
              <a:t>LV </a:t>
            </a:r>
            <a:r>
              <a:rPr lang="et-EE" sz="3200" dirty="0" err="1"/>
              <a:t>tagajärel</a:t>
            </a:r>
            <a:r>
              <a:rPr lang="et-EE" sz="3200" dirty="0"/>
              <a:t> on tekkinud kohastumused, mis aitavad eri liikidel koos eksisteerida</a:t>
            </a:r>
          </a:p>
          <a:p>
            <a:r>
              <a:rPr lang="et-EE" sz="3200" dirty="0"/>
              <a:t>Liigivaesemaks loetakse raba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5739" y="4149080"/>
            <a:ext cx="3718261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581128"/>
            <a:ext cx="3168352" cy="2106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4474840" cy="850106"/>
          </a:xfrm>
        </p:spPr>
        <p:txBody>
          <a:bodyPr/>
          <a:lstStyle/>
          <a:p>
            <a:r>
              <a:rPr lang="et-EE" dirty="0"/>
              <a:t>Ökosüsteemid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t-EE" dirty="0"/>
              <a:t>Eristame </a:t>
            </a:r>
            <a:r>
              <a:rPr lang="et-EE" dirty="0">
                <a:solidFill>
                  <a:srgbClr val="FF0000"/>
                </a:solidFill>
              </a:rPr>
              <a:t>rindelisust:</a:t>
            </a:r>
          </a:p>
          <a:p>
            <a:pPr lvl="1"/>
            <a:r>
              <a:rPr lang="et-EE" dirty="0"/>
              <a:t>Juurerinne</a:t>
            </a:r>
          </a:p>
          <a:p>
            <a:pPr lvl="1"/>
            <a:r>
              <a:rPr lang="et-EE" dirty="0"/>
              <a:t>Samblarinne</a:t>
            </a:r>
          </a:p>
          <a:p>
            <a:pPr lvl="1"/>
            <a:r>
              <a:rPr lang="et-EE" dirty="0"/>
              <a:t>Rohurinne</a:t>
            </a:r>
          </a:p>
          <a:p>
            <a:pPr lvl="1"/>
            <a:r>
              <a:rPr lang="et-EE" dirty="0"/>
              <a:t>Puhmarinne</a:t>
            </a:r>
          </a:p>
          <a:p>
            <a:pPr lvl="1"/>
            <a:r>
              <a:rPr lang="et-EE" dirty="0"/>
              <a:t>Põõsarinne</a:t>
            </a:r>
          </a:p>
          <a:p>
            <a:pPr lvl="1"/>
            <a:r>
              <a:rPr lang="et-EE" dirty="0"/>
              <a:t>I puurinne</a:t>
            </a:r>
          </a:p>
          <a:p>
            <a:pPr lvl="1"/>
            <a:r>
              <a:rPr lang="et-EE" dirty="0"/>
              <a:t>II puurinne</a:t>
            </a:r>
          </a:p>
          <a:p>
            <a:r>
              <a:rPr lang="et-EE" b="1" dirty="0">
                <a:solidFill>
                  <a:srgbClr val="FF0000"/>
                </a:solidFill>
              </a:rPr>
              <a:t>Dominantliik</a:t>
            </a:r>
            <a:r>
              <a:rPr lang="et-EE" dirty="0"/>
              <a:t> (männikus – mänd)</a:t>
            </a:r>
          </a:p>
          <a:p>
            <a:r>
              <a:rPr lang="et-EE" b="1" dirty="0">
                <a:solidFill>
                  <a:srgbClr val="FF0000"/>
                </a:solidFill>
              </a:rPr>
              <a:t>Kaasdominant</a:t>
            </a:r>
            <a:r>
              <a:rPr lang="et-EE" dirty="0"/>
              <a:t> (segametsas lepp)</a:t>
            </a:r>
          </a:p>
          <a:p>
            <a:pPr>
              <a:buNone/>
            </a:pPr>
            <a:r>
              <a:rPr lang="et-EE" dirty="0"/>
              <a:t>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460" y="0"/>
            <a:ext cx="486054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717032"/>
            <a:ext cx="3725475" cy="2688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4161656" cy="706090"/>
          </a:xfrm>
        </p:spPr>
        <p:txBody>
          <a:bodyPr>
            <a:normAutofit fontScale="90000"/>
          </a:bodyPr>
          <a:lstStyle/>
          <a:p>
            <a:r>
              <a:rPr lang="et-EE" dirty="0"/>
              <a:t>Ökosüsteemid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8162" y="980728"/>
            <a:ext cx="7772400" cy="4572000"/>
          </a:xfrm>
        </p:spPr>
        <p:txBody>
          <a:bodyPr>
            <a:normAutofit/>
          </a:bodyPr>
          <a:lstStyle/>
          <a:p>
            <a:r>
              <a:rPr lang="et-EE" sz="3200" dirty="0"/>
              <a:t>Kui ökosüsteemi iseregulatsioon lakkab mingil põhjusel toimimast, muutub populatsioonide arv ja arvukus</a:t>
            </a:r>
          </a:p>
          <a:p>
            <a:r>
              <a:rPr lang="et-EE" sz="3200" dirty="0"/>
              <a:t>Kooslus võib asenduda teisega</a:t>
            </a:r>
          </a:p>
          <a:p>
            <a:r>
              <a:rPr lang="et-EE" sz="3200" b="1" dirty="0">
                <a:solidFill>
                  <a:srgbClr val="FF0000"/>
                </a:solidFill>
              </a:rPr>
              <a:t>Suktsessioon</a:t>
            </a:r>
            <a:r>
              <a:rPr lang="et-EE" sz="3200" dirty="0"/>
              <a:t> – koosluse vaheldumine ajas samas kohas</a:t>
            </a:r>
          </a:p>
        </p:txBody>
      </p:sp>
      <p:pic>
        <p:nvPicPr>
          <p:cNvPr id="4" name="Pilt 3">
            <a:extLst>
              <a:ext uri="{FF2B5EF4-FFF2-40B4-BE49-F238E27FC236}">
                <a16:creationId xmlns:a16="http://schemas.microsoft.com/office/drawing/2014/main" id="{133DFE0B-5A37-4E96-A72B-49E92F314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38" y="4160491"/>
            <a:ext cx="7396162" cy="2697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42554"/>
            <a:ext cx="4161656" cy="912986"/>
          </a:xfrm>
        </p:spPr>
        <p:txBody>
          <a:bodyPr/>
          <a:lstStyle/>
          <a:p>
            <a:r>
              <a:rPr lang="et-EE" dirty="0"/>
              <a:t>Ökosüsteemid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016673"/>
            <a:ext cx="8229600" cy="4929411"/>
          </a:xfrm>
        </p:spPr>
        <p:txBody>
          <a:bodyPr/>
          <a:lstStyle/>
          <a:p>
            <a:r>
              <a:rPr lang="et-EE" sz="2800" dirty="0">
                <a:solidFill>
                  <a:srgbClr val="FF0000"/>
                </a:solidFill>
              </a:rPr>
              <a:t>Pöörduv e. sekundaarne suktsessioon: </a:t>
            </a:r>
          </a:p>
          <a:p>
            <a:pPr marL="0" indent="0">
              <a:buNone/>
            </a:pPr>
            <a:r>
              <a:rPr lang="et-EE" sz="2800" dirty="0"/>
              <a:t>aja jooksul taastub esialgne </a:t>
            </a:r>
            <a:r>
              <a:rPr lang="et-EE" sz="2800" dirty="0" err="1"/>
              <a:t>öosüsteem</a:t>
            </a:r>
            <a:endParaRPr lang="et-EE" sz="2800" dirty="0"/>
          </a:p>
          <a:p>
            <a:r>
              <a:rPr lang="et-EE" sz="2800" dirty="0">
                <a:solidFill>
                  <a:srgbClr val="FF0000"/>
                </a:solidFill>
              </a:rPr>
              <a:t>Pöördumatu </a:t>
            </a:r>
            <a:r>
              <a:rPr lang="et-EE" sz="2800" dirty="0" err="1">
                <a:solidFill>
                  <a:srgbClr val="FF0000"/>
                </a:solidFill>
              </a:rPr>
              <a:t>e.</a:t>
            </a:r>
            <a:r>
              <a:rPr lang="et-EE" sz="2800" dirty="0">
                <a:solidFill>
                  <a:srgbClr val="FF0000"/>
                </a:solidFill>
              </a:rPr>
              <a:t> primaarne:</a:t>
            </a:r>
          </a:p>
          <a:p>
            <a:pPr marL="0" indent="0">
              <a:buNone/>
            </a:pPr>
            <a:r>
              <a:rPr lang="et-EE" sz="2800" dirty="0"/>
              <a:t>Kujuneb uus ökosüsteem (maapinna kerkimise või vajumise </a:t>
            </a:r>
            <a:r>
              <a:rPr lang="et-EE" sz="2800" dirty="0" err="1"/>
              <a:t>tagajärel</a:t>
            </a:r>
            <a:r>
              <a:rPr lang="et-EE" sz="2800" dirty="0"/>
              <a:t>)</a:t>
            </a:r>
          </a:p>
          <a:p>
            <a:r>
              <a:rPr lang="et-EE" sz="2800" dirty="0">
                <a:solidFill>
                  <a:srgbClr val="FF0000"/>
                </a:solidFill>
              </a:rPr>
              <a:t>Kliimakskooslus (raba)</a:t>
            </a:r>
          </a:p>
          <a:p>
            <a:pPr marL="0" indent="0">
              <a:buNone/>
            </a:pPr>
            <a:r>
              <a:rPr lang="et-EE" sz="2800" dirty="0"/>
              <a:t>(muutuste lõppaste)</a:t>
            </a:r>
            <a:endParaRPr lang="et-EE" sz="2800" dirty="0">
              <a:solidFill>
                <a:srgbClr val="FF0000"/>
              </a:solidFill>
            </a:endParaRPr>
          </a:p>
          <a:p>
            <a:endParaRPr lang="et-E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0292" y="4420450"/>
            <a:ext cx="3558199" cy="2305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lt 3">
            <a:extLst>
              <a:ext uri="{FF2B5EF4-FFF2-40B4-BE49-F238E27FC236}">
                <a16:creationId xmlns:a16="http://schemas.microsoft.com/office/drawing/2014/main" id="{AE76EAF4-9723-475F-A87A-97F986CB1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8119" y="404664"/>
            <a:ext cx="3593976" cy="2194715"/>
          </a:xfrm>
          <a:prstGeom prst="rect">
            <a:avLst/>
          </a:prstGeom>
        </p:spPr>
      </p:pic>
      <p:pic>
        <p:nvPicPr>
          <p:cNvPr id="5" name="Pilt 4">
            <a:extLst>
              <a:ext uri="{FF2B5EF4-FFF2-40B4-BE49-F238E27FC236}">
                <a16:creationId xmlns:a16="http://schemas.microsoft.com/office/drawing/2014/main" id="{BCFE3CA5-A14C-405C-BF08-73A11918CB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0324" y="3062664"/>
            <a:ext cx="4054095" cy="2391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 fontScale="90000"/>
          </a:bodyPr>
          <a:lstStyle/>
          <a:p>
            <a:r>
              <a:rPr lang="et-EE" dirty="0"/>
              <a:t>Kasutatud kirjandus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980728"/>
            <a:ext cx="7772400" cy="5039072"/>
          </a:xfrm>
        </p:spPr>
        <p:txBody>
          <a:bodyPr>
            <a:normAutofit fontScale="32500" lnSpcReduction="20000"/>
          </a:bodyPr>
          <a:lstStyle/>
          <a:p>
            <a:r>
              <a:rPr lang="et-EE" sz="3000" dirty="0">
                <a:latin typeface="Arial" panose="020B0604020202020204" pitchFamily="34" charset="0"/>
                <a:cs typeface="Arial" panose="020B0604020202020204" pitchFamily="34" charset="0"/>
              </a:rPr>
              <a:t>http://www.hot.ee/kata66/troofilised_tasemed.htm</a:t>
            </a:r>
          </a:p>
          <a:p>
            <a:r>
              <a:rPr lang="et-EE" sz="3000" dirty="0">
                <a:latin typeface="Arial" panose="020B0604020202020204" pitchFamily="34" charset="0"/>
                <a:cs typeface="Arial" panose="020B0604020202020204" pitchFamily="34" charset="0"/>
              </a:rPr>
              <a:t>http://www.hagar.ee/est/company/reading/nisu</a:t>
            </a:r>
          </a:p>
          <a:p>
            <a:r>
              <a:rPr lang="et-EE" sz="3000" dirty="0">
                <a:latin typeface="Arial" panose="020B0604020202020204" pitchFamily="34" charset="0"/>
                <a:cs typeface="Arial" panose="020B0604020202020204" pitchFamily="34" charset="0"/>
              </a:rPr>
              <a:t>http://www.isetegija.net/index.php?ind=blog&amp;op=home&amp;idu=12&amp;curmese=Aprill%202009</a:t>
            </a:r>
          </a:p>
          <a:p>
            <a:r>
              <a:rPr lang="et-EE" sz="3000" dirty="0">
                <a:latin typeface="Arial" panose="020B0604020202020204" pitchFamily="34" charset="0"/>
                <a:cs typeface="Arial" panose="020B0604020202020204" pitchFamily="34" charset="0"/>
              </a:rPr>
              <a:t>http://www.isetegija.net/index.php?ind=blog&amp;op=home&amp;idu=12&amp;curmese=Aprill%202009</a:t>
            </a:r>
          </a:p>
          <a:p>
            <a:r>
              <a:rPr lang="et-EE" sz="3000" dirty="0">
                <a:latin typeface="Arial" panose="020B0604020202020204" pitchFamily="34" charset="0"/>
                <a:cs typeface="Arial" panose="020B0604020202020204" pitchFamily="34" charset="0"/>
              </a:rPr>
              <a:t>http://www.vkg.werro.ee/arvutiklass/internet/riina_koobak.html</a:t>
            </a:r>
          </a:p>
          <a:p>
            <a:r>
              <a:rPr lang="et-EE" sz="3000" dirty="0">
                <a:latin typeface="Arial" panose="020B0604020202020204" pitchFamily="34" charset="0"/>
                <a:cs typeface="Arial" panose="020B0604020202020204" pitchFamily="34" charset="0"/>
              </a:rPr>
              <a:t>http://www.e-ope.ee/_download/euni_repository/file/1137/Aineringed.zip/lmmastikuringe.html</a:t>
            </a:r>
          </a:p>
          <a:p>
            <a:r>
              <a:rPr lang="et-EE" sz="3000" dirty="0">
                <a:latin typeface="Arial" panose="020B0604020202020204" pitchFamily="34" charset="0"/>
                <a:cs typeface="Arial" panose="020B0604020202020204" pitchFamily="34" charset="0"/>
              </a:rPr>
              <a:t>http://www.e-ope.ee/_download/euni_repository/file/1137/Populatsioonioekoloogia.zip/soojuskaod.html</a:t>
            </a:r>
          </a:p>
          <a:p>
            <a:r>
              <a:rPr lang="et-EE" sz="3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http://www.miksike.ee/docs/elehed/7klass/8kooselu/7-8-14-2.htm</a:t>
            </a:r>
            <a:endParaRPr lang="et-EE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t-EE" sz="3000" dirty="0">
                <a:latin typeface="Arial" panose="020B0604020202020204" pitchFamily="34" charset="0"/>
                <a:cs typeface="Arial" panose="020B0604020202020204" pitchFamily="34" charset="0"/>
              </a:rPr>
              <a:t>l </a:t>
            </a:r>
            <a:r>
              <a:rPr lang="et-EE" sz="3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http://www.e-ope.ee/_download/euni_repository/file/178/materjal.pdf</a:t>
            </a:r>
            <a:endParaRPr lang="et-EE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t-EE" sz="3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http://www.loodusajakiri.ee/eesti_loodus/EL/vanaweb/0101/ylo.htmlhttp://www.loodusajakiri.ee/eesti_loodus/EL/vanaweb/9709/strateegia.html</a:t>
            </a:r>
            <a:endParaRPr lang="et-EE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t-EE" sz="3000" dirty="0">
                <a:latin typeface="Arial" panose="020B0604020202020204" pitchFamily="34" charset="0"/>
                <a:cs typeface="Arial" panose="020B0604020202020204" pitchFamily="34" charset="0"/>
              </a:rPr>
              <a:t>http://www.google.ee/imgres?q=%C3%B6koloogiline+p%C3%BCramiid&amp;um=1&amp;hl=et&amp;client=firefox-a&amp;sa=N&amp;rls=org.mozilla:en-US:official&amp;biw=1024&amp;bih=614&amp;tbm=isch&amp;tbnid=eRg3UHAh_2nAAM:&amp;imgrefurl=http://www.koolielu.edu.ee/bio/okosysteem.uus.ppt&amp;docid=26drpC-Ks-otYM&amp;w=534&amp;h=381&amp;ei=l_R2Ttb5EKXk4QTu4tmJDQ&amp;zoom=1&amp;iact=hc&amp;vpx=137&amp;vpy=209&amp;dur=6965&amp;hovh=190&amp;hovw=266&amp;tx=171&amp;ty=112&amp;page=5&amp;tbnh=123&amp;tbnw=172&amp;start=64&amp;ndsp=15&amp;ved=1t:429,r:10,s:64 </a:t>
            </a:r>
          </a:p>
          <a:p>
            <a:r>
              <a:rPr lang="et-EE" sz="3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http://puro.kohvonkunst.net/purost/</a:t>
            </a:r>
            <a:endParaRPr lang="et-EE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t-EE" sz="30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http://druiland.blogspot.com/2009/08/raba-ii.html</a:t>
            </a:r>
            <a:endParaRPr lang="et-EE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t-EE" sz="30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http://www.youtube.com/watch?v=o_RBHfjZsUQ</a:t>
            </a:r>
            <a:endParaRPr lang="et-EE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t-EE" sz="30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https://commons.wikimedia.org/wiki/File:Simplified_food_chain.svg</a:t>
            </a:r>
            <a:endParaRPr lang="et-EE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t-EE" sz="30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https://www.flickr.com/photos/121935927@N06/13578885414</a:t>
            </a:r>
            <a:endParaRPr lang="et-EE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t-EE" sz="300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https://commons.wikimedia.org/wiki/File:Secondary_Succession.png</a:t>
            </a:r>
            <a:endParaRPr lang="et-EE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t-EE" sz="3000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https://et.wikipedia.org/wiki/Vikipeedia:N%C3%A4dala_pildid/45_(2012)</a:t>
            </a:r>
            <a:endParaRPr lang="et-EE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t-EE" sz="3000" dirty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https://et.wikipedia.org/wiki/Fail:Varbla_laiud.jpg</a:t>
            </a:r>
            <a:r>
              <a:rPr lang="et-EE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t-E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/>
              <a:t>Ökosüsteemid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t-EE" sz="3200" dirty="0"/>
              <a:t>Ökosüsteemides toimub võitlus piiratud ressursside pärast</a:t>
            </a:r>
          </a:p>
          <a:p>
            <a:r>
              <a:rPr lang="et-EE" sz="3200" dirty="0"/>
              <a:t>Ökonišš näitab nõudlust ressursside järele</a:t>
            </a:r>
          </a:p>
          <a:p>
            <a:r>
              <a:rPr lang="et-EE" sz="3200" dirty="0"/>
              <a:t>Ökoniššide kattumise määr näitab konkurentsi määra</a:t>
            </a:r>
          </a:p>
          <a:p>
            <a:r>
              <a:rPr lang="et-EE" sz="3200" dirty="0"/>
              <a:t>LV töötab konkurentsi vähendamise suunas e ökoniššide  diferentseeritus peab suurenema</a:t>
            </a:r>
          </a:p>
          <a:p>
            <a:r>
              <a:rPr lang="et-EE" sz="3200" dirty="0">
                <a:solidFill>
                  <a:srgbClr val="FF0000"/>
                </a:solidFill>
              </a:rPr>
              <a:t>Üldiselt ökosüsteemides vabu ökonišše ei ole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Ökosüsteemid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t-EE" sz="3200" dirty="0"/>
              <a:t>Ökosüsteemide suurus on varieeruv</a:t>
            </a:r>
          </a:p>
          <a:p>
            <a:r>
              <a:rPr lang="et-EE" sz="3200" dirty="0"/>
              <a:t>Suurim ökosüsteem on biosfäär</a:t>
            </a:r>
          </a:p>
          <a:p>
            <a:r>
              <a:rPr lang="et-EE" sz="3200" dirty="0"/>
              <a:t>Väikseimaks võib olla ka lomp, mätas, akvaarium</a:t>
            </a:r>
          </a:p>
          <a:p>
            <a:r>
              <a:rPr lang="et-EE" sz="3200" dirty="0"/>
              <a:t>Määravaks tunnuseks pole suurus vaid protsessid ökosüsteemi sees</a:t>
            </a:r>
          </a:p>
          <a:p>
            <a:r>
              <a:rPr lang="et-EE" sz="3200" dirty="0"/>
              <a:t>Iseregulatsioon realiseerub toiduahelas ja aineringes</a:t>
            </a:r>
          </a:p>
          <a:p>
            <a:pPr>
              <a:buNone/>
            </a:pP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t-EE" dirty="0"/>
              <a:t>Ökosüsteemid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340768"/>
            <a:ext cx="8229600" cy="4525963"/>
          </a:xfrm>
        </p:spPr>
        <p:txBody>
          <a:bodyPr/>
          <a:lstStyle/>
          <a:p>
            <a:r>
              <a:rPr lang="et-EE" sz="3200" dirty="0">
                <a:solidFill>
                  <a:srgbClr val="FF0000"/>
                </a:solidFill>
              </a:rPr>
              <a:t>Toiduahel näitab ühesuunaliselt, kes kellest toitub </a:t>
            </a:r>
          </a:p>
          <a:p>
            <a:r>
              <a:rPr lang="et-EE" sz="3200" dirty="0"/>
              <a:t>Algab üldjuhul taimest ja lõppeb tippkiskjaga</a:t>
            </a:r>
          </a:p>
          <a:p>
            <a:pPr>
              <a:buNone/>
            </a:pPr>
            <a:r>
              <a:rPr lang="et-EE" sz="3200" dirty="0"/>
              <a:t>    = </a:t>
            </a:r>
            <a:r>
              <a:rPr lang="et-EE" sz="3200" b="1" dirty="0">
                <a:solidFill>
                  <a:srgbClr val="FF0000"/>
                </a:solidFill>
              </a:rPr>
              <a:t>kiskahel</a:t>
            </a:r>
          </a:p>
          <a:p>
            <a:endParaRPr lang="et-EE" dirty="0"/>
          </a:p>
          <a:p>
            <a:endParaRPr lang="et-E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501007"/>
            <a:ext cx="1914512" cy="2828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645024"/>
            <a:ext cx="1800200" cy="2710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1672" y="3429000"/>
            <a:ext cx="2952328" cy="2892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8"/>
          <p:cNvSpPr/>
          <p:nvPr/>
        </p:nvSpPr>
        <p:spPr>
          <a:xfrm>
            <a:off x="2267744" y="5229200"/>
            <a:ext cx="97840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Right Arrow 9"/>
          <p:cNvSpPr/>
          <p:nvPr/>
        </p:nvSpPr>
        <p:spPr>
          <a:xfrm>
            <a:off x="5292080" y="5085184"/>
            <a:ext cx="86409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>
            <a:extLst>
              <a:ext uri="{FF2B5EF4-FFF2-40B4-BE49-F238E27FC236}">
                <a16:creationId xmlns:a16="http://schemas.microsoft.com/office/drawing/2014/main" id="{43BAFE9C-A6B0-4692-958B-405FA1B31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95493"/>
            <a:ext cx="5040560" cy="6467014"/>
          </a:xfrm>
          <a:prstGeom prst="rect">
            <a:avLst/>
          </a:prstGeom>
        </p:spPr>
      </p:pic>
      <p:sp>
        <p:nvSpPr>
          <p:cNvPr id="3" name="Ristkülik 2">
            <a:extLst>
              <a:ext uri="{FF2B5EF4-FFF2-40B4-BE49-F238E27FC236}">
                <a16:creationId xmlns:a16="http://schemas.microsoft.com/office/drawing/2014/main" id="{72CC338F-5183-452A-81C4-6E9752DF2A37}"/>
              </a:ext>
            </a:extLst>
          </p:cNvPr>
          <p:cNvSpPr/>
          <p:nvPr/>
        </p:nvSpPr>
        <p:spPr>
          <a:xfrm>
            <a:off x="6597352" y="5721839"/>
            <a:ext cx="24300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/>
              <a:t>https://commons.wikimedia.org/wiki/File:Simplified_food_chain.svg</a:t>
            </a:r>
          </a:p>
        </p:txBody>
      </p:sp>
    </p:spTree>
    <p:extLst>
      <p:ext uri="{BB962C8B-B14F-4D97-AF65-F5344CB8AC3E}">
        <p14:creationId xmlns:p14="http://schemas.microsoft.com/office/powerpoint/2010/main" val="3409654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Ökosüsteemid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t-EE" sz="3000" b="1" dirty="0">
                <a:solidFill>
                  <a:srgbClr val="FF0000"/>
                </a:solidFill>
              </a:rPr>
              <a:t>Toiduahelate erivormid:</a:t>
            </a:r>
          </a:p>
          <a:p>
            <a:pPr lvl="1"/>
            <a:r>
              <a:rPr lang="et-EE" sz="3000" b="1" dirty="0" err="1">
                <a:solidFill>
                  <a:srgbClr val="FF0000"/>
                </a:solidFill>
              </a:rPr>
              <a:t>Nugiahel</a:t>
            </a:r>
            <a:r>
              <a:rPr lang="et-EE" sz="3000" b="1" dirty="0">
                <a:solidFill>
                  <a:srgbClr val="FF0000"/>
                </a:solidFill>
              </a:rPr>
              <a:t> e parasiitahel</a:t>
            </a:r>
          </a:p>
          <a:p>
            <a:pPr eaLnBrk="0" hangingPunct="0">
              <a:spcBef>
                <a:spcPct val="50000"/>
              </a:spcBef>
            </a:pPr>
            <a:r>
              <a:rPr lang="en-US" sz="3000" dirty="0" err="1"/>
              <a:t>Iga</a:t>
            </a:r>
            <a:r>
              <a:rPr lang="en-US" sz="3000" dirty="0"/>
              <a:t> </a:t>
            </a:r>
            <a:r>
              <a:rPr lang="en-US" sz="3000" dirty="0" err="1"/>
              <a:t>järgmine</a:t>
            </a:r>
            <a:r>
              <a:rPr lang="en-US" sz="3000" dirty="0"/>
              <a:t> </a:t>
            </a:r>
            <a:r>
              <a:rPr lang="en-US" sz="3000" dirty="0" err="1"/>
              <a:t>lüli</a:t>
            </a:r>
            <a:r>
              <a:rPr lang="en-US" sz="3000" dirty="0"/>
              <a:t> </a:t>
            </a:r>
            <a:r>
              <a:rPr lang="en-US" sz="3000" dirty="0" err="1"/>
              <a:t>parasiteerib</a:t>
            </a:r>
            <a:r>
              <a:rPr lang="en-US" sz="3000" dirty="0"/>
              <a:t> </a:t>
            </a:r>
            <a:r>
              <a:rPr lang="en-US" sz="3000" dirty="0" err="1"/>
              <a:t>toiduahela</a:t>
            </a:r>
            <a:r>
              <a:rPr lang="en-US" sz="3000" dirty="0"/>
              <a:t> </a:t>
            </a:r>
            <a:r>
              <a:rPr lang="en-US" sz="3000" dirty="0" err="1"/>
              <a:t>eelneval</a:t>
            </a:r>
            <a:r>
              <a:rPr lang="en-US" sz="3000" dirty="0"/>
              <a:t> </a:t>
            </a:r>
            <a:r>
              <a:rPr lang="en-US" sz="3000" dirty="0" err="1"/>
              <a:t>lülil</a:t>
            </a:r>
            <a:r>
              <a:rPr lang="en-US" sz="3000" dirty="0"/>
              <a:t>.</a:t>
            </a:r>
          </a:p>
          <a:p>
            <a:pPr eaLnBrk="0" hangingPunct="0">
              <a:spcBef>
                <a:spcPct val="50000"/>
              </a:spcBef>
            </a:pPr>
            <a:r>
              <a:rPr lang="en-US" sz="3000" dirty="0" err="1"/>
              <a:t>Õunapuuleht</a:t>
            </a:r>
            <a:r>
              <a:rPr lang="en-US" sz="3000" dirty="0"/>
              <a:t> </a:t>
            </a:r>
            <a:r>
              <a:rPr lang="en-US" sz="3000" dirty="0">
                <a:sym typeface="Symbol" pitchFamily="-110" charset="2"/>
              </a:rPr>
              <a:t></a:t>
            </a:r>
            <a:r>
              <a:rPr lang="en-US" sz="3000" dirty="0"/>
              <a:t> </a:t>
            </a:r>
            <a:r>
              <a:rPr lang="en-US" sz="3000" dirty="0" err="1"/>
              <a:t>lehetäi</a:t>
            </a:r>
            <a:r>
              <a:rPr lang="en-US" sz="3000" dirty="0"/>
              <a:t> </a:t>
            </a:r>
            <a:r>
              <a:rPr lang="en-US" sz="3000" dirty="0">
                <a:sym typeface="Symbol" pitchFamily="-110" charset="2"/>
              </a:rPr>
              <a:t></a:t>
            </a:r>
            <a:r>
              <a:rPr lang="en-US" sz="3000" dirty="0"/>
              <a:t> </a:t>
            </a:r>
            <a:r>
              <a:rPr lang="en-US" sz="3000" dirty="0" err="1"/>
              <a:t>seened</a:t>
            </a:r>
            <a:r>
              <a:rPr lang="en-US" sz="3000" dirty="0"/>
              <a:t> </a:t>
            </a:r>
            <a:r>
              <a:rPr lang="en-US" sz="3000" dirty="0">
                <a:sym typeface="Symbol" pitchFamily="-110" charset="2"/>
              </a:rPr>
              <a:t></a:t>
            </a:r>
            <a:r>
              <a:rPr lang="en-US" sz="3000" dirty="0"/>
              <a:t> </a:t>
            </a:r>
            <a:r>
              <a:rPr lang="en-US" sz="3000" dirty="0" err="1"/>
              <a:t>mükoviirused</a:t>
            </a:r>
            <a:endParaRPr lang="et-EE" sz="3000" dirty="0"/>
          </a:p>
          <a:p>
            <a:r>
              <a:rPr lang="et-EE" sz="3000" b="1" dirty="0">
                <a:solidFill>
                  <a:srgbClr val="FF0000"/>
                </a:solidFill>
              </a:rPr>
              <a:t>Laguahel</a:t>
            </a:r>
          </a:p>
          <a:p>
            <a:pPr eaLnBrk="0" hangingPunct="0">
              <a:spcBef>
                <a:spcPct val="50000"/>
              </a:spcBef>
            </a:pPr>
            <a:r>
              <a:rPr lang="en-US" sz="3000" dirty="0" err="1"/>
              <a:t>Algab</a:t>
            </a:r>
            <a:r>
              <a:rPr lang="en-US" sz="3000" dirty="0"/>
              <a:t> </a:t>
            </a:r>
            <a:r>
              <a:rPr lang="en-US" sz="3000" dirty="0" err="1"/>
              <a:t>eluta</a:t>
            </a:r>
            <a:r>
              <a:rPr lang="en-US" sz="3000" dirty="0"/>
              <a:t> </a:t>
            </a:r>
            <a:r>
              <a:rPr lang="en-US" sz="3000" dirty="0" err="1"/>
              <a:t>orgaanilisest</a:t>
            </a:r>
            <a:r>
              <a:rPr lang="en-US" sz="3000" dirty="0"/>
              <a:t> </a:t>
            </a:r>
            <a:r>
              <a:rPr lang="en-US" sz="3000" dirty="0" err="1"/>
              <a:t>ainest</a:t>
            </a:r>
            <a:r>
              <a:rPr lang="en-US" sz="3000" dirty="0"/>
              <a:t>. </a:t>
            </a:r>
            <a:r>
              <a:rPr lang="en-US" sz="3000" dirty="0" err="1"/>
              <a:t>Koosneb</a:t>
            </a:r>
            <a:r>
              <a:rPr lang="en-US" sz="3000" dirty="0"/>
              <a:t> </a:t>
            </a:r>
            <a:r>
              <a:rPr lang="en-US" sz="3000" dirty="0" err="1"/>
              <a:t>esmastest</a:t>
            </a:r>
            <a:r>
              <a:rPr lang="en-US" sz="3000" dirty="0"/>
              <a:t> </a:t>
            </a:r>
            <a:r>
              <a:rPr lang="en-US" sz="3000" dirty="0" err="1"/>
              <a:t>tarbijatest</a:t>
            </a:r>
            <a:r>
              <a:rPr lang="en-US" sz="3000" dirty="0"/>
              <a:t> </a:t>
            </a:r>
            <a:r>
              <a:rPr lang="en-US" sz="3000" dirty="0" err="1"/>
              <a:t>ja</a:t>
            </a:r>
            <a:r>
              <a:rPr lang="en-US" sz="3000" dirty="0"/>
              <a:t> </a:t>
            </a:r>
            <a:r>
              <a:rPr lang="en-US" sz="3000" dirty="0" err="1"/>
              <a:t>lagundajatest</a:t>
            </a:r>
            <a:r>
              <a:rPr lang="en-US" sz="3000" dirty="0"/>
              <a:t>. </a:t>
            </a:r>
            <a:r>
              <a:rPr lang="en-US" sz="3000" dirty="0" err="1"/>
              <a:t>Lõpeb</a:t>
            </a:r>
            <a:r>
              <a:rPr lang="en-US" sz="3000" dirty="0"/>
              <a:t> </a:t>
            </a:r>
            <a:r>
              <a:rPr lang="en-US" sz="3000" dirty="0" err="1"/>
              <a:t>alati</a:t>
            </a:r>
            <a:r>
              <a:rPr lang="en-US" sz="3000" dirty="0"/>
              <a:t> </a:t>
            </a:r>
            <a:r>
              <a:rPr lang="en-US" sz="3000" dirty="0" err="1"/>
              <a:t>destruendiga</a:t>
            </a:r>
            <a:r>
              <a:rPr lang="en-US" sz="3000" dirty="0"/>
              <a:t>.</a:t>
            </a:r>
          </a:p>
          <a:p>
            <a:pPr eaLnBrk="0" hangingPunct="0">
              <a:spcBef>
                <a:spcPct val="50000"/>
              </a:spcBef>
            </a:pPr>
            <a:r>
              <a:rPr lang="en-US" sz="3000" dirty="0" err="1"/>
              <a:t>Kõdunenud</a:t>
            </a:r>
            <a:r>
              <a:rPr lang="en-US" sz="3000" dirty="0"/>
              <a:t> </a:t>
            </a:r>
            <a:r>
              <a:rPr lang="en-US" sz="3000" dirty="0" err="1"/>
              <a:t>lehed</a:t>
            </a:r>
            <a:r>
              <a:rPr lang="en-US" sz="3000" dirty="0"/>
              <a:t> </a:t>
            </a:r>
            <a:r>
              <a:rPr lang="en-US" sz="3000" dirty="0">
                <a:sym typeface="Symbol" pitchFamily="-110" charset="2"/>
              </a:rPr>
              <a:t></a:t>
            </a:r>
            <a:r>
              <a:rPr lang="en-US" sz="3000" dirty="0"/>
              <a:t> </a:t>
            </a:r>
            <a:r>
              <a:rPr lang="en-US" sz="3000" dirty="0" err="1"/>
              <a:t>vihmaussid</a:t>
            </a:r>
            <a:r>
              <a:rPr lang="en-US" sz="3000" dirty="0"/>
              <a:t> </a:t>
            </a:r>
            <a:r>
              <a:rPr lang="en-US" sz="3000" dirty="0">
                <a:sym typeface="Symbol" pitchFamily="-110" charset="2"/>
              </a:rPr>
              <a:t></a:t>
            </a:r>
            <a:r>
              <a:rPr lang="en-US" sz="3000" dirty="0"/>
              <a:t> </a:t>
            </a:r>
            <a:r>
              <a:rPr lang="en-US" sz="3000" dirty="0" err="1"/>
              <a:t>lestad</a:t>
            </a:r>
            <a:r>
              <a:rPr lang="en-US" sz="3000" dirty="0"/>
              <a:t> </a:t>
            </a:r>
            <a:r>
              <a:rPr lang="en-US" sz="3000" dirty="0">
                <a:sym typeface="Symbol" pitchFamily="-110" charset="2"/>
              </a:rPr>
              <a:t></a:t>
            </a:r>
            <a:r>
              <a:rPr lang="en-US" sz="3000" dirty="0"/>
              <a:t> </a:t>
            </a:r>
            <a:r>
              <a:rPr lang="en-US" sz="3000" dirty="0" err="1"/>
              <a:t>bakterid</a:t>
            </a:r>
            <a:r>
              <a:rPr lang="en-US" sz="3000" dirty="0"/>
              <a:t> </a:t>
            </a:r>
            <a:r>
              <a:rPr lang="en-US" sz="3000" dirty="0" err="1"/>
              <a:t>ja</a:t>
            </a:r>
            <a:r>
              <a:rPr lang="en-US" sz="3000" dirty="0"/>
              <a:t> </a:t>
            </a:r>
            <a:r>
              <a:rPr lang="en-US" sz="3000" dirty="0" err="1"/>
              <a:t>mikroseened</a:t>
            </a:r>
            <a:endParaRPr lang="et-EE" sz="3000" dirty="0"/>
          </a:p>
          <a:p>
            <a:pPr eaLnBrk="0" hangingPunct="0">
              <a:spcBef>
                <a:spcPct val="50000"/>
              </a:spcBef>
              <a:buNone/>
            </a:pPr>
            <a:endParaRPr lang="en-GB" sz="2800" dirty="0"/>
          </a:p>
          <a:p>
            <a:pPr>
              <a:buNone/>
            </a:pP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Ökosüsteemid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t-EE" sz="3200" dirty="0"/>
              <a:t>Toiduahelad põimuvad omavahel ja moodustavad </a:t>
            </a:r>
            <a:r>
              <a:rPr lang="et-EE" sz="3200" b="1" dirty="0">
                <a:solidFill>
                  <a:srgbClr val="FF0000"/>
                </a:solidFill>
              </a:rPr>
              <a:t>toiduvõrgustiku</a:t>
            </a:r>
          </a:p>
        </p:txBody>
      </p:sp>
      <p:sp>
        <p:nvSpPr>
          <p:cNvPr id="4" name="Ristkülik 3">
            <a:extLst>
              <a:ext uri="{FF2B5EF4-FFF2-40B4-BE49-F238E27FC236}">
                <a16:creationId xmlns:a16="http://schemas.microsoft.com/office/drawing/2014/main" id="{251451D0-E285-497D-8C3A-A1A207CF19F8}"/>
              </a:ext>
            </a:extLst>
          </p:cNvPr>
          <p:cNvSpPr/>
          <p:nvPr/>
        </p:nvSpPr>
        <p:spPr>
          <a:xfrm>
            <a:off x="240505" y="5992129"/>
            <a:ext cx="28913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/>
              <a:t>https://www.flickr.com/photos/121935927@N06/13578885414</a:t>
            </a:r>
          </a:p>
        </p:txBody>
      </p:sp>
      <p:pic>
        <p:nvPicPr>
          <p:cNvPr id="5" name="Pilt 4">
            <a:extLst>
              <a:ext uri="{FF2B5EF4-FFF2-40B4-BE49-F238E27FC236}">
                <a16:creationId xmlns:a16="http://schemas.microsoft.com/office/drawing/2014/main" id="{EA40A7FA-8B7F-4F6C-ACF9-7899E3C58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6160" y="2426462"/>
            <a:ext cx="5652120" cy="388583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/>
          <a:lstStyle/>
          <a:p>
            <a:r>
              <a:rPr lang="et-EE" dirty="0"/>
              <a:t>Ökosüsteemid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55576" y="1124744"/>
            <a:ext cx="7772400" cy="5544616"/>
          </a:xfrm>
        </p:spPr>
        <p:txBody>
          <a:bodyPr>
            <a:noAutofit/>
          </a:bodyPr>
          <a:lstStyle/>
          <a:p>
            <a:r>
              <a:rPr lang="et-EE" sz="3200" dirty="0"/>
              <a:t>Toitumissuhete alusel jagatakse organismid troofilistele tasemetele</a:t>
            </a:r>
          </a:p>
          <a:p>
            <a:r>
              <a:rPr lang="et-EE" sz="3200" dirty="0"/>
              <a:t>Ühele troofilisele tasemele kuuluvad organismid, kes kasutavad toiduks ühepalju olulisi muutusi läbiteinud ainet</a:t>
            </a:r>
          </a:p>
          <a:p>
            <a:pPr marL="971550" lvl="1" indent="-514350">
              <a:buFont typeface="+mj-lt"/>
              <a:buAutoNum type="arabicPeriod"/>
            </a:pPr>
            <a:r>
              <a:rPr lang="et-EE" sz="2800" b="1" dirty="0"/>
              <a:t>Tootja e produtsent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t-EE" sz="2800" b="1" dirty="0"/>
              <a:t>Tarbijad e </a:t>
            </a:r>
            <a:r>
              <a:rPr lang="et-EE" sz="2800" b="1" dirty="0" err="1"/>
              <a:t>konsumendid</a:t>
            </a:r>
            <a:r>
              <a:rPr lang="et-EE" sz="2800" b="1" dirty="0"/>
              <a:t> (2-3 astet)</a:t>
            </a:r>
          </a:p>
          <a:p>
            <a:pPr marL="1371600" lvl="2" indent="-514350">
              <a:buFont typeface="+mj-lt"/>
              <a:buAutoNum type="arabicPeriod"/>
            </a:pPr>
            <a:r>
              <a:rPr lang="et-EE" sz="2800" b="1" dirty="0"/>
              <a:t>Esimese astme </a:t>
            </a:r>
            <a:r>
              <a:rPr lang="et-EE" sz="2800" b="1" dirty="0" err="1"/>
              <a:t>konsument</a:t>
            </a:r>
            <a:endParaRPr lang="et-EE" sz="2800" b="1" dirty="0"/>
          </a:p>
          <a:p>
            <a:pPr marL="1371600" lvl="2" indent="-514350">
              <a:buFont typeface="+mj-lt"/>
              <a:buAutoNum type="arabicPeriod"/>
            </a:pPr>
            <a:r>
              <a:rPr lang="et-EE" sz="2800" b="1" dirty="0"/>
              <a:t>Teise astme </a:t>
            </a:r>
            <a:r>
              <a:rPr lang="et-EE" sz="2800" b="1" dirty="0" err="1"/>
              <a:t>konsument</a:t>
            </a:r>
            <a:endParaRPr lang="et-EE" sz="2800" b="1" dirty="0"/>
          </a:p>
          <a:p>
            <a:pPr marL="1371600" lvl="2" indent="-514350">
              <a:buFont typeface="+mj-lt"/>
              <a:buAutoNum type="arabicPeriod"/>
            </a:pPr>
            <a:r>
              <a:rPr lang="et-EE" sz="2800" b="1" dirty="0"/>
              <a:t>Kolmanda astme </a:t>
            </a:r>
            <a:r>
              <a:rPr lang="et-EE" sz="2800" b="1" dirty="0" err="1"/>
              <a:t>konsument</a:t>
            </a:r>
            <a:endParaRPr lang="et-EE" sz="2800" b="1" dirty="0"/>
          </a:p>
          <a:p>
            <a:pPr marL="971550" lvl="1" indent="-514350">
              <a:buFont typeface="+mj-lt"/>
              <a:buAutoNum type="arabicPeriod"/>
            </a:pPr>
            <a:r>
              <a:rPr lang="et-EE" sz="2800" b="1" dirty="0"/>
              <a:t>Lagundajad e </a:t>
            </a:r>
            <a:r>
              <a:rPr lang="et-EE" sz="2800" b="1" dirty="0" err="1"/>
              <a:t>destruendid</a:t>
            </a:r>
            <a:r>
              <a:rPr lang="et-EE" sz="2800" b="1" dirty="0"/>
              <a:t>	</a:t>
            </a:r>
          </a:p>
          <a:p>
            <a:pPr marL="971550" lvl="1" indent="-514350">
              <a:buFont typeface="+mj-lt"/>
              <a:buAutoNum type="arabicPeriod"/>
            </a:pPr>
            <a:endParaRPr lang="et-EE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374</TotalTime>
  <Words>1152</Words>
  <Application>Microsoft Office PowerPoint</Application>
  <PresentationFormat>Ekraaniseanss (4:3)</PresentationFormat>
  <Paragraphs>148</Paragraphs>
  <Slides>24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4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24</vt:i4>
      </vt:variant>
    </vt:vector>
  </HeadingPairs>
  <TitlesOfParts>
    <vt:vector size="29" baseType="lpstr">
      <vt:lpstr>Arial</vt:lpstr>
      <vt:lpstr>Franklin Gothic Book</vt:lpstr>
      <vt:lpstr>Perpetua</vt:lpstr>
      <vt:lpstr>Wingdings 2</vt:lpstr>
      <vt:lpstr>Equity</vt:lpstr>
      <vt:lpstr>Ökosüsteemid</vt:lpstr>
      <vt:lpstr>Ökosüsteemid</vt:lpstr>
      <vt:lpstr>Ökosüsteemid</vt:lpstr>
      <vt:lpstr>Ökosüsteemid</vt:lpstr>
      <vt:lpstr>Ökosüsteemid</vt:lpstr>
      <vt:lpstr>PowerPointi esitlus</vt:lpstr>
      <vt:lpstr>Ökosüsteemid</vt:lpstr>
      <vt:lpstr>Ökosüsteemid</vt:lpstr>
      <vt:lpstr>Ökosüsteemid</vt:lpstr>
      <vt:lpstr>Ökosüsteemid</vt:lpstr>
      <vt:lpstr>Ökosüsteemid</vt:lpstr>
      <vt:lpstr>Ökosüsteemid</vt:lpstr>
      <vt:lpstr>Ökosüsteemid</vt:lpstr>
      <vt:lpstr>Ökosüsteemid</vt:lpstr>
      <vt:lpstr>Ökosüsteemid</vt:lpstr>
      <vt:lpstr>Ökosüsteemid</vt:lpstr>
      <vt:lpstr>Ökosüsteemid</vt:lpstr>
      <vt:lpstr>Ökosüsteemid</vt:lpstr>
      <vt:lpstr>Ökosüsteemid</vt:lpstr>
      <vt:lpstr>Ökosüsteemid</vt:lpstr>
      <vt:lpstr>Ökosüsteemid</vt:lpstr>
      <vt:lpstr>Ökosüsteemid</vt:lpstr>
      <vt:lpstr>Ökosüsteemid</vt:lpstr>
      <vt:lpstr>Kasutatud kirjandus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Ökosüsteemid</dc:title>
  <dc:creator>u</dc:creator>
  <cp:lastModifiedBy>Yllei</cp:lastModifiedBy>
  <cp:revision>71</cp:revision>
  <dcterms:created xsi:type="dcterms:W3CDTF">2011-01-24T12:18:10Z</dcterms:created>
  <dcterms:modified xsi:type="dcterms:W3CDTF">2019-02-10T10:24:35Z</dcterms:modified>
</cp:coreProperties>
</file>