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1"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57"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57" d="100"/>
          <a:sy n="57" d="100"/>
        </p:scale>
        <p:origin x="78"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t-EE" smtClean="0"/>
              <a:t>Muutke pealkirja laadi</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smtClean="0"/>
              <a:t>Klõpsake juhtslaidi alapealkirja laadi redigeerimiseks</a:t>
            </a:r>
            <a:endParaRPr lang="en-US" dirty="0"/>
          </a:p>
        </p:txBody>
      </p:sp>
      <p:sp>
        <p:nvSpPr>
          <p:cNvPr id="4" name="Date Placeholder 3"/>
          <p:cNvSpPr>
            <a:spLocks noGrp="1"/>
          </p:cNvSpPr>
          <p:nvPr>
            <p:ph type="dt" sz="half" idx="10"/>
          </p:nvPr>
        </p:nvSpPr>
        <p:spPr/>
        <p:txBody>
          <a:bodyPr/>
          <a:lstStyle/>
          <a:p>
            <a:fld id="{EB56B5FB-9C51-4C1B-BD0E-978D86681D3E}" type="datetimeFigureOut">
              <a:rPr lang="et-EE" smtClean="0"/>
              <a:t>30.01.2017</a:t>
            </a:fld>
            <a:endParaRPr lang="et-EE"/>
          </a:p>
        </p:txBody>
      </p:sp>
      <p:sp>
        <p:nvSpPr>
          <p:cNvPr id="5" name="Footer Placeholder 4"/>
          <p:cNvSpPr>
            <a:spLocks noGrp="1"/>
          </p:cNvSpPr>
          <p:nvPr>
            <p:ph type="ftr" sz="quarter" idx="11"/>
          </p:nvPr>
        </p:nvSpPr>
        <p:spPr/>
        <p:txBody>
          <a:bodyPr/>
          <a:lstStyle/>
          <a:p>
            <a:endParaRPr lang="et-EE"/>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305642-4082-429C-A106-15506097C3C6}" type="slidenum">
              <a:rPr lang="et-EE" smtClean="0"/>
              <a:t>‹#›</a:t>
            </a:fld>
            <a:endParaRPr lang="et-EE"/>
          </a:p>
        </p:txBody>
      </p:sp>
    </p:spTree>
    <p:extLst>
      <p:ext uri="{BB962C8B-B14F-4D97-AF65-F5344CB8AC3E}">
        <p14:creationId xmlns:p14="http://schemas.microsoft.com/office/powerpoint/2010/main" val="4090650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ealkiri ja pildiallkiri">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t-EE" smtClean="0"/>
              <a:t>Muutke pealkirja laadi</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Redigeeri juhtslaidi tekstilaade</a:t>
            </a:r>
          </a:p>
        </p:txBody>
      </p:sp>
      <p:sp>
        <p:nvSpPr>
          <p:cNvPr id="4" name="Date Placeholder 3"/>
          <p:cNvSpPr>
            <a:spLocks noGrp="1"/>
          </p:cNvSpPr>
          <p:nvPr>
            <p:ph type="dt" sz="half" idx="10"/>
          </p:nvPr>
        </p:nvSpPr>
        <p:spPr/>
        <p:txBody>
          <a:bodyPr/>
          <a:lstStyle/>
          <a:p>
            <a:fld id="{EB56B5FB-9C51-4C1B-BD0E-978D86681D3E}" type="datetimeFigureOut">
              <a:rPr lang="et-EE" smtClean="0"/>
              <a:t>30.01.2017</a:t>
            </a:fld>
            <a:endParaRPr lang="et-EE"/>
          </a:p>
        </p:txBody>
      </p:sp>
      <p:sp>
        <p:nvSpPr>
          <p:cNvPr id="5" name="Footer Placeholder 4"/>
          <p:cNvSpPr>
            <a:spLocks noGrp="1"/>
          </p:cNvSpPr>
          <p:nvPr>
            <p:ph type="ftr" sz="quarter" idx="11"/>
          </p:nvPr>
        </p:nvSpPr>
        <p:spPr/>
        <p:txBody>
          <a:bodyPr/>
          <a:lstStyle/>
          <a:p>
            <a:endParaRPr lang="et-E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305642-4082-429C-A106-15506097C3C6}" type="slidenum">
              <a:rPr lang="et-EE" smtClean="0"/>
              <a:t>‹#›</a:t>
            </a:fld>
            <a:endParaRPr lang="et-EE"/>
          </a:p>
        </p:txBody>
      </p:sp>
    </p:spTree>
    <p:extLst>
      <p:ext uri="{BB962C8B-B14F-4D97-AF65-F5344CB8AC3E}">
        <p14:creationId xmlns:p14="http://schemas.microsoft.com/office/powerpoint/2010/main" val="1596840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ldiallkirjaga tsitaat">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t-EE" smtClean="0"/>
              <a:t>Muutke pealkirja laadi</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smtClean="0"/>
              <a:t>Redigeeri juhtslaidi tekstilaade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Redigeeri juhtslaidi tekstilaade</a:t>
            </a:r>
          </a:p>
        </p:txBody>
      </p:sp>
      <p:sp>
        <p:nvSpPr>
          <p:cNvPr id="4" name="Date Placeholder 3"/>
          <p:cNvSpPr>
            <a:spLocks noGrp="1"/>
          </p:cNvSpPr>
          <p:nvPr>
            <p:ph type="dt" sz="half" idx="10"/>
          </p:nvPr>
        </p:nvSpPr>
        <p:spPr/>
        <p:txBody>
          <a:bodyPr/>
          <a:lstStyle/>
          <a:p>
            <a:fld id="{EB56B5FB-9C51-4C1B-BD0E-978D86681D3E}" type="datetimeFigureOut">
              <a:rPr lang="et-EE" smtClean="0"/>
              <a:t>30.01.2017</a:t>
            </a:fld>
            <a:endParaRPr lang="et-EE"/>
          </a:p>
        </p:txBody>
      </p:sp>
      <p:sp>
        <p:nvSpPr>
          <p:cNvPr id="5" name="Footer Placeholder 4"/>
          <p:cNvSpPr>
            <a:spLocks noGrp="1"/>
          </p:cNvSpPr>
          <p:nvPr>
            <p:ph type="ftr" sz="quarter" idx="11"/>
          </p:nvPr>
        </p:nvSpPr>
        <p:spPr/>
        <p:txBody>
          <a:bodyPr/>
          <a:lstStyle/>
          <a:p>
            <a:endParaRPr lang="et-EE"/>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305642-4082-429C-A106-15506097C3C6}" type="slidenum">
              <a:rPr lang="et-EE" smtClean="0"/>
              <a:t>‹#›</a:t>
            </a:fld>
            <a:endParaRPr lang="et-EE"/>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46018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isiitkaart">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t-EE" smtClean="0"/>
              <a:t>Muutke pealkirja laadi</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t-EE" smtClean="0"/>
              <a:t>Redigeeri juhtslaidi tekstilaade</a:t>
            </a:r>
          </a:p>
        </p:txBody>
      </p:sp>
      <p:sp>
        <p:nvSpPr>
          <p:cNvPr id="5" name="Date Placeholder 4"/>
          <p:cNvSpPr>
            <a:spLocks noGrp="1"/>
          </p:cNvSpPr>
          <p:nvPr>
            <p:ph type="dt" sz="half" idx="10"/>
          </p:nvPr>
        </p:nvSpPr>
        <p:spPr/>
        <p:txBody>
          <a:bodyPr/>
          <a:lstStyle/>
          <a:p>
            <a:fld id="{EB56B5FB-9C51-4C1B-BD0E-978D86681D3E}" type="datetimeFigureOut">
              <a:rPr lang="et-EE" smtClean="0"/>
              <a:t>30.01.2017</a:t>
            </a:fld>
            <a:endParaRPr lang="et-EE"/>
          </a:p>
        </p:txBody>
      </p:sp>
      <p:sp>
        <p:nvSpPr>
          <p:cNvPr id="6" name="Footer Placeholder 5"/>
          <p:cNvSpPr>
            <a:spLocks noGrp="1"/>
          </p:cNvSpPr>
          <p:nvPr>
            <p:ph type="ftr" sz="quarter" idx="11"/>
          </p:nvPr>
        </p:nvSpPr>
        <p:spPr/>
        <p:txBody>
          <a:bodyPr/>
          <a:lstStyle/>
          <a:p>
            <a:endParaRPr lang="et-E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305642-4082-429C-A106-15506097C3C6}" type="slidenum">
              <a:rPr lang="et-EE" smtClean="0"/>
              <a:t>‹#›</a:t>
            </a:fld>
            <a:endParaRPr lang="et-EE"/>
          </a:p>
        </p:txBody>
      </p:sp>
    </p:spTree>
    <p:extLst>
      <p:ext uri="{BB962C8B-B14F-4D97-AF65-F5344CB8AC3E}">
        <p14:creationId xmlns:p14="http://schemas.microsoft.com/office/powerpoint/2010/main" val="2627758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sitaadi visiitkaart">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t-EE" smtClean="0"/>
              <a:t>Muutke pealkirja laadi</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smtClean="0"/>
              <a:t>Redigeeri juhtslaidi tekstilaade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t-EE" smtClean="0"/>
              <a:t>Redigeeri juhtslaidi tekstilaade</a:t>
            </a:r>
          </a:p>
        </p:txBody>
      </p:sp>
      <p:sp>
        <p:nvSpPr>
          <p:cNvPr id="5" name="Date Placeholder 4"/>
          <p:cNvSpPr>
            <a:spLocks noGrp="1"/>
          </p:cNvSpPr>
          <p:nvPr>
            <p:ph type="dt" sz="half" idx="10"/>
          </p:nvPr>
        </p:nvSpPr>
        <p:spPr/>
        <p:txBody>
          <a:bodyPr/>
          <a:lstStyle/>
          <a:p>
            <a:fld id="{EB56B5FB-9C51-4C1B-BD0E-978D86681D3E}" type="datetimeFigureOut">
              <a:rPr lang="et-EE" smtClean="0"/>
              <a:t>30.01.2017</a:t>
            </a:fld>
            <a:endParaRPr lang="et-EE"/>
          </a:p>
        </p:txBody>
      </p:sp>
      <p:sp>
        <p:nvSpPr>
          <p:cNvPr id="6" name="Footer Placeholder 5"/>
          <p:cNvSpPr>
            <a:spLocks noGrp="1"/>
          </p:cNvSpPr>
          <p:nvPr>
            <p:ph type="ftr" sz="quarter" idx="11"/>
          </p:nvPr>
        </p:nvSpPr>
        <p:spPr/>
        <p:txBody>
          <a:bodyPr/>
          <a:lstStyle/>
          <a:p>
            <a:endParaRPr lang="et-EE"/>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305642-4082-429C-A106-15506097C3C6}" type="slidenum">
              <a:rPr lang="et-EE" smtClean="0"/>
              <a:t>‹#›</a:t>
            </a:fld>
            <a:endParaRPr lang="et-EE"/>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71627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Õige või val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t-EE" smtClean="0"/>
              <a:t>Muutke pealkirja laadi</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smtClean="0"/>
              <a:t>Redigeeri juhtslaidi tekstilaade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t-EE" smtClean="0"/>
              <a:t>Redigeeri juhtslaidi tekstilaade</a:t>
            </a:r>
          </a:p>
        </p:txBody>
      </p:sp>
      <p:sp>
        <p:nvSpPr>
          <p:cNvPr id="5" name="Date Placeholder 4"/>
          <p:cNvSpPr>
            <a:spLocks noGrp="1"/>
          </p:cNvSpPr>
          <p:nvPr>
            <p:ph type="dt" sz="half" idx="10"/>
          </p:nvPr>
        </p:nvSpPr>
        <p:spPr/>
        <p:txBody>
          <a:bodyPr/>
          <a:lstStyle/>
          <a:p>
            <a:fld id="{EB56B5FB-9C51-4C1B-BD0E-978D86681D3E}" type="datetimeFigureOut">
              <a:rPr lang="et-EE" smtClean="0"/>
              <a:t>30.01.2017</a:t>
            </a:fld>
            <a:endParaRPr lang="et-EE"/>
          </a:p>
        </p:txBody>
      </p:sp>
      <p:sp>
        <p:nvSpPr>
          <p:cNvPr id="6" name="Footer Placeholder 5"/>
          <p:cNvSpPr>
            <a:spLocks noGrp="1"/>
          </p:cNvSpPr>
          <p:nvPr>
            <p:ph type="ftr" sz="quarter" idx="11"/>
          </p:nvPr>
        </p:nvSpPr>
        <p:spPr/>
        <p:txBody>
          <a:bodyPr/>
          <a:lstStyle/>
          <a:p>
            <a:endParaRPr lang="et-E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305642-4082-429C-A106-15506097C3C6}" type="slidenum">
              <a:rPr lang="et-EE" smtClean="0"/>
              <a:t>‹#›</a:t>
            </a:fld>
            <a:endParaRPr lang="et-EE"/>
          </a:p>
        </p:txBody>
      </p:sp>
    </p:spTree>
    <p:extLst>
      <p:ext uri="{BB962C8B-B14F-4D97-AF65-F5344CB8AC3E}">
        <p14:creationId xmlns:p14="http://schemas.microsoft.com/office/powerpoint/2010/main" val="3185854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Muutke pealkirja laadi</a:t>
            </a:r>
            <a:endParaRPr lang="en-US" dirty="0"/>
          </a:p>
        </p:txBody>
      </p:sp>
      <p:sp>
        <p:nvSpPr>
          <p:cNvPr id="3" name="Vertical Text Placeholder 2"/>
          <p:cNvSpPr>
            <a:spLocks noGrp="1"/>
          </p:cNvSpPr>
          <p:nvPr>
            <p:ph type="body" orient="vert" idx="1"/>
          </p:nvPr>
        </p:nvSpPr>
        <p:spPr/>
        <p:txBody>
          <a:bodyPr vert="eaVert" anchor="t"/>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10"/>
          </p:nvPr>
        </p:nvSpPr>
        <p:spPr/>
        <p:txBody>
          <a:bodyPr/>
          <a:lstStyle/>
          <a:p>
            <a:fld id="{EB56B5FB-9C51-4C1B-BD0E-978D86681D3E}" type="datetimeFigureOut">
              <a:rPr lang="et-EE" smtClean="0"/>
              <a:t>30.01.2017</a:t>
            </a:fld>
            <a:endParaRPr lang="et-EE"/>
          </a:p>
        </p:txBody>
      </p:sp>
      <p:sp>
        <p:nvSpPr>
          <p:cNvPr id="5" name="Footer Placeholder 4"/>
          <p:cNvSpPr>
            <a:spLocks noGrp="1"/>
          </p:cNvSpPr>
          <p:nvPr>
            <p:ph type="ftr" sz="quarter" idx="11"/>
          </p:nvPr>
        </p:nvSpPr>
        <p:spPr/>
        <p:txBody>
          <a:bodyPr/>
          <a:lstStyle/>
          <a:p>
            <a:endParaRPr lang="et-E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305642-4082-429C-A106-15506097C3C6}" type="slidenum">
              <a:rPr lang="et-EE" smtClean="0"/>
              <a:t>‹#›</a:t>
            </a:fld>
            <a:endParaRPr lang="et-EE"/>
          </a:p>
        </p:txBody>
      </p:sp>
    </p:spTree>
    <p:extLst>
      <p:ext uri="{BB962C8B-B14F-4D97-AF65-F5344CB8AC3E}">
        <p14:creationId xmlns:p14="http://schemas.microsoft.com/office/powerpoint/2010/main" val="1946634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t-EE" smtClean="0"/>
              <a:t>Muutke pealkirja laadi</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10"/>
          </p:nvPr>
        </p:nvSpPr>
        <p:spPr/>
        <p:txBody>
          <a:bodyPr/>
          <a:lstStyle/>
          <a:p>
            <a:fld id="{EB56B5FB-9C51-4C1B-BD0E-978D86681D3E}" type="datetimeFigureOut">
              <a:rPr lang="et-EE" smtClean="0"/>
              <a:t>30.01.2017</a:t>
            </a:fld>
            <a:endParaRPr lang="et-EE"/>
          </a:p>
        </p:txBody>
      </p:sp>
      <p:sp>
        <p:nvSpPr>
          <p:cNvPr id="5" name="Footer Placeholder 4"/>
          <p:cNvSpPr>
            <a:spLocks noGrp="1"/>
          </p:cNvSpPr>
          <p:nvPr>
            <p:ph type="ftr" sz="quarter" idx="11"/>
          </p:nvPr>
        </p:nvSpPr>
        <p:spPr/>
        <p:txBody>
          <a:bodyPr/>
          <a:lstStyle/>
          <a:p>
            <a:endParaRPr lang="et-E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305642-4082-429C-A106-15506097C3C6}" type="slidenum">
              <a:rPr lang="et-EE" smtClean="0"/>
              <a:t>‹#›</a:t>
            </a:fld>
            <a:endParaRPr lang="et-EE"/>
          </a:p>
        </p:txBody>
      </p:sp>
    </p:spTree>
    <p:extLst>
      <p:ext uri="{BB962C8B-B14F-4D97-AF65-F5344CB8AC3E}">
        <p14:creationId xmlns:p14="http://schemas.microsoft.com/office/powerpoint/2010/main" val="3845685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itel, tekst ja sisu">
    <p:spTree>
      <p:nvGrpSpPr>
        <p:cNvPr id="1" name=""/>
        <p:cNvGrpSpPr/>
        <p:nvPr/>
      </p:nvGrpSpPr>
      <p:grpSpPr>
        <a:xfrm>
          <a:off x="0" y="0"/>
          <a:ext cx="0" cy="0"/>
          <a:chOff x="0" y="0"/>
          <a:chExt cx="0" cy="0"/>
        </a:xfrm>
      </p:grpSpPr>
      <p:sp>
        <p:nvSpPr>
          <p:cNvPr id="2" name="Pealkiri 1"/>
          <p:cNvSpPr>
            <a:spLocks noGrp="1"/>
          </p:cNvSpPr>
          <p:nvPr>
            <p:ph type="title"/>
          </p:nvPr>
        </p:nvSpPr>
        <p:spPr>
          <a:xfrm>
            <a:off x="609600" y="277814"/>
            <a:ext cx="10972800" cy="1139825"/>
          </a:xfrm>
        </p:spPr>
        <p:txBody>
          <a:bodyPr/>
          <a:lstStyle/>
          <a:p>
            <a:r>
              <a:rPr lang="et-EE" smtClean="0"/>
              <a:t>Klõpsake tiitlilaadi muutmiseks</a:t>
            </a:r>
            <a:endParaRPr lang="et-EE"/>
          </a:p>
        </p:txBody>
      </p:sp>
      <p:sp>
        <p:nvSpPr>
          <p:cNvPr id="3" name="Teksti kohatäide 2"/>
          <p:cNvSpPr>
            <a:spLocks noGrp="1"/>
          </p:cNvSpPr>
          <p:nvPr>
            <p:ph type="body" sz="half" idx="1"/>
          </p:nvPr>
        </p:nvSpPr>
        <p:spPr>
          <a:xfrm>
            <a:off x="609600" y="1600201"/>
            <a:ext cx="5384800" cy="4530725"/>
          </a:xfrm>
        </p:spPr>
        <p:txBody>
          <a:bodyPr/>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Sisu kohatäide 3"/>
          <p:cNvSpPr>
            <a:spLocks noGrp="1"/>
          </p:cNvSpPr>
          <p:nvPr>
            <p:ph sz="half" idx="2"/>
          </p:nvPr>
        </p:nvSpPr>
        <p:spPr>
          <a:xfrm>
            <a:off x="6197600" y="1600201"/>
            <a:ext cx="5384800" cy="4530725"/>
          </a:xfrm>
        </p:spPr>
        <p:txBody>
          <a:bodyPr/>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5" name="Rectangle 4"/>
          <p:cNvSpPr>
            <a:spLocks noGrp="1" noChangeArrowheads="1"/>
          </p:cNvSpPr>
          <p:nvPr>
            <p:ph type="dt" sz="half" idx="10"/>
          </p:nvPr>
        </p:nvSpPr>
        <p:spPr>
          <a:ln/>
        </p:spPr>
        <p:txBody>
          <a:bodyPr/>
          <a:lstStyle>
            <a:lvl1pPr>
              <a:defRPr/>
            </a:lvl1pPr>
          </a:lstStyle>
          <a:p>
            <a:pPr>
              <a:defRPr/>
            </a:pPr>
            <a:endParaRPr lang="et-EE"/>
          </a:p>
        </p:txBody>
      </p:sp>
      <p:sp>
        <p:nvSpPr>
          <p:cNvPr id="6" name="Rectangle 5"/>
          <p:cNvSpPr>
            <a:spLocks noGrp="1" noChangeArrowheads="1"/>
          </p:cNvSpPr>
          <p:nvPr>
            <p:ph type="ftr" sz="quarter" idx="11"/>
          </p:nvPr>
        </p:nvSpPr>
        <p:spPr>
          <a:ln/>
        </p:spPr>
        <p:txBody>
          <a:bodyPr/>
          <a:lstStyle>
            <a:lvl1pPr>
              <a:defRPr/>
            </a:lvl1pPr>
          </a:lstStyle>
          <a:p>
            <a:pPr>
              <a:defRPr/>
            </a:pPr>
            <a:endParaRPr lang="et-EE"/>
          </a:p>
        </p:txBody>
      </p:sp>
      <p:sp>
        <p:nvSpPr>
          <p:cNvPr id="7" name="Rectangle 6"/>
          <p:cNvSpPr>
            <a:spLocks noGrp="1" noChangeArrowheads="1"/>
          </p:cNvSpPr>
          <p:nvPr>
            <p:ph type="sldNum" sz="quarter" idx="12"/>
          </p:nvPr>
        </p:nvSpPr>
        <p:spPr>
          <a:ln/>
        </p:spPr>
        <p:txBody>
          <a:bodyPr/>
          <a:lstStyle>
            <a:lvl1pPr>
              <a:defRPr/>
            </a:lvl1pPr>
          </a:lstStyle>
          <a:p>
            <a:pPr>
              <a:defRPr/>
            </a:pPr>
            <a:fld id="{B7C4F5E5-D6B5-4AD5-864C-065122CCB3B1}" type="slidenum">
              <a:rPr lang="et-EE" altLang="et-EE"/>
              <a:pPr>
                <a:defRPr/>
              </a:pPr>
              <a:t>‹#›</a:t>
            </a:fld>
            <a:endParaRPr lang="et-EE" altLang="et-EE"/>
          </a:p>
        </p:txBody>
      </p:sp>
    </p:spTree>
    <p:extLst>
      <p:ext uri="{BB962C8B-B14F-4D97-AF65-F5344CB8AC3E}">
        <p14:creationId xmlns:p14="http://schemas.microsoft.com/office/powerpoint/2010/main" val="2402364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OverObj">
  <p:cSld name="Tiitel ja tekst sisu peal">
    <p:spTree>
      <p:nvGrpSpPr>
        <p:cNvPr id="1" name=""/>
        <p:cNvGrpSpPr/>
        <p:nvPr/>
      </p:nvGrpSpPr>
      <p:grpSpPr>
        <a:xfrm>
          <a:off x="0" y="0"/>
          <a:ext cx="0" cy="0"/>
          <a:chOff x="0" y="0"/>
          <a:chExt cx="0" cy="0"/>
        </a:xfrm>
      </p:grpSpPr>
      <p:sp>
        <p:nvSpPr>
          <p:cNvPr id="2" name="Pealkiri 1"/>
          <p:cNvSpPr>
            <a:spLocks noGrp="1"/>
          </p:cNvSpPr>
          <p:nvPr>
            <p:ph type="title"/>
          </p:nvPr>
        </p:nvSpPr>
        <p:spPr>
          <a:xfrm>
            <a:off x="609600" y="277814"/>
            <a:ext cx="10972800" cy="1139825"/>
          </a:xfrm>
        </p:spPr>
        <p:txBody>
          <a:bodyPr/>
          <a:lstStyle/>
          <a:p>
            <a:r>
              <a:rPr lang="et-EE" smtClean="0"/>
              <a:t>Klõpsake tiitlilaadi muutmiseks</a:t>
            </a:r>
            <a:endParaRPr lang="et-EE"/>
          </a:p>
        </p:txBody>
      </p:sp>
      <p:sp>
        <p:nvSpPr>
          <p:cNvPr id="3" name="Teksti kohatäide 2"/>
          <p:cNvSpPr>
            <a:spLocks noGrp="1"/>
          </p:cNvSpPr>
          <p:nvPr>
            <p:ph type="body" sz="half" idx="1"/>
          </p:nvPr>
        </p:nvSpPr>
        <p:spPr>
          <a:xfrm>
            <a:off x="609600" y="1600201"/>
            <a:ext cx="10972800" cy="2189163"/>
          </a:xfrm>
        </p:spPr>
        <p:txBody>
          <a:bodyPr/>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Sisu kohatäide 3"/>
          <p:cNvSpPr>
            <a:spLocks noGrp="1"/>
          </p:cNvSpPr>
          <p:nvPr>
            <p:ph sz="half" idx="2"/>
          </p:nvPr>
        </p:nvSpPr>
        <p:spPr>
          <a:xfrm>
            <a:off x="609600" y="3941763"/>
            <a:ext cx="10972800" cy="2189162"/>
          </a:xfrm>
        </p:spPr>
        <p:txBody>
          <a:bodyPr/>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5" name="Rectangle 4"/>
          <p:cNvSpPr>
            <a:spLocks noGrp="1" noChangeArrowheads="1"/>
          </p:cNvSpPr>
          <p:nvPr>
            <p:ph type="dt" sz="half" idx="10"/>
          </p:nvPr>
        </p:nvSpPr>
        <p:spPr>
          <a:ln/>
        </p:spPr>
        <p:txBody>
          <a:bodyPr/>
          <a:lstStyle>
            <a:lvl1pPr>
              <a:defRPr/>
            </a:lvl1pPr>
          </a:lstStyle>
          <a:p>
            <a:pPr>
              <a:defRPr/>
            </a:pPr>
            <a:endParaRPr lang="et-EE"/>
          </a:p>
        </p:txBody>
      </p:sp>
      <p:sp>
        <p:nvSpPr>
          <p:cNvPr id="6" name="Rectangle 5"/>
          <p:cNvSpPr>
            <a:spLocks noGrp="1" noChangeArrowheads="1"/>
          </p:cNvSpPr>
          <p:nvPr>
            <p:ph type="ftr" sz="quarter" idx="11"/>
          </p:nvPr>
        </p:nvSpPr>
        <p:spPr>
          <a:ln/>
        </p:spPr>
        <p:txBody>
          <a:bodyPr/>
          <a:lstStyle>
            <a:lvl1pPr>
              <a:defRPr/>
            </a:lvl1pPr>
          </a:lstStyle>
          <a:p>
            <a:pPr>
              <a:defRPr/>
            </a:pPr>
            <a:endParaRPr lang="et-EE"/>
          </a:p>
        </p:txBody>
      </p:sp>
      <p:sp>
        <p:nvSpPr>
          <p:cNvPr id="7" name="Rectangle 6"/>
          <p:cNvSpPr>
            <a:spLocks noGrp="1" noChangeArrowheads="1"/>
          </p:cNvSpPr>
          <p:nvPr>
            <p:ph type="sldNum" sz="quarter" idx="12"/>
          </p:nvPr>
        </p:nvSpPr>
        <p:spPr>
          <a:ln/>
        </p:spPr>
        <p:txBody>
          <a:bodyPr/>
          <a:lstStyle>
            <a:lvl1pPr>
              <a:defRPr/>
            </a:lvl1pPr>
          </a:lstStyle>
          <a:p>
            <a:pPr>
              <a:defRPr/>
            </a:pPr>
            <a:fld id="{583C74A5-AFFD-4CF5-AABE-1B638FBEC0F3}" type="slidenum">
              <a:rPr lang="et-EE" altLang="et-EE"/>
              <a:pPr>
                <a:defRPr/>
              </a:pPr>
              <a:t>‹#›</a:t>
            </a:fld>
            <a:endParaRPr lang="et-EE" altLang="et-EE"/>
          </a:p>
        </p:txBody>
      </p:sp>
    </p:spTree>
    <p:extLst>
      <p:ext uri="{BB962C8B-B14F-4D97-AF65-F5344CB8AC3E}">
        <p14:creationId xmlns:p14="http://schemas.microsoft.com/office/powerpoint/2010/main" val="2025162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iitel ja tabel">
    <p:spTree>
      <p:nvGrpSpPr>
        <p:cNvPr id="1" name=""/>
        <p:cNvGrpSpPr/>
        <p:nvPr/>
      </p:nvGrpSpPr>
      <p:grpSpPr>
        <a:xfrm>
          <a:off x="0" y="0"/>
          <a:ext cx="0" cy="0"/>
          <a:chOff x="0" y="0"/>
          <a:chExt cx="0" cy="0"/>
        </a:xfrm>
      </p:grpSpPr>
      <p:sp>
        <p:nvSpPr>
          <p:cNvPr id="2" name="Pealkiri 1"/>
          <p:cNvSpPr>
            <a:spLocks noGrp="1"/>
          </p:cNvSpPr>
          <p:nvPr>
            <p:ph type="title"/>
          </p:nvPr>
        </p:nvSpPr>
        <p:spPr>
          <a:xfrm>
            <a:off x="609600" y="277814"/>
            <a:ext cx="10972800" cy="1139825"/>
          </a:xfrm>
        </p:spPr>
        <p:txBody>
          <a:bodyPr/>
          <a:lstStyle/>
          <a:p>
            <a:r>
              <a:rPr lang="et-EE" smtClean="0"/>
              <a:t>Klõpsake tiitlilaadi muutmiseks</a:t>
            </a:r>
            <a:endParaRPr lang="et-EE"/>
          </a:p>
        </p:txBody>
      </p:sp>
      <p:sp>
        <p:nvSpPr>
          <p:cNvPr id="3" name="Tabeli kohatäide 2"/>
          <p:cNvSpPr>
            <a:spLocks noGrp="1"/>
          </p:cNvSpPr>
          <p:nvPr>
            <p:ph type="tbl" idx="1"/>
          </p:nvPr>
        </p:nvSpPr>
        <p:spPr>
          <a:xfrm>
            <a:off x="609600" y="1600201"/>
            <a:ext cx="10972800" cy="4530725"/>
          </a:xfrm>
        </p:spPr>
        <p:txBody>
          <a:bodyPr/>
          <a:lstStyle/>
          <a:p>
            <a:pPr lvl="0"/>
            <a:endParaRPr lang="et-EE"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t-EE"/>
          </a:p>
        </p:txBody>
      </p:sp>
      <p:sp>
        <p:nvSpPr>
          <p:cNvPr id="5" name="Rectangle 5"/>
          <p:cNvSpPr>
            <a:spLocks noGrp="1" noChangeArrowheads="1"/>
          </p:cNvSpPr>
          <p:nvPr>
            <p:ph type="ftr" sz="quarter" idx="11"/>
          </p:nvPr>
        </p:nvSpPr>
        <p:spPr>
          <a:ln/>
        </p:spPr>
        <p:txBody>
          <a:bodyPr/>
          <a:lstStyle>
            <a:lvl1pPr>
              <a:defRPr/>
            </a:lvl1pPr>
          </a:lstStyle>
          <a:p>
            <a:pPr>
              <a:defRPr/>
            </a:pPr>
            <a:endParaRPr lang="et-EE"/>
          </a:p>
        </p:txBody>
      </p:sp>
      <p:sp>
        <p:nvSpPr>
          <p:cNvPr id="6" name="Rectangle 6"/>
          <p:cNvSpPr>
            <a:spLocks noGrp="1" noChangeArrowheads="1"/>
          </p:cNvSpPr>
          <p:nvPr>
            <p:ph type="sldNum" sz="quarter" idx="12"/>
          </p:nvPr>
        </p:nvSpPr>
        <p:spPr>
          <a:ln/>
        </p:spPr>
        <p:txBody>
          <a:bodyPr/>
          <a:lstStyle>
            <a:lvl1pPr>
              <a:defRPr/>
            </a:lvl1pPr>
          </a:lstStyle>
          <a:p>
            <a:pPr>
              <a:defRPr/>
            </a:pPr>
            <a:fld id="{EFC84913-B8AE-42F5-A694-4F9C79768166}" type="slidenum">
              <a:rPr lang="et-EE" altLang="et-EE"/>
              <a:pPr>
                <a:defRPr/>
              </a:pPr>
              <a:t>‹#›</a:t>
            </a:fld>
            <a:endParaRPr lang="et-EE" altLang="et-EE"/>
          </a:p>
        </p:txBody>
      </p:sp>
    </p:spTree>
    <p:extLst>
      <p:ext uri="{BB962C8B-B14F-4D97-AF65-F5344CB8AC3E}">
        <p14:creationId xmlns:p14="http://schemas.microsoft.com/office/powerpoint/2010/main" val="266189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t-EE" smtClean="0"/>
              <a:t>Muutke pealkirja laadi</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10"/>
          </p:nvPr>
        </p:nvSpPr>
        <p:spPr/>
        <p:txBody>
          <a:bodyPr/>
          <a:lstStyle/>
          <a:p>
            <a:fld id="{EB56B5FB-9C51-4C1B-BD0E-978D86681D3E}" type="datetimeFigureOut">
              <a:rPr lang="et-EE" smtClean="0"/>
              <a:t>30.01.2017</a:t>
            </a:fld>
            <a:endParaRPr lang="et-EE"/>
          </a:p>
        </p:txBody>
      </p:sp>
      <p:sp>
        <p:nvSpPr>
          <p:cNvPr id="5" name="Footer Placeholder 4"/>
          <p:cNvSpPr>
            <a:spLocks noGrp="1"/>
          </p:cNvSpPr>
          <p:nvPr>
            <p:ph type="ftr" sz="quarter" idx="11"/>
          </p:nvPr>
        </p:nvSpPr>
        <p:spPr/>
        <p:txBody>
          <a:bodyPr/>
          <a:lstStyle/>
          <a:p>
            <a:endParaRPr lang="et-E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305642-4082-429C-A106-15506097C3C6}" type="slidenum">
              <a:rPr lang="et-EE" smtClean="0"/>
              <a:t>‹#›</a:t>
            </a:fld>
            <a:endParaRPr lang="et-EE"/>
          </a:p>
        </p:txBody>
      </p:sp>
    </p:spTree>
    <p:extLst>
      <p:ext uri="{BB962C8B-B14F-4D97-AF65-F5344CB8AC3E}">
        <p14:creationId xmlns:p14="http://schemas.microsoft.com/office/powerpoint/2010/main" val="217051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t-EE" smtClean="0"/>
              <a:t>Muutke pealkirja laadi</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Redigeeri juhtslaidi tekstilaade</a:t>
            </a:r>
          </a:p>
        </p:txBody>
      </p:sp>
      <p:sp>
        <p:nvSpPr>
          <p:cNvPr id="4" name="Date Placeholder 3"/>
          <p:cNvSpPr>
            <a:spLocks noGrp="1"/>
          </p:cNvSpPr>
          <p:nvPr>
            <p:ph type="dt" sz="half" idx="10"/>
          </p:nvPr>
        </p:nvSpPr>
        <p:spPr/>
        <p:txBody>
          <a:bodyPr/>
          <a:lstStyle/>
          <a:p>
            <a:fld id="{EB56B5FB-9C51-4C1B-BD0E-978D86681D3E}" type="datetimeFigureOut">
              <a:rPr lang="et-EE" smtClean="0"/>
              <a:t>30.01.2017</a:t>
            </a:fld>
            <a:endParaRPr lang="et-EE"/>
          </a:p>
        </p:txBody>
      </p:sp>
      <p:sp>
        <p:nvSpPr>
          <p:cNvPr id="5" name="Footer Placeholder 4"/>
          <p:cNvSpPr>
            <a:spLocks noGrp="1"/>
          </p:cNvSpPr>
          <p:nvPr>
            <p:ph type="ftr" sz="quarter" idx="11"/>
          </p:nvPr>
        </p:nvSpPr>
        <p:spPr/>
        <p:txBody>
          <a:bodyPr/>
          <a:lstStyle/>
          <a:p>
            <a:endParaRPr lang="et-E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305642-4082-429C-A106-15506097C3C6}" type="slidenum">
              <a:rPr lang="et-EE" smtClean="0"/>
              <a:t>‹#›</a:t>
            </a:fld>
            <a:endParaRPr lang="et-EE"/>
          </a:p>
        </p:txBody>
      </p:sp>
    </p:spTree>
    <p:extLst>
      <p:ext uri="{BB962C8B-B14F-4D97-AF65-F5344CB8AC3E}">
        <p14:creationId xmlns:p14="http://schemas.microsoft.com/office/powerpoint/2010/main" val="2475320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t-EE" smtClean="0"/>
              <a:t>Muutke pealkirja laadi</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5" name="Date Placeholder 4"/>
          <p:cNvSpPr>
            <a:spLocks noGrp="1"/>
          </p:cNvSpPr>
          <p:nvPr>
            <p:ph type="dt" sz="half" idx="10"/>
          </p:nvPr>
        </p:nvSpPr>
        <p:spPr/>
        <p:txBody>
          <a:bodyPr/>
          <a:lstStyle/>
          <a:p>
            <a:fld id="{EB56B5FB-9C51-4C1B-BD0E-978D86681D3E}" type="datetimeFigureOut">
              <a:rPr lang="et-EE" smtClean="0"/>
              <a:t>30.01.2017</a:t>
            </a:fld>
            <a:endParaRPr lang="et-EE"/>
          </a:p>
        </p:txBody>
      </p:sp>
      <p:sp>
        <p:nvSpPr>
          <p:cNvPr id="6" name="Footer Placeholder 5"/>
          <p:cNvSpPr>
            <a:spLocks noGrp="1"/>
          </p:cNvSpPr>
          <p:nvPr>
            <p:ph type="ftr" sz="quarter" idx="11"/>
          </p:nvPr>
        </p:nvSpPr>
        <p:spPr/>
        <p:txBody>
          <a:bodyPr/>
          <a:lstStyle/>
          <a:p>
            <a:endParaRPr lang="et-EE"/>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F305642-4082-429C-A106-15506097C3C6}" type="slidenum">
              <a:rPr lang="et-EE" smtClean="0"/>
              <a:t>‹#›</a:t>
            </a:fld>
            <a:endParaRPr lang="et-EE"/>
          </a:p>
        </p:txBody>
      </p:sp>
    </p:spTree>
    <p:extLst>
      <p:ext uri="{BB962C8B-B14F-4D97-AF65-F5344CB8AC3E}">
        <p14:creationId xmlns:p14="http://schemas.microsoft.com/office/powerpoint/2010/main" val="1047462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t-EE" smtClean="0"/>
              <a:t>Muutke pealkirja laadi</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Redigeeri juhtslaidi tekstilaade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Redigeeri juhtslaidi tekstilaade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7" name="Date Placeholder 6"/>
          <p:cNvSpPr>
            <a:spLocks noGrp="1"/>
          </p:cNvSpPr>
          <p:nvPr>
            <p:ph type="dt" sz="half" idx="10"/>
          </p:nvPr>
        </p:nvSpPr>
        <p:spPr/>
        <p:txBody>
          <a:bodyPr/>
          <a:lstStyle/>
          <a:p>
            <a:fld id="{EB56B5FB-9C51-4C1B-BD0E-978D86681D3E}" type="datetimeFigureOut">
              <a:rPr lang="et-EE" smtClean="0"/>
              <a:t>30.01.2017</a:t>
            </a:fld>
            <a:endParaRPr lang="et-EE"/>
          </a:p>
        </p:txBody>
      </p:sp>
      <p:sp>
        <p:nvSpPr>
          <p:cNvPr id="8" name="Footer Placeholder 7"/>
          <p:cNvSpPr>
            <a:spLocks noGrp="1"/>
          </p:cNvSpPr>
          <p:nvPr>
            <p:ph type="ftr" sz="quarter" idx="11"/>
          </p:nvPr>
        </p:nvSpPr>
        <p:spPr/>
        <p:txBody>
          <a:bodyPr/>
          <a:lstStyle/>
          <a:p>
            <a:endParaRPr lang="et-EE"/>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305642-4082-429C-A106-15506097C3C6}" type="slidenum">
              <a:rPr lang="et-EE" smtClean="0"/>
              <a:t>‹#›</a:t>
            </a:fld>
            <a:endParaRPr lang="et-EE"/>
          </a:p>
        </p:txBody>
      </p:sp>
    </p:spTree>
    <p:extLst>
      <p:ext uri="{BB962C8B-B14F-4D97-AF65-F5344CB8AC3E}">
        <p14:creationId xmlns:p14="http://schemas.microsoft.com/office/powerpoint/2010/main" val="4202750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Muutke pealkirja laadi</a:t>
            </a:r>
            <a:endParaRPr lang="en-US" dirty="0"/>
          </a:p>
        </p:txBody>
      </p:sp>
      <p:sp>
        <p:nvSpPr>
          <p:cNvPr id="3" name="Date Placeholder 2"/>
          <p:cNvSpPr>
            <a:spLocks noGrp="1"/>
          </p:cNvSpPr>
          <p:nvPr>
            <p:ph type="dt" sz="half" idx="10"/>
          </p:nvPr>
        </p:nvSpPr>
        <p:spPr/>
        <p:txBody>
          <a:bodyPr/>
          <a:lstStyle/>
          <a:p>
            <a:fld id="{EB56B5FB-9C51-4C1B-BD0E-978D86681D3E}" type="datetimeFigureOut">
              <a:rPr lang="et-EE" smtClean="0"/>
              <a:t>30.01.2017</a:t>
            </a:fld>
            <a:endParaRPr lang="et-EE"/>
          </a:p>
        </p:txBody>
      </p:sp>
      <p:sp>
        <p:nvSpPr>
          <p:cNvPr id="4" name="Footer Placeholder 3"/>
          <p:cNvSpPr>
            <a:spLocks noGrp="1"/>
          </p:cNvSpPr>
          <p:nvPr>
            <p:ph type="ftr" sz="quarter" idx="11"/>
          </p:nvPr>
        </p:nvSpPr>
        <p:spPr/>
        <p:txBody>
          <a:bodyPr/>
          <a:lstStyle/>
          <a:p>
            <a:endParaRPr lang="et-EE"/>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305642-4082-429C-A106-15506097C3C6}" type="slidenum">
              <a:rPr lang="et-EE" smtClean="0"/>
              <a:t>‹#›</a:t>
            </a:fld>
            <a:endParaRPr lang="et-EE"/>
          </a:p>
        </p:txBody>
      </p:sp>
    </p:spTree>
    <p:extLst>
      <p:ext uri="{BB962C8B-B14F-4D97-AF65-F5344CB8AC3E}">
        <p14:creationId xmlns:p14="http://schemas.microsoft.com/office/powerpoint/2010/main" val="2549169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56B5FB-9C51-4C1B-BD0E-978D86681D3E}" type="datetimeFigureOut">
              <a:rPr lang="et-EE" smtClean="0"/>
              <a:t>30.01.2017</a:t>
            </a:fld>
            <a:endParaRPr lang="et-EE"/>
          </a:p>
        </p:txBody>
      </p:sp>
      <p:sp>
        <p:nvSpPr>
          <p:cNvPr id="3" name="Footer Placeholder 2"/>
          <p:cNvSpPr>
            <a:spLocks noGrp="1"/>
          </p:cNvSpPr>
          <p:nvPr>
            <p:ph type="ftr" sz="quarter" idx="11"/>
          </p:nvPr>
        </p:nvSpPr>
        <p:spPr/>
        <p:txBody>
          <a:bodyPr/>
          <a:lstStyle/>
          <a:p>
            <a:endParaRPr lang="et-EE"/>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305642-4082-429C-A106-15506097C3C6}" type="slidenum">
              <a:rPr lang="et-EE" smtClean="0"/>
              <a:t>‹#›</a:t>
            </a:fld>
            <a:endParaRPr lang="et-EE"/>
          </a:p>
        </p:txBody>
      </p:sp>
    </p:spTree>
    <p:extLst>
      <p:ext uri="{BB962C8B-B14F-4D97-AF65-F5344CB8AC3E}">
        <p14:creationId xmlns:p14="http://schemas.microsoft.com/office/powerpoint/2010/main" val="2061434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t-EE" smtClean="0"/>
              <a:t>Muutke pealkirja laadi</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Redigeeri juhtslaidi tekstilaade</a:t>
            </a:r>
          </a:p>
        </p:txBody>
      </p:sp>
      <p:sp>
        <p:nvSpPr>
          <p:cNvPr id="5" name="Date Placeholder 4"/>
          <p:cNvSpPr>
            <a:spLocks noGrp="1"/>
          </p:cNvSpPr>
          <p:nvPr>
            <p:ph type="dt" sz="half" idx="10"/>
          </p:nvPr>
        </p:nvSpPr>
        <p:spPr/>
        <p:txBody>
          <a:bodyPr/>
          <a:lstStyle/>
          <a:p>
            <a:fld id="{EB56B5FB-9C51-4C1B-BD0E-978D86681D3E}" type="datetimeFigureOut">
              <a:rPr lang="et-EE" smtClean="0"/>
              <a:t>30.01.2017</a:t>
            </a:fld>
            <a:endParaRPr lang="et-EE"/>
          </a:p>
        </p:txBody>
      </p:sp>
      <p:sp>
        <p:nvSpPr>
          <p:cNvPr id="6" name="Footer Placeholder 5"/>
          <p:cNvSpPr>
            <a:spLocks noGrp="1"/>
          </p:cNvSpPr>
          <p:nvPr>
            <p:ph type="ftr" sz="quarter" idx="11"/>
          </p:nvPr>
        </p:nvSpPr>
        <p:spPr/>
        <p:txBody>
          <a:bodyPr/>
          <a:lstStyle/>
          <a:p>
            <a:endParaRPr lang="et-EE"/>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305642-4082-429C-A106-15506097C3C6}" type="slidenum">
              <a:rPr lang="et-EE" smtClean="0"/>
              <a:t>‹#›</a:t>
            </a:fld>
            <a:endParaRPr lang="et-EE"/>
          </a:p>
        </p:txBody>
      </p:sp>
    </p:spTree>
    <p:extLst>
      <p:ext uri="{BB962C8B-B14F-4D97-AF65-F5344CB8AC3E}">
        <p14:creationId xmlns:p14="http://schemas.microsoft.com/office/powerpoint/2010/main" val="3967097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t-EE" smtClean="0"/>
              <a:t>Muutke pealkirja laadi</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t-EE" smtClean="0"/>
              <a:t>Pildi lisamiseks klõpsake ikooni</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Redigeeri juhtslaidi tekstilaade</a:t>
            </a:r>
          </a:p>
        </p:txBody>
      </p:sp>
      <p:sp>
        <p:nvSpPr>
          <p:cNvPr id="5" name="Date Placeholder 4"/>
          <p:cNvSpPr>
            <a:spLocks noGrp="1"/>
          </p:cNvSpPr>
          <p:nvPr>
            <p:ph type="dt" sz="half" idx="10"/>
          </p:nvPr>
        </p:nvSpPr>
        <p:spPr/>
        <p:txBody>
          <a:bodyPr/>
          <a:lstStyle/>
          <a:p>
            <a:fld id="{EB56B5FB-9C51-4C1B-BD0E-978D86681D3E}" type="datetimeFigureOut">
              <a:rPr lang="et-EE" smtClean="0"/>
              <a:t>30.01.2017</a:t>
            </a:fld>
            <a:endParaRPr lang="et-EE"/>
          </a:p>
        </p:txBody>
      </p:sp>
      <p:sp>
        <p:nvSpPr>
          <p:cNvPr id="6" name="Footer Placeholder 5"/>
          <p:cNvSpPr>
            <a:spLocks noGrp="1"/>
          </p:cNvSpPr>
          <p:nvPr>
            <p:ph type="ftr" sz="quarter" idx="11"/>
          </p:nvPr>
        </p:nvSpPr>
        <p:spPr/>
        <p:txBody>
          <a:bodyPr/>
          <a:lstStyle/>
          <a:p>
            <a:endParaRPr lang="et-E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305642-4082-429C-A106-15506097C3C6}" type="slidenum">
              <a:rPr lang="et-EE" smtClean="0"/>
              <a:t>‹#›</a:t>
            </a:fld>
            <a:endParaRPr lang="et-EE"/>
          </a:p>
        </p:txBody>
      </p:sp>
    </p:spTree>
    <p:extLst>
      <p:ext uri="{BB962C8B-B14F-4D97-AF65-F5344CB8AC3E}">
        <p14:creationId xmlns:p14="http://schemas.microsoft.com/office/powerpoint/2010/main" val="820413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t-EE" smtClean="0"/>
              <a:t>Muutke pealkirja laadi</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B56B5FB-9C51-4C1B-BD0E-978D86681D3E}" type="datetimeFigureOut">
              <a:rPr lang="et-EE" smtClean="0"/>
              <a:t>30.01.2017</a:t>
            </a:fld>
            <a:endParaRPr lang="et-EE"/>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t-EE"/>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F305642-4082-429C-A106-15506097C3C6}" type="slidenum">
              <a:rPr lang="et-EE" smtClean="0"/>
              <a:t>‹#›</a:t>
            </a:fld>
            <a:endParaRPr lang="et-EE"/>
          </a:p>
        </p:txBody>
      </p:sp>
    </p:spTree>
    <p:extLst>
      <p:ext uri="{BB962C8B-B14F-4D97-AF65-F5344CB8AC3E}">
        <p14:creationId xmlns:p14="http://schemas.microsoft.com/office/powerpoint/2010/main" val="1885783303"/>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 id="2147483990" r:id="rId19"/>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a:xfrm>
            <a:off x="1097280" y="758952"/>
            <a:ext cx="10058400" cy="2322915"/>
          </a:xfrm>
        </p:spPr>
        <p:txBody>
          <a:bodyPr>
            <a:normAutofit/>
          </a:bodyPr>
          <a:lstStyle/>
          <a:p>
            <a:pPr algn="ctr"/>
            <a:r>
              <a:rPr lang="et-EE" dirty="0" smtClean="0"/>
              <a:t>Armastuse teooriad ja püsisuhe. Pereväärtused.</a:t>
            </a:r>
            <a:endParaRPr lang="et-EE" dirty="0"/>
          </a:p>
        </p:txBody>
      </p:sp>
      <p:sp>
        <p:nvSpPr>
          <p:cNvPr id="3" name="Alapealkiri 2"/>
          <p:cNvSpPr>
            <a:spLocks noGrp="1"/>
          </p:cNvSpPr>
          <p:nvPr>
            <p:ph type="subTitle" idx="1"/>
          </p:nvPr>
        </p:nvSpPr>
        <p:spPr/>
        <p:txBody>
          <a:bodyPr>
            <a:normAutofit lnSpcReduction="10000"/>
          </a:bodyPr>
          <a:lstStyle/>
          <a:p>
            <a:pPr algn="ctr"/>
            <a:r>
              <a:rPr lang="et-EE" sz="3200" dirty="0" smtClean="0"/>
              <a:t>Eda Rööpmann</a:t>
            </a:r>
          </a:p>
          <a:p>
            <a:pPr algn="ctr"/>
            <a:r>
              <a:rPr lang="et-EE" sz="3200" dirty="0" smtClean="0"/>
              <a:t>Tartu 2017</a:t>
            </a:r>
            <a:endParaRPr lang="et-EE" sz="3200" dirty="0"/>
          </a:p>
        </p:txBody>
      </p:sp>
    </p:spTree>
    <p:extLst>
      <p:ext uri="{BB962C8B-B14F-4D97-AF65-F5344CB8AC3E}">
        <p14:creationId xmlns:p14="http://schemas.microsoft.com/office/powerpoint/2010/main" val="9916848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algn="ctr" eaLnBrk="1" hangingPunct="1"/>
            <a:r>
              <a:rPr lang="et-EE" altLang="et-EE" smtClean="0"/>
              <a:t>Lapsed mehe eneseteostuses</a:t>
            </a:r>
          </a:p>
        </p:txBody>
      </p:sp>
      <p:sp>
        <p:nvSpPr>
          <p:cNvPr id="118787" name="Rectangle 3"/>
          <p:cNvSpPr>
            <a:spLocks noGrp="1" noChangeArrowheads="1"/>
          </p:cNvSpPr>
          <p:nvPr>
            <p:ph type="body" idx="1"/>
          </p:nvPr>
        </p:nvSpPr>
        <p:spPr>
          <a:xfrm>
            <a:off x="2589212" y="1778000"/>
            <a:ext cx="8915400" cy="4133222"/>
          </a:xfrm>
        </p:spPr>
        <p:txBody>
          <a:bodyPr/>
          <a:lstStyle/>
          <a:p>
            <a:pPr eaLnBrk="1" hangingPunct="1">
              <a:buFont typeface="Wingdings" panose="05000000000000000000" pitchFamily="2" charset="2"/>
              <a:buNone/>
            </a:pPr>
            <a:r>
              <a:rPr lang="et-EE" altLang="et-EE" sz="2400" dirty="0"/>
              <a:t>43,7 % inimestest nõustub, et </a:t>
            </a:r>
            <a:r>
              <a:rPr lang="et-EE" altLang="et-EE" sz="2400" b="1" dirty="0"/>
              <a:t>mehel peavad olema lapsed, et ennast teostada</a:t>
            </a:r>
            <a:r>
              <a:rPr lang="et-EE" altLang="et-EE" sz="2400" dirty="0"/>
              <a:t>.</a:t>
            </a:r>
          </a:p>
          <a:p>
            <a:pPr eaLnBrk="1" hangingPunct="1">
              <a:buFont typeface="Wingdings" panose="05000000000000000000" pitchFamily="2" charset="2"/>
              <a:buNone/>
            </a:pPr>
            <a:r>
              <a:rPr lang="et-EE" altLang="et-EE" sz="2400" dirty="0"/>
              <a:t>Vanemate inimeste jaoks on laste olemasolu ka meeste puhul tähtsam kui noorematele.</a:t>
            </a:r>
          </a:p>
          <a:p>
            <a:pPr eaLnBrk="1" hangingPunct="1">
              <a:buFont typeface="Wingdings" panose="05000000000000000000" pitchFamily="2" charset="2"/>
              <a:buNone/>
            </a:pPr>
            <a:r>
              <a:rPr lang="et-EE" altLang="et-EE" sz="2400" dirty="0"/>
              <a:t> Lapsed on mehe eneseteostuse jaoks venekeelsele elanikkonnale olulisemad kui eestlastele.</a:t>
            </a:r>
          </a:p>
          <a:p>
            <a:pPr eaLnBrk="1" hangingPunct="1"/>
            <a:endParaRPr lang="et-EE" altLang="et-EE" sz="2400" dirty="0"/>
          </a:p>
          <a:p>
            <a:pPr eaLnBrk="1" hangingPunct="1">
              <a:buFont typeface="Wingdings" panose="05000000000000000000" pitchFamily="2" charset="2"/>
              <a:buNone/>
            </a:pPr>
            <a:r>
              <a:rPr lang="et-EE" altLang="et-EE" sz="2400" dirty="0"/>
              <a:t> Kasearu, K. (2009) Muutuvad pereväärtused muutuvas Eestis. Tallinn: Rahvastikuministri büroo.</a:t>
            </a:r>
          </a:p>
          <a:p>
            <a:pPr eaLnBrk="1" hangingPunct="1"/>
            <a:endParaRPr lang="et-EE" altLang="et-EE" sz="2400" dirty="0"/>
          </a:p>
          <a:p>
            <a:pPr eaLnBrk="1" hangingPunct="1"/>
            <a:endParaRPr lang="et-EE" altLang="et-EE" sz="2400" dirty="0"/>
          </a:p>
        </p:txBody>
      </p:sp>
    </p:spTree>
    <p:extLst>
      <p:ext uri="{BB962C8B-B14F-4D97-AF65-F5344CB8AC3E}">
        <p14:creationId xmlns:p14="http://schemas.microsoft.com/office/powerpoint/2010/main" val="1420259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lgn="ctr" eaLnBrk="1" hangingPunct="1"/>
            <a:r>
              <a:rPr lang="et-EE" altLang="et-EE" smtClean="0"/>
              <a:t>Kuidas suhted alguse saavad?</a:t>
            </a:r>
          </a:p>
        </p:txBody>
      </p:sp>
      <p:sp>
        <p:nvSpPr>
          <p:cNvPr id="119811" name="Rectangle 3"/>
          <p:cNvSpPr>
            <a:spLocks noGrp="1" noChangeArrowheads="1"/>
          </p:cNvSpPr>
          <p:nvPr>
            <p:ph type="body" idx="1"/>
          </p:nvPr>
        </p:nvSpPr>
        <p:spPr>
          <a:xfrm>
            <a:off x="2540537" y="1905000"/>
            <a:ext cx="8915400" cy="3777622"/>
          </a:xfrm>
        </p:spPr>
        <p:txBody>
          <a:bodyPr>
            <a:normAutofit/>
          </a:bodyPr>
          <a:lstStyle/>
          <a:p>
            <a:pPr eaLnBrk="1" hangingPunct="1">
              <a:buFont typeface="Wingdings" panose="05000000000000000000" pitchFamily="2" charset="2"/>
              <a:buNone/>
            </a:pPr>
            <a:r>
              <a:rPr lang="et-EE" altLang="et-EE" sz="2400" dirty="0" smtClean="0"/>
              <a:t>Soov läheduse järele viib elukaaslase, </a:t>
            </a:r>
            <a:r>
              <a:rPr lang="et-EE" altLang="et-EE" sz="2400" dirty="0" smtClean="0"/>
              <a:t>seadusliku </a:t>
            </a:r>
            <a:r>
              <a:rPr lang="et-EE" altLang="et-EE" sz="2400" dirty="0" smtClean="0"/>
              <a:t>abikaasa, poiss- või tüdruksõbra otsimise ja leidmiseni.</a:t>
            </a:r>
          </a:p>
          <a:p>
            <a:pPr eaLnBrk="1" hangingPunct="1">
              <a:buFont typeface="Wingdings" panose="05000000000000000000" pitchFamily="2" charset="2"/>
              <a:buNone/>
            </a:pPr>
            <a:r>
              <a:rPr lang="et-EE" altLang="et-EE" sz="2400" dirty="0" smtClean="0"/>
              <a:t>See küsimus köitnud ka teadlasi. Arvukad uurimused on aidanud avada teemat „kes kellele meeldib”. Leitud on üldised tegurid, mis soodustavad suhete kujunemist. </a:t>
            </a:r>
            <a:endParaRPr lang="et-EE" altLang="et-EE" sz="2400" dirty="0" smtClean="0"/>
          </a:p>
          <a:p>
            <a:pPr eaLnBrk="1" hangingPunct="1">
              <a:buFont typeface="Wingdings" panose="05000000000000000000" pitchFamily="2" charset="2"/>
              <a:buNone/>
            </a:pPr>
            <a:r>
              <a:rPr lang="et-EE" altLang="et-EE" sz="2400" dirty="0" smtClean="0"/>
              <a:t>Mõtle, kuidas sinu kaaslase otsingud olid.</a:t>
            </a:r>
            <a:endParaRPr lang="et-EE" altLang="et-EE" sz="2400" dirty="0" smtClean="0"/>
          </a:p>
        </p:txBody>
      </p:sp>
    </p:spTree>
    <p:extLst>
      <p:ext uri="{BB962C8B-B14F-4D97-AF65-F5344CB8AC3E}">
        <p14:creationId xmlns:p14="http://schemas.microsoft.com/office/powerpoint/2010/main" val="3268032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algn="ctr" eaLnBrk="1" hangingPunct="1"/>
            <a:r>
              <a:rPr lang="et-EE" altLang="et-EE" sz="4000" b="1"/>
              <a:t>SUHETE KUJUNEMISE NURGAKIVID</a:t>
            </a:r>
          </a:p>
        </p:txBody>
      </p:sp>
      <p:sp>
        <p:nvSpPr>
          <p:cNvPr id="120835" name="Rectangle 4"/>
          <p:cNvSpPr>
            <a:spLocks noGrp="1" noChangeArrowheads="1"/>
          </p:cNvSpPr>
          <p:nvPr>
            <p:ph type="body" sz="half" idx="1"/>
          </p:nvPr>
        </p:nvSpPr>
        <p:spPr/>
        <p:txBody>
          <a:bodyPr/>
          <a:lstStyle/>
          <a:p>
            <a:pPr eaLnBrk="1" hangingPunct="1">
              <a:buFont typeface="Wingdings" panose="05000000000000000000" pitchFamily="2" charset="2"/>
              <a:buNone/>
            </a:pPr>
            <a:r>
              <a:rPr lang="et-EE" altLang="et-EE" sz="2400" dirty="0"/>
              <a:t>Suhete kujunemist soodustavad:</a:t>
            </a:r>
          </a:p>
          <a:p>
            <a:pPr eaLnBrk="1" hangingPunct="1">
              <a:buFont typeface="Wingdings" panose="05000000000000000000" pitchFamily="2" charset="2"/>
              <a:buNone/>
            </a:pPr>
            <a:r>
              <a:rPr lang="et-EE" altLang="et-EE" sz="2400" dirty="0"/>
              <a:t>• füüsiline (ka </a:t>
            </a:r>
            <a:r>
              <a:rPr lang="et-EE" altLang="et-EE" sz="2400" dirty="0" err="1"/>
              <a:t>ruumiline</a:t>
            </a:r>
            <a:r>
              <a:rPr lang="et-EE" altLang="et-EE" sz="2400" dirty="0"/>
              <a:t>) lähedus,</a:t>
            </a:r>
          </a:p>
          <a:p>
            <a:pPr eaLnBrk="1" hangingPunct="1">
              <a:buFont typeface="Wingdings" panose="05000000000000000000" pitchFamily="2" charset="2"/>
              <a:buNone/>
            </a:pPr>
            <a:r>
              <a:rPr lang="et-EE" altLang="et-EE" sz="2400" dirty="0"/>
              <a:t>• kontaktide sagedus ja tuttavlikkus,</a:t>
            </a:r>
          </a:p>
          <a:p>
            <a:pPr eaLnBrk="1" hangingPunct="1">
              <a:buFont typeface="Wingdings" panose="05000000000000000000" pitchFamily="2" charset="2"/>
              <a:buNone/>
            </a:pPr>
            <a:r>
              <a:rPr lang="et-EE" altLang="et-EE" sz="2400" dirty="0"/>
              <a:t>• isikutevaheline sarnasus ja </a:t>
            </a:r>
            <a:r>
              <a:rPr lang="et-EE" altLang="et-EE" sz="2400" dirty="0" smtClean="0"/>
              <a:t>füüsiline  atraktiivsus </a:t>
            </a:r>
            <a:r>
              <a:rPr lang="et-EE" altLang="et-EE" sz="2400" dirty="0"/>
              <a:t>ehk köitvus.</a:t>
            </a:r>
          </a:p>
        </p:txBody>
      </p:sp>
      <p:pic>
        <p:nvPicPr>
          <p:cNvPr id="120836" name="Picture 6"/>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19800" y="1524000"/>
            <a:ext cx="4419600" cy="4948238"/>
          </a:xfrm>
          <a:noFill/>
        </p:spPr>
      </p:pic>
    </p:spTree>
    <p:extLst>
      <p:ext uri="{BB962C8B-B14F-4D97-AF65-F5344CB8AC3E}">
        <p14:creationId xmlns:p14="http://schemas.microsoft.com/office/powerpoint/2010/main" val="10172738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4"/>
          <p:cNvSpPr>
            <a:spLocks noGrp="1" noChangeArrowheads="1"/>
          </p:cNvSpPr>
          <p:nvPr>
            <p:ph type="title"/>
          </p:nvPr>
        </p:nvSpPr>
        <p:spPr/>
        <p:txBody>
          <a:bodyPr/>
          <a:lstStyle/>
          <a:p>
            <a:pPr algn="ctr" eaLnBrk="1" hangingPunct="1"/>
            <a:r>
              <a:rPr lang="et-EE" altLang="et-EE" smtClean="0"/>
              <a:t>Füüsiline (ruumiline) lähedus</a:t>
            </a:r>
          </a:p>
        </p:txBody>
      </p:sp>
      <p:sp>
        <p:nvSpPr>
          <p:cNvPr id="121859" name="Rectangle 3"/>
          <p:cNvSpPr>
            <a:spLocks noGrp="1" noChangeArrowheads="1"/>
          </p:cNvSpPr>
          <p:nvPr>
            <p:ph type="body" sz="half" idx="1"/>
          </p:nvPr>
        </p:nvSpPr>
        <p:spPr/>
        <p:txBody>
          <a:bodyPr/>
          <a:lstStyle/>
          <a:p>
            <a:pPr eaLnBrk="1" hangingPunct="1">
              <a:buFont typeface="Wingdings" panose="05000000000000000000" pitchFamily="2" charset="2"/>
              <a:buNone/>
            </a:pPr>
            <a:r>
              <a:rPr lang="et-EE" altLang="et-EE" sz="2400" dirty="0"/>
              <a:t>Füüsilise läheduse all mõistetakse viibimist</a:t>
            </a:r>
          </a:p>
          <a:p>
            <a:pPr eaLnBrk="1" hangingPunct="1">
              <a:buFont typeface="Wingdings" panose="05000000000000000000" pitchFamily="2" charset="2"/>
              <a:buNone/>
            </a:pPr>
            <a:r>
              <a:rPr lang="et-EE" altLang="et-EE" sz="2400" dirty="0"/>
              <a:t>samas keskkonnas. Näiteks on </a:t>
            </a:r>
            <a:r>
              <a:rPr lang="et-EE" altLang="et-EE" sz="2400" dirty="0" smtClean="0"/>
              <a:t>tähele pandud</a:t>
            </a:r>
            <a:r>
              <a:rPr lang="et-EE" altLang="et-EE" sz="2400" dirty="0"/>
              <a:t>, et sageli tutvutakse </a:t>
            </a:r>
            <a:r>
              <a:rPr lang="et-EE" altLang="et-EE" sz="2400" dirty="0" smtClean="0"/>
              <a:t>tulevasega bussis</a:t>
            </a:r>
            <a:r>
              <a:rPr lang="et-EE" altLang="et-EE" sz="2400" dirty="0"/>
              <a:t>. Sama ruumi kasutamine lihtsalt</a:t>
            </a:r>
          </a:p>
          <a:p>
            <a:pPr eaLnBrk="1" hangingPunct="1">
              <a:buFont typeface="Wingdings" panose="05000000000000000000" pitchFamily="2" charset="2"/>
              <a:buNone/>
            </a:pPr>
            <a:r>
              <a:rPr lang="et-EE" altLang="et-EE" sz="2400" dirty="0"/>
              <a:t>annab võimaluse inimesega kohtuda ning teda märgata.</a:t>
            </a:r>
          </a:p>
        </p:txBody>
      </p:sp>
      <p:pic>
        <p:nvPicPr>
          <p:cNvPr id="121860" name="Picture 6" descr="ühes ruumis"/>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72200" y="1524000"/>
            <a:ext cx="4038600" cy="4330700"/>
          </a:xfrm>
          <a:noFill/>
        </p:spPr>
      </p:pic>
    </p:spTree>
    <p:extLst>
      <p:ext uri="{BB962C8B-B14F-4D97-AF65-F5344CB8AC3E}">
        <p14:creationId xmlns:p14="http://schemas.microsoft.com/office/powerpoint/2010/main" val="1632295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t-EE" altLang="et-EE" smtClean="0"/>
              <a:t>Kontaktide sagedus ja tuttavlikkus</a:t>
            </a:r>
          </a:p>
        </p:txBody>
      </p:sp>
      <p:sp>
        <p:nvSpPr>
          <p:cNvPr id="122883" name="Rectangle 3"/>
          <p:cNvSpPr>
            <a:spLocks noGrp="1" noChangeArrowheads="1"/>
          </p:cNvSpPr>
          <p:nvPr>
            <p:ph type="body" sz="half" idx="1"/>
          </p:nvPr>
        </p:nvSpPr>
        <p:spPr/>
        <p:txBody>
          <a:bodyPr/>
          <a:lstStyle/>
          <a:p>
            <a:pPr eaLnBrk="1" hangingPunct="1">
              <a:lnSpc>
                <a:spcPct val="90000"/>
              </a:lnSpc>
              <a:buFont typeface="Wingdings" panose="05000000000000000000" pitchFamily="2" charset="2"/>
              <a:buNone/>
            </a:pPr>
            <a:r>
              <a:rPr lang="et-EE" altLang="et-EE" sz="2400" dirty="0"/>
              <a:t>Mida rohkem on kokkupuuteid, seda enam võib tekkida huvi kaaslase vastu.</a:t>
            </a:r>
          </a:p>
          <a:p>
            <a:pPr eaLnBrk="1" hangingPunct="1">
              <a:lnSpc>
                <a:spcPct val="90000"/>
              </a:lnSpc>
              <a:buFont typeface="Wingdings" panose="05000000000000000000" pitchFamily="2" charset="2"/>
              <a:buNone/>
            </a:pPr>
            <a:r>
              <a:rPr lang="et-EE" altLang="et-EE" sz="2400" dirty="0"/>
              <a:t>Kui neiul tekib soov poisi tähelepanu endale tõmmata, siis eelistab ta jalutada piirkonnas, kus suure tõenäosusega viibib ka noormees (näiteks tolle toa akende ees).</a:t>
            </a:r>
          </a:p>
          <a:p>
            <a:pPr eaLnBrk="1" hangingPunct="1">
              <a:lnSpc>
                <a:spcPct val="90000"/>
              </a:lnSpc>
              <a:buFont typeface="Wingdings" panose="05000000000000000000" pitchFamily="2" charset="2"/>
              <a:buNone/>
            </a:pPr>
            <a:endParaRPr lang="et-EE" altLang="et-EE" sz="2400" dirty="0"/>
          </a:p>
        </p:txBody>
      </p:sp>
      <p:pic>
        <p:nvPicPr>
          <p:cNvPr id="122884" name="Picture 7" descr="flirtima"/>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33938" y="3733800"/>
            <a:ext cx="4005262" cy="2590800"/>
          </a:xfrm>
          <a:noFill/>
        </p:spPr>
      </p:pic>
    </p:spTree>
    <p:extLst>
      <p:ext uri="{BB962C8B-B14F-4D97-AF65-F5344CB8AC3E}">
        <p14:creationId xmlns:p14="http://schemas.microsoft.com/office/powerpoint/2010/main" val="13158439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4"/>
          <p:cNvSpPr>
            <a:spLocks noGrp="1" noChangeArrowheads="1"/>
          </p:cNvSpPr>
          <p:nvPr>
            <p:ph type="title"/>
          </p:nvPr>
        </p:nvSpPr>
        <p:spPr/>
        <p:txBody>
          <a:bodyPr/>
          <a:lstStyle/>
          <a:p>
            <a:pPr algn="ctr" eaLnBrk="1" hangingPunct="1"/>
            <a:r>
              <a:rPr lang="et-EE" altLang="et-EE" smtClean="0"/>
              <a:t>Atraktiivsus ja sarnasus</a:t>
            </a:r>
          </a:p>
        </p:txBody>
      </p:sp>
      <p:sp>
        <p:nvSpPr>
          <p:cNvPr id="123907" name="Rectangle 5"/>
          <p:cNvSpPr>
            <a:spLocks noGrp="1" noChangeArrowheads="1"/>
          </p:cNvSpPr>
          <p:nvPr>
            <p:ph type="body" sz="half" idx="1"/>
          </p:nvPr>
        </p:nvSpPr>
        <p:spPr>
          <a:xfrm>
            <a:off x="711199" y="1658937"/>
            <a:ext cx="5825067" cy="4530725"/>
          </a:xfrm>
        </p:spPr>
        <p:txBody>
          <a:bodyPr>
            <a:noAutofit/>
          </a:bodyPr>
          <a:lstStyle/>
          <a:p>
            <a:pPr eaLnBrk="1" hangingPunct="1">
              <a:buFont typeface="Wingdings" panose="05000000000000000000" pitchFamily="2" charset="2"/>
              <a:buNone/>
            </a:pPr>
            <a:r>
              <a:rPr lang="et-EE" altLang="et-EE" sz="2400" dirty="0"/>
              <a:t>Ühes klassis õppimine või ühes ruumis töötamine </a:t>
            </a:r>
            <a:r>
              <a:rPr lang="et-EE" altLang="et-EE" sz="2400" dirty="0" smtClean="0"/>
              <a:t>ei  loo </a:t>
            </a:r>
            <a:r>
              <a:rPr lang="et-EE" altLang="et-EE" sz="2400" dirty="0"/>
              <a:t>soovi käima hakata.</a:t>
            </a:r>
          </a:p>
          <a:p>
            <a:pPr eaLnBrk="1" hangingPunct="1">
              <a:buFont typeface="Wingdings" panose="05000000000000000000" pitchFamily="2" charset="2"/>
              <a:buNone/>
            </a:pPr>
            <a:r>
              <a:rPr lang="et-EE" altLang="et-EE" sz="2400" dirty="0"/>
              <a:t>Üheks olulisemaks tõukeks on </a:t>
            </a:r>
            <a:r>
              <a:rPr lang="et-EE" altLang="et-EE" sz="2400" u="sng" dirty="0"/>
              <a:t>atraktiivsus</a:t>
            </a:r>
            <a:r>
              <a:rPr lang="et-EE" altLang="et-EE" sz="2400" dirty="0"/>
              <a:t>, mille tekkimisel mängib olulist rolli isikute </a:t>
            </a:r>
            <a:r>
              <a:rPr lang="et-EE" altLang="et-EE" sz="2400" u="sng" dirty="0"/>
              <a:t>sarnasus</a:t>
            </a:r>
            <a:r>
              <a:rPr lang="et-EE" altLang="et-EE" sz="2400" dirty="0"/>
              <a:t>. Sümpaatsem kipub olema inimene, kes jagab samu väärtushinnanguid, on samalaadse sotsiaalse staatuse, haridustaseme ja kultuuritaustaga.</a:t>
            </a:r>
          </a:p>
        </p:txBody>
      </p:sp>
      <p:pic>
        <p:nvPicPr>
          <p:cNvPr id="123908" name="Picture 7" descr="seksisümbol"/>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705600" y="2133600"/>
            <a:ext cx="3200400" cy="3581400"/>
          </a:xfrm>
          <a:noFill/>
        </p:spPr>
      </p:pic>
    </p:spTree>
    <p:extLst>
      <p:ext uri="{BB962C8B-B14F-4D97-AF65-F5344CB8AC3E}">
        <p14:creationId xmlns:p14="http://schemas.microsoft.com/office/powerpoint/2010/main" val="19041911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algn="ctr" eaLnBrk="1" hangingPunct="1"/>
            <a:r>
              <a:rPr lang="et-EE" altLang="et-EE" smtClean="0"/>
              <a:t>Ilus nägu</a:t>
            </a:r>
          </a:p>
        </p:txBody>
      </p:sp>
      <p:sp>
        <p:nvSpPr>
          <p:cNvPr id="130051" name="Rectangle 3"/>
          <p:cNvSpPr>
            <a:spLocks noGrp="1" noChangeArrowheads="1"/>
          </p:cNvSpPr>
          <p:nvPr>
            <p:ph type="body" sz="half" idx="1"/>
          </p:nvPr>
        </p:nvSpPr>
        <p:spPr>
          <a:xfrm>
            <a:off x="914400" y="1600201"/>
            <a:ext cx="5537200" cy="4530725"/>
          </a:xfrm>
        </p:spPr>
        <p:txBody>
          <a:bodyPr>
            <a:normAutofit/>
          </a:bodyPr>
          <a:lstStyle/>
          <a:p>
            <a:pPr eaLnBrk="1" hangingPunct="1">
              <a:lnSpc>
                <a:spcPct val="90000"/>
              </a:lnSpc>
              <a:buFont typeface="Wingdings" panose="05000000000000000000" pitchFamily="2" charset="2"/>
              <a:buNone/>
            </a:pPr>
            <a:r>
              <a:rPr lang="et-EE" altLang="et-EE" sz="2400" dirty="0"/>
              <a:t>on heas mõttes keskmine nägu, sümmeetriline nägu. Paljude inimeste näopiltide alusel sünteesiti n-ö keskmine nägu, mis sai kõrgemaid meeldivushinnanguid kui enamik algsetest nägudest. Lapselike tunnustega naise nägu tajutakse atraktiivsemana. Lapselikud tunnused on suuremad silmad, kõrgem laup, ümarad põsed, väike lõug, kõrgemal asetsevad kulmud.</a:t>
            </a:r>
          </a:p>
        </p:txBody>
      </p:sp>
      <p:pic>
        <p:nvPicPr>
          <p:cNvPr id="130052" name="Picture 6" descr="mona lisa"/>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705600" y="1905000"/>
            <a:ext cx="3124200" cy="3733800"/>
          </a:xfrm>
          <a:noFill/>
        </p:spPr>
      </p:pic>
    </p:spTree>
    <p:extLst>
      <p:ext uri="{BB962C8B-B14F-4D97-AF65-F5344CB8AC3E}">
        <p14:creationId xmlns:p14="http://schemas.microsoft.com/office/powerpoint/2010/main" val="17651718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normAutofit fontScale="90000"/>
          </a:bodyPr>
          <a:lstStyle/>
          <a:p>
            <a:pPr algn="ctr" eaLnBrk="1" hangingPunct="1"/>
            <a:r>
              <a:rPr lang="et-EE" altLang="et-EE" sz="4000"/>
              <a:t>Naise atraktiivsus mõjutab</a:t>
            </a:r>
            <a:br>
              <a:rPr lang="et-EE" altLang="et-EE" sz="4000"/>
            </a:br>
            <a:r>
              <a:rPr lang="et-EE" altLang="et-EE" sz="4000"/>
              <a:t> sperma kiirust</a:t>
            </a:r>
          </a:p>
        </p:txBody>
      </p:sp>
      <p:sp>
        <p:nvSpPr>
          <p:cNvPr id="131075" name="Rectangle 4"/>
          <p:cNvSpPr>
            <a:spLocks noGrp="1" noChangeArrowheads="1"/>
          </p:cNvSpPr>
          <p:nvPr>
            <p:ph type="body" sz="half" idx="1"/>
          </p:nvPr>
        </p:nvSpPr>
        <p:spPr>
          <a:xfrm>
            <a:off x="948267" y="1600200"/>
            <a:ext cx="5892800" cy="4530725"/>
          </a:xfrm>
        </p:spPr>
        <p:txBody>
          <a:bodyPr/>
          <a:lstStyle/>
          <a:p>
            <a:pPr eaLnBrk="1" hangingPunct="1">
              <a:buFont typeface="Wingdings" panose="05000000000000000000" pitchFamily="2" charset="2"/>
              <a:buNone/>
            </a:pPr>
            <a:r>
              <a:rPr lang="et-EE" altLang="et-EE" sz="2400" dirty="0"/>
              <a:t>Hiljuti tehtud uurimus väidab, et mehed võivad sperma kiirust ja efektiivsust muuta, lisades rohkem või vähem seemnevedelikku purskesse. Oluline faktor selleks on fakt, kas naine tundub mehele olevat atraktiivne. </a:t>
            </a:r>
          </a:p>
        </p:txBody>
      </p:sp>
      <p:pic>
        <p:nvPicPr>
          <p:cNvPr id="131076" name="Picture 6" descr="atraktiivsus"/>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648450" y="2889251"/>
            <a:ext cx="3086100" cy="1952625"/>
          </a:xfrm>
          <a:noFill/>
        </p:spPr>
      </p:pic>
    </p:spTree>
    <p:extLst>
      <p:ext uri="{BB962C8B-B14F-4D97-AF65-F5344CB8AC3E}">
        <p14:creationId xmlns:p14="http://schemas.microsoft.com/office/powerpoint/2010/main" val="37121624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algn="ctr" eaLnBrk="1" hangingPunct="1"/>
            <a:r>
              <a:rPr lang="et-EE" altLang="et-EE" smtClean="0"/>
              <a:t>Maitse üle ei vaielda</a:t>
            </a:r>
          </a:p>
        </p:txBody>
      </p:sp>
      <p:sp>
        <p:nvSpPr>
          <p:cNvPr id="132099" name="Rectangle 3"/>
          <p:cNvSpPr>
            <a:spLocks noGrp="1" noChangeArrowheads="1"/>
          </p:cNvSpPr>
          <p:nvPr>
            <p:ph type="body" sz="half" idx="1"/>
          </p:nvPr>
        </p:nvSpPr>
        <p:spPr>
          <a:xfrm>
            <a:off x="1151467" y="1253067"/>
            <a:ext cx="5706533" cy="4877859"/>
          </a:xfrm>
        </p:spPr>
        <p:txBody>
          <a:bodyPr>
            <a:normAutofit fontScale="92500"/>
          </a:bodyPr>
          <a:lstStyle/>
          <a:p>
            <a:pPr eaLnBrk="1" hangingPunct="1">
              <a:lnSpc>
                <a:spcPct val="90000"/>
              </a:lnSpc>
              <a:buFont typeface="Wingdings" panose="05000000000000000000" pitchFamily="2" charset="2"/>
              <a:buNone/>
            </a:pPr>
            <a:r>
              <a:rPr lang="et-EE" altLang="et-EE" sz="2400" dirty="0"/>
              <a:t>Toredad ning kenad tunduvad paljud, kuid mitte igaüht ei taheta kaaslaseks.</a:t>
            </a:r>
          </a:p>
          <a:p>
            <a:pPr eaLnBrk="1" hangingPunct="1">
              <a:lnSpc>
                <a:spcPct val="90000"/>
              </a:lnSpc>
              <a:buFont typeface="Wingdings" panose="05000000000000000000" pitchFamily="2" charset="2"/>
              <a:buNone/>
            </a:pPr>
            <a:r>
              <a:rPr lang="et-EE" altLang="et-EE" sz="2400" dirty="0"/>
              <a:t>Välimusel on sellistes suhetes tähtis</a:t>
            </a:r>
          </a:p>
          <a:p>
            <a:pPr eaLnBrk="1" hangingPunct="1">
              <a:lnSpc>
                <a:spcPct val="90000"/>
              </a:lnSpc>
              <a:buFont typeface="Wingdings" panose="05000000000000000000" pitchFamily="2" charset="2"/>
              <a:buNone/>
            </a:pPr>
            <a:r>
              <a:rPr lang="et-EE" altLang="et-EE" sz="2400" dirty="0"/>
              <a:t>koht, kuid ilu on alati vaataja silmades.</a:t>
            </a:r>
          </a:p>
          <a:p>
            <a:pPr eaLnBrk="1" hangingPunct="1">
              <a:lnSpc>
                <a:spcPct val="90000"/>
              </a:lnSpc>
              <a:buFont typeface="Wingdings" panose="05000000000000000000" pitchFamily="2" charset="2"/>
              <a:buNone/>
            </a:pPr>
            <a:r>
              <a:rPr lang="et-EE" altLang="et-EE" sz="2400" dirty="0"/>
              <a:t>Füüsilist veetlust hindab inimene lähtudes enda eelistustest.</a:t>
            </a:r>
          </a:p>
          <a:p>
            <a:pPr eaLnBrk="1" hangingPunct="1">
              <a:lnSpc>
                <a:spcPct val="90000"/>
              </a:lnSpc>
              <a:buFont typeface="Wingdings" panose="05000000000000000000" pitchFamily="2" charset="2"/>
              <a:buNone/>
            </a:pPr>
            <a:r>
              <a:rPr lang="et-EE" altLang="et-EE" sz="2400" dirty="0"/>
              <a:t>Puudub reegel, mis ütleks, kust jookseb piir ilusa, kena ja inetu vahel. </a:t>
            </a:r>
          </a:p>
          <a:p>
            <a:pPr eaLnBrk="1" hangingPunct="1">
              <a:lnSpc>
                <a:spcPct val="90000"/>
              </a:lnSpc>
              <a:buFont typeface="Wingdings" panose="05000000000000000000" pitchFamily="2" charset="2"/>
              <a:buNone/>
            </a:pPr>
            <a:r>
              <a:rPr lang="et-EE" altLang="et-EE" sz="2400" dirty="0"/>
              <a:t>Välimus mõjutab sündmuste arengut eriti tugevalt seni, kuni sõlmitakse lähem tutvus. Suhte jätkudes kaotab välimus aegamisi tähtsuse</a:t>
            </a:r>
            <a:r>
              <a:rPr lang="et-EE" altLang="et-EE" sz="2000" dirty="0"/>
              <a:t>.</a:t>
            </a:r>
          </a:p>
        </p:txBody>
      </p:sp>
      <p:pic>
        <p:nvPicPr>
          <p:cNvPr id="132100" name="Picture 5" descr="boy-and-girl_"/>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858000" y="1600200"/>
            <a:ext cx="3175000" cy="4191000"/>
          </a:xfrm>
          <a:noFill/>
        </p:spPr>
      </p:pic>
    </p:spTree>
    <p:extLst>
      <p:ext uri="{BB962C8B-B14F-4D97-AF65-F5344CB8AC3E}">
        <p14:creationId xmlns:p14="http://schemas.microsoft.com/office/powerpoint/2010/main" val="41108145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algn="ctr" eaLnBrk="1" hangingPunct="1"/>
            <a:r>
              <a:rPr lang="et-EE" altLang="et-EE" smtClean="0"/>
              <a:t>Armumine kui lähedussuhte algus</a:t>
            </a:r>
          </a:p>
        </p:txBody>
      </p:sp>
      <p:sp>
        <p:nvSpPr>
          <p:cNvPr id="133123" name="Rectangle 3"/>
          <p:cNvSpPr>
            <a:spLocks noGrp="1" noChangeArrowheads="1"/>
          </p:cNvSpPr>
          <p:nvPr>
            <p:ph type="body" sz="half" idx="1"/>
          </p:nvPr>
        </p:nvSpPr>
        <p:spPr>
          <a:xfrm>
            <a:off x="1185333" y="1049867"/>
            <a:ext cx="9584267" cy="3445933"/>
          </a:xfrm>
        </p:spPr>
        <p:txBody>
          <a:bodyPr>
            <a:noAutofit/>
          </a:bodyPr>
          <a:lstStyle/>
          <a:p>
            <a:pPr eaLnBrk="1" hangingPunct="1">
              <a:lnSpc>
                <a:spcPct val="80000"/>
              </a:lnSpc>
              <a:buFont typeface="Wingdings" panose="05000000000000000000" pitchFamily="2" charset="2"/>
              <a:buNone/>
            </a:pPr>
            <a:r>
              <a:rPr lang="et-EE" altLang="et-EE" sz="2400" dirty="0"/>
              <a:t>Armumist peetakse toredaks ja mõnusaks tundeks, mis juhtub justkui iseenesest, siit ka ingliskeelne väljend </a:t>
            </a:r>
            <a:r>
              <a:rPr lang="et-EE" altLang="et-EE" sz="2400" i="1" dirty="0" err="1"/>
              <a:t>fall</a:t>
            </a:r>
            <a:r>
              <a:rPr lang="et-EE" altLang="et-EE" sz="2400" i="1" dirty="0"/>
              <a:t> in love</a:t>
            </a:r>
            <a:r>
              <a:rPr lang="et-EE" altLang="et-EE" sz="2400" dirty="0"/>
              <a:t>.</a:t>
            </a:r>
          </a:p>
          <a:p>
            <a:pPr eaLnBrk="1" hangingPunct="1">
              <a:lnSpc>
                <a:spcPct val="80000"/>
              </a:lnSpc>
              <a:buFont typeface="Wingdings" panose="05000000000000000000" pitchFamily="2" charset="2"/>
              <a:buNone/>
            </a:pPr>
            <a:r>
              <a:rPr lang="et-EE" altLang="et-EE" sz="2400" dirty="0"/>
              <a:t>Selle tunde tekkimist on endal raske takistada ja kontrollida. Kasvab motivatsioon teha tööd, õppida, kedagi abistada, tuttavaid kiita. Armununa on lihtne olla särav ja energiast pakatav. Positiivsed emotsioonid kannavad justkui iseenesest edasi. Tulevikuplaanid, mida tehakse, tunduvad saavutatavad. Muutub reaalsuse tajumine ja väljavalitut hakatakse idealiseerima. Armunu vaatab vigadest mööda ja keskendub vaid paarile kaaslase heale omadusele. </a:t>
            </a:r>
          </a:p>
        </p:txBody>
      </p:sp>
      <p:pic>
        <p:nvPicPr>
          <p:cNvPr id="133124" name="Picture 7" descr="fall in love"/>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29200" y="4495801"/>
            <a:ext cx="3048000" cy="2174875"/>
          </a:xfrm>
          <a:noFill/>
        </p:spPr>
      </p:pic>
    </p:spTree>
    <p:extLst>
      <p:ext uri="{BB962C8B-B14F-4D97-AF65-F5344CB8AC3E}">
        <p14:creationId xmlns:p14="http://schemas.microsoft.com/office/powerpoint/2010/main" val="1418516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fontScale="90000"/>
          </a:bodyPr>
          <a:lstStyle/>
          <a:p>
            <a:pPr algn="ctr" eaLnBrk="1" hangingPunct="1"/>
            <a:r>
              <a:rPr lang="et-EE" altLang="et-EE" sz="4000"/>
              <a:t>Eesti perekond. Pereväärtused ja hoiakud.</a:t>
            </a:r>
          </a:p>
        </p:txBody>
      </p:sp>
      <p:sp>
        <p:nvSpPr>
          <p:cNvPr id="110595" name="Rectangle 3"/>
          <p:cNvSpPr>
            <a:spLocks noGrp="1" noChangeArrowheads="1"/>
          </p:cNvSpPr>
          <p:nvPr>
            <p:ph type="body" idx="1"/>
          </p:nvPr>
        </p:nvSpPr>
        <p:spPr/>
        <p:txBody>
          <a:bodyPr>
            <a:normAutofit/>
          </a:bodyPr>
          <a:lstStyle/>
          <a:p>
            <a:pPr eaLnBrk="1" hangingPunct="1">
              <a:buFont typeface="Wingdings" panose="05000000000000000000" pitchFamily="2" charset="2"/>
              <a:buNone/>
            </a:pPr>
            <a:r>
              <a:rPr lang="et-EE" altLang="et-EE" sz="2400" dirty="0" smtClean="0"/>
              <a:t>2009. aasta alguses korraldati Turu-Uuringute AS poolt küsitlus, mille käigus uuriti Eesti elanike perekonnaga seotud hoiakuid.</a:t>
            </a:r>
          </a:p>
          <a:p>
            <a:pPr eaLnBrk="1" hangingPunct="1">
              <a:buFont typeface="Wingdings" panose="05000000000000000000" pitchFamily="2" charset="2"/>
              <a:buNone/>
            </a:pPr>
            <a:r>
              <a:rPr lang="et-EE" altLang="et-EE" sz="2400" dirty="0" smtClean="0"/>
              <a:t>Uurimus: </a:t>
            </a:r>
            <a:r>
              <a:rPr lang="et-EE" altLang="et-EE" sz="2400" u="sng" dirty="0" smtClean="0"/>
              <a:t>Muutuvad pereväärtused muutuvas Eestis</a:t>
            </a:r>
            <a:r>
              <a:rPr lang="et-EE" altLang="et-EE" sz="2400" dirty="0" smtClean="0"/>
              <a:t>,</a:t>
            </a:r>
            <a:r>
              <a:rPr lang="et-EE" altLang="et-EE" sz="2400" b="1" dirty="0" smtClean="0"/>
              <a:t> </a:t>
            </a:r>
            <a:r>
              <a:rPr lang="et-EE" altLang="et-EE" sz="2400" dirty="0" smtClean="0"/>
              <a:t>Kairi Kasearu TARTU 2009</a:t>
            </a:r>
          </a:p>
        </p:txBody>
      </p:sp>
    </p:spTree>
    <p:extLst>
      <p:ext uri="{BB962C8B-B14F-4D97-AF65-F5344CB8AC3E}">
        <p14:creationId xmlns:p14="http://schemas.microsoft.com/office/powerpoint/2010/main" val="3822572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algn="ctr" eaLnBrk="1" hangingPunct="1"/>
            <a:r>
              <a:rPr lang="et-EE" altLang="et-EE" sz="4000" b="1"/>
              <a:t>Armumiseks kulub ainult 0.2 sekundit.</a:t>
            </a:r>
          </a:p>
        </p:txBody>
      </p:sp>
      <p:sp>
        <p:nvSpPr>
          <p:cNvPr id="135171" name="Rectangle 3"/>
          <p:cNvSpPr>
            <a:spLocks noGrp="1" noChangeArrowheads="1"/>
          </p:cNvSpPr>
          <p:nvPr>
            <p:ph type="body" sz="half" idx="1"/>
          </p:nvPr>
        </p:nvSpPr>
        <p:spPr>
          <a:xfrm>
            <a:off x="609600" y="1270001"/>
            <a:ext cx="10972800" cy="2519364"/>
          </a:xfrm>
        </p:spPr>
        <p:txBody>
          <a:bodyPr>
            <a:noAutofit/>
          </a:bodyPr>
          <a:lstStyle/>
          <a:p>
            <a:pPr eaLnBrk="1" hangingPunct="1">
              <a:lnSpc>
                <a:spcPct val="90000"/>
              </a:lnSpc>
              <a:buFont typeface="Wingdings" panose="05000000000000000000" pitchFamily="2" charset="2"/>
              <a:buNone/>
            </a:pPr>
            <a:r>
              <a:rPr lang="et-EE" altLang="et-EE" sz="2400" dirty="0"/>
              <a:t>Armumise korral vabanevad eufooriat esile kutsuvaid ained: </a:t>
            </a:r>
            <a:r>
              <a:rPr lang="et-EE" altLang="et-EE" sz="2400" dirty="0" err="1"/>
              <a:t>dopamiin</a:t>
            </a:r>
            <a:r>
              <a:rPr lang="et-EE" altLang="et-EE" sz="2400" dirty="0"/>
              <a:t>, </a:t>
            </a:r>
            <a:r>
              <a:rPr lang="et-EE" altLang="et-EE" sz="2400" dirty="0" err="1"/>
              <a:t>oksütotsiin</a:t>
            </a:r>
            <a:r>
              <a:rPr lang="et-EE" altLang="et-EE" sz="2400" dirty="0"/>
              <a:t>, adrenaliin ja </a:t>
            </a:r>
            <a:r>
              <a:rPr lang="et-EE" altLang="et-EE" sz="2400" dirty="0" err="1"/>
              <a:t>vasopressiin</a:t>
            </a:r>
            <a:r>
              <a:rPr lang="et-EE" altLang="et-EE" sz="2400" dirty="0"/>
              <a:t>. </a:t>
            </a:r>
          </a:p>
          <a:p>
            <a:pPr eaLnBrk="1" hangingPunct="1">
              <a:lnSpc>
                <a:spcPct val="90000"/>
              </a:lnSpc>
              <a:buFont typeface="Wingdings" panose="05000000000000000000" pitchFamily="2" charset="2"/>
              <a:buNone/>
            </a:pPr>
            <a:r>
              <a:rPr lang="et-EE" altLang="et-EE" sz="2400" dirty="0"/>
              <a:t>Armumise põhjustajaks on aju, kuid samas on ka süda sellega seotud, sest armastus on keeruline nähtus, mille puhul toimuvad protsessid, kus mõlemad organid teineteist vastastikku mõjutavad. </a:t>
            </a:r>
          </a:p>
          <a:p>
            <a:pPr eaLnBrk="1" hangingPunct="1">
              <a:lnSpc>
                <a:spcPct val="90000"/>
              </a:lnSpc>
              <a:buFont typeface="Wingdings" panose="05000000000000000000" pitchFamily="2" charset="2"/>
              <a:buNone/>
            </a:pPr>
            <a:r>
              <a:rPr lang="et-EE" altLang="et-EE" sz="2400" dirty="0"/>
              <a:t>Aju teatud osade aktiveerumine võib stimuleerida südant, mille tulemuseks on tunne, et "liblikad on kõhus". </a:t>
            </a:r>
          </a:p>
        </p:txBody>
      </p:sp>
      <p:pic>
        <p:nvPicPr>
          <p:cNvPr id="135172" name="Picture 5" descr="armastus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43400" y="4087813"/>
            <a:ext cx="3733800" cy="2500312"/>
          </a:xfrm>
          <a:noFill/>
        </p:spPr>
      </p:pic>
    </p:spTree>
    <p:extLst>
      <p:ext uri="{BB962C8B-B14F-4D97-AF65-F5344CB8AC3E}">
        <p14:creationId xmlns:p14="http://schemas.microsoft.com/office/powerpoint/2010/main" val="2411846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title"/>
          </p:nvPr>
        </p:nvSpPr>
        <p:spPr/>
        <p:txBody>
          <a:bodyPr/>
          <a:lstStyle/>
          <a:p>
            <a:pPr algn="ctr" eaLnBrk="1" hangingPunct="1"/>
            <a:r>
              <a:rPr lang="et-EE" altLang="et-EE" smtClean="0"/>
              <a:t>Kui armumine teeb haiget</a:t>
            </a:r>
          </a:p>
        </p:txBody>
      </p:sp>
      <p:sp>
        <p:nvSpPr>
          <p:cNvPr id="136195" name="Rectangle 3"/>
          <p:cNvSpPr>
            <a:spLocks noGrp="1" noChangeArrowheads="1"/>
          </p:cNvSpPr>
          <p:nvPr>
            <p:ph type="body" sz="half" idx="1"/>
          </p:nvPr>
        </p:nvSpPr>
        <p:spPr>
          <a:xfrm>
            <a:off x="1405467" y="1253067"/>
            <a:ext cx="6062133" cy="4877859"/>
          </a:xfrm>
        </p:spPr>
        <p:txBody>
          <a:bodyPr>
            <a:noAutofit/>
          </a:bodyPr>
          <a:lstStyle/>
          <a:p>
            <a:pPr eaLnBrk="1" hangingPunct="1">
              <a:lnSpc>
                <a:spcPct val="80000"/>
              </a:lnSpc>
              <a:buFont typeface="Wingdings" panose="05000000000000000000" pitchFamily="2" charset="2"/>
              <a:buNone/>
            </a:pPr>
            <a:r>
              <a:rPr lang="et-EE" altLang="et-EE" sz="2400" dirty="0"/>
              <a:t>Armumine ei pruugi olla ainult nauding. Sellega kaasneb palju ärevust. Raskust lisab vastandlike tunnete kogemine.</a:t>
            </a:r>
          </a:p>
          <a:p>
            <a:pPr eaLnBrk="1" hangingPunct="1">
              <a:lnSpc>
                <a:spcPct val="80000"/>
              </a:lnSpc>
              <a:buFont typeface="Wingdings" panose="05000000000000000000" pitchFamily="2" charset="2"/>
              <a:buNone/>
            </a:pPr>
            <a:r>
              <a:rPr lang="et-EE" altLang="et-EE" sz="2400" dirty="0"/>
              <a:t>Ühel hetkel võib kaaslane põhjustada viha ja abituse tunnet, järgmisel aga tõsta kõrgustesse.</a:t>
            </a:r>
          </a:p>
          <a:p>
            <a:pPr eaLnBrk="1" hangingPunct="1">
              <a:lnSpc>
                <a:spcPct val="80000"/>
              </a:lnSpc>
              <a:buFont typeface="Wingdings" panose="05000000000000000000" pitchFamily="2" charset="2"/>
              <a:buNone/>
            </a:pPr>
            <a:r>
              <a:rPr lang="et-EE" altLang="et-EE" sz="2400" dirty="0"/>
              <a:t>Tundlikkus kellegi tegude ja sõnade suhtes tuleneb omakorda emotsionaalsest sõltuvusest, mis tähendab, et armunu enesetunnet (õnnetunne, viha, vastikus) mõjutavad kaaslase teod ning sõnad.</a:t>
            </a:r>
          </a:p>
          <a:p>
            <a:pPr eaLnBrk="1" hangingPunct="1">
              <a:lnSpc>
                <a:spcPct val="80000"/>
              </a:lnSpc>
              <a:buFont typeface="Wingdings" panose="05000000000000000000" pitchFamily="2" charset="2"/>
              <a:buNone/>
            </a:pPr>
            <a:r>
              <a:rPr lang="et-EE" altLang="et-EE" sz="2400" dirty="0"/>
              <a:t>Kui armastus ei toimi, siis võib see kaasa tuua märkimisväärset stressi ja depressiooni. </a:t>
            </a:r>
          </a:p>
        </p:txBody>
      </p:sp>
      <p:pic>
        <p:nvPicPr>
          <p:cNvPr id="136196" name="Picture 6" descr="õnnetu"/>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467600" y="2514600"/>
            <a:ext cx="2590800" cy="3200400"/>
          </a:xfrm>
          <a:noFill/>
        </p:spPr>
      </p:pic>
    </p:spTree>
    <p:extLst>
      <p:ext uri="{BB962C8B-B14F-4D97-AF65-F5344CB8AC3E}">
        <p14:creationId xmlns:p14="http://schemas.microsoft.com/office/powerpoint/2010/main" val="4508387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4"/>
          <p:cNvSpPr>
            <a:spLocks noGrp="1" noChangeArrowheads="1"/>
          </p:cNvSpPr>
          <p:nvPr>
            <p:ph type="title"/>
          </p:nvPr>
        </p:nvSpPr>
        <p:spPr/>
        <p:txBody>
          <a:bodyPr/>
          <a:lstStyle/>
          <a:p>
            <a:pPr algn="ctr" eaLnBrk="1" hangingPunct="1"/>
            <a:r>
              <a:rPr lang="et-EE" altLang="et-EE" smtClean="0"/>
              <a:t>Armastus</a:t>
            </a:r>
          </a:p>
        </p:txBody>
      </p:sp>
      <p:sp>
        <p:nvSpPr>
          <p:cNvPr id="140291" name="Rectangle 3"/>
          <p:cNvSpPr>
            <a:spLocks noGrp="1" noChangeArrowheads="1"/>
          </p:cNvSpPr>
          <p:nvPr>
            <p:ph type="body" sz="half" idx="1"/>
          </p:nvPr>
        </p:nvSpPr>
        <p:spPr/>
        <p:txBody>
          <a:bodyPr/>
          <a:lstStyle/>
          <a:p>
            <a:pPr eaLnBrk="1" hangingPunct="1">
              <a:buFont typeface="Wingdings" panose="05000000000000000000" pitchFamily="2" charset="2"/>
              <a:buNone/>
            </a:pPr>
            <a:r>
              <a:rPr lang="et-EE" altLang="et-EE" sz="2400" b="1"/>
              <a:t>Armastus</a:t>
            </a:r>
            <a:r>
              <a:rPr lang="et-EE" altLang="et-EE" sz="2400"/>
              <a:t> on mitmetahuline nähtus ja armastuse mõiste on raskesti defineeritav. Tavakeeles mõistetakse armastuse all eelkõige sügavat kiindumust kahe inimese vahel või erakordset tunnet, mis kogu maailma imelisena paista laseb. </a:t>
            </a:r>
          </a:p>
        </p:txBody>
      </p:sp>
      <p:pic>
        <p:nvPicPr>
          <p:cNvPr id="140292" name="Picture 6" descr="armastus2"/>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191000" y="3886201"/>
            <a:ext cx="4038600" cy="2746375"/>
          </a:xfrm>
          <a:noFill/>
        </p:spPr>
      </p:pic>
    </p:spTree>
    <p:extLst>
      <p:ext uri="{BB962C8B-B14F-4D97-AF65-F5344CB8AC3E}">
        <p14:creationId xmlns:p14="http://schemas.microsoft.com/office/powerpoint/2010/main" val="29029470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algn="ctr" eaLnBrk="1" hangingPunct="1"/>
            <a:r>
              <a:rPr lang="et-EE" altLang="et-EE" smtClean="0"/>
              <a:t>Armastuse definitsioon</a:t>
            </a:r>
          </a:p>
        </p:txBody>
      </p:sp>
      <p:sp>
        <p:nvSpPr>
          <p:cNvPr id="141315" name="Rectangle 3"/>
          <p:cNvSpPr>
            <a:spLocks noGrp="1" noChangeArrowheads="1"/>
          </p:cNvSpPr>
          <p:nvPr>
            <p:ph type="body" sz="half" idx="1"/>
          </p:nvPr>
        </p:nvSpPr>
        <p:spPr/>
        <p:txBody>
          <a:bodyPr/>
          <a:lstStyle/>
          <a:p>
            <a:pPr eaLnBrk="1" hangingPunct="1">
              <a:buFont typeface="Wingdings" panose="05000000000000000000" pitchFamily="2" charset="2"/>
              <a:buNone/>
            </a:pPr>
            <a:r>
              <a:rPr lang="et-EE" altLang="et-EE" sz="2400" dirty="0"/>
              <a:t>Armastus on inimesele omane kiindumustunne, mis põhineb  vastastikusel andumusel ja usaldusel, seksuaalsel külgetõmbel ning lähedussoovil. Selle tunde tekkimine ja areng on suures osas alateadlik ja seetõttu inimese jaoks </a:t>
            </a:r>
            <a:r>
              <a:rPr lang="et-EE" altLang="et-EE" sz="2400" dirty="0" err="1"/>
              <a:t>juhitamatu</a:t>
            </a:r>
            <a:r>
              <a:rPr lang="et-EE" altLang="et-EE" sz="2400" dirty="0"/>
              <a:t> ning tahtele allumatu. </a:t>
            </a:r>
          </a:p>
        </p:txBody>
      </p:sp>
      <p:pic>
        <p:nvPicPr>
          <p:cNvPr id="141316" name="Picture 5" descr="armastus3"/>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43400" y="3868739"/>
            <a:ext cx="3733800" cy="2484437"/>
          </a:xfrm>
          <a:noFill/>
        </p:spPr>
      </p:pic>
    </p:spTree>
    <p:extLst>
      <p:ext uri="{BB962C8B-B14F-4D97-AF65-F5344CB8AC3E}">
        <p14:creationId xmlns:p14="http://schemas.microsoft.com/office/powerpoint/2010/main" val="19835734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algn="ctr" eaLnBrk="1" hangingPunct="1"/>
            <a:r>
              <a:rPr lang="et-EE" altLang="et-EE" b="1" smtClean="0"/>
              <a:t>Armastuse kolm faasi</a:t>
            </a:r>
          </a:p>
        </p:txBody>
      </p:sp>
      <p:sp>
        <p:nvSpPr>
          <p:cNvPr id="142339" name="Rectangle 3"/>
          <p:cNvSpPr>
            <a:spLocks noGrp="1" noChangeArrowheads="1"/>
          </p:cNvSpPr>
          <p:nvPr>
            <p:ph type="body" sz="half" idx="1"/>
          </p:nvPr>
        </p:nvSpPr>
        <p:spPr>
          <a:xfrm>
            <a:off x="1981200" y="1600201"/>
            <a:ext cx="5029200" cy="4530725"/>
          </a:xfrm>
        </p:spPr>
        <p:txBody>
          <a:bodyPr/>
          <a:lstStyle/>
          <a:p>
            <a:pPr eaLnBrk="1" hangingPunct="1">
              <a:buFont typeface="Wingdings" panose="05000000000000000000" pitchFamily="2" charset="2"/>
              <a:buNone/>
            </a:pPr>
            <a:r>
              <a:rPr lang="et-EE" altLang="et-EE" sz="2400" u="sng"/>
              <a:t>Helen Fisher </a:t>
            </a:r>
            <a:r>
              <a:rPr lang="et-EE" altLang="et-EE" sz="2400"/>
              <a:t>pakkus välja armastuse kolm faasi: iha, kiindumus ja seotus. </a:t>
            </a:r>
          </a:p>
          <a:p>
            <a:pPr eaLnBrk="1" hangingPunct="1">
              <a:buFont typeface="Wingdings" panose="05000000000000000000" pitchFamily="2" charset="2"/>
              <a:buNone/>
            </a:pPr>
            <a:r>
              <a:rPr lang="et-EE" altLang="et-EE" sz="2400" u="sng"/>
              <a:t>Iha</a:t>
            </a:r>
            <a:r>
              <a:rPr lang="et-EE" altLang="et-EE" sz="2400"/>
              <a:t> - seksuaalinstinktid ning füüsilised signaalid.</a:t>
            </a:r>
          </a:p>
          <a:p>
            <a:pPr eaLnBrk="1" hangingPunct="1">
              <a:buFont typeface="Wingdings" panose="05000000000000000000" pitchFamily="2" charset="2"/>
              <a:buNone/>
            </a:pPr>
            <a:r>
              <a:rPr lang="et-EE" altLang="et-EE" sz="2400" u="sng"/>
              <a:t>Kiindumuse</a:t>
            </a:r>
            <a:r>
              <a:rPr lang="et-EE" altLang="et-EE" sz="2400"/>
              <a:t> - isiklik side ja truudus partnerile.</a:t>
            </a:r>
          </a:p>
          <a:p>
            <a:pPr eaLnBrk="1" hangingPunct="1">
              <a:buFont typeface="Wingdings" panose="05000000000000000000" pitchFamily="2" charset="2"/>
              <a:buNone/>
            </a:pPr>
            <a:r>
              <a:rPr lang="et-EE" altLang="et-EE" sz="2400" u="sng"/>
              <a:t>Seotus</a:t>
            </a:r>
            <a:r>
              <a:rPr lang="et-EE" altLang="et-EE" sz="2400"/>
              <a:t> - asendab esialgset tugevat füüsilist kirge keskmiselt 2-3 aasta jooksul.</a:t>
            </a:r>
          </a:p>
        </p:txBody>
      </p:sp>
      <p:pic>
        <p:nvPicPr>
          <p:cNvPr id="142340" name="Picture 5" descr="armastus1"/>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924800" y="3048001"/>
            <a:ext cx="1790700" cy="1628775"/>
          </a:xfrm>
          <a:noFill/>
        </p:spPr>
      </p:pic>
    </p:spTree>
    <p:extLst>
      <p:ext uri="{BB962C8B-B14F-4D97-AF65-F5344CB8AC3E}">
        <p14:creationId xmlns:p14="http://schemas.microsoft.com/office/powerpoint/2010/main" val="28878643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algn="ctr" eaLnBrk="1" hangingPunct="1"/>
            <a:r>
              <a:rPr lang="et-EE" altLang="et-EE" smtClean="0"/>
              <a:t>Armastuse kolmnurkne mudel</a:t>
            </a:r>
          </a:p>
        </p:txBody>
      </p:sp>
      <p:sp>
        <p:nvSpPr>
          <p:cNvPr id="143363" name="Rectangle 3"/>
          <p:cNvSpPr>
            <a:spLocks noGrp="1" noChangeArrowheads="1"/>
          </p:cNvSpPr>
          <p:nvPr>
            <p:ph type="body" sz="half" idx="1"/>
          </p:nvPr>
        </p:nvSpPr>
        <p:spPr>
          <a:xfrm>
            <a:off x="1981200" y="1600201"/>
            <a:ext cx="5638800" cy="4530725"/>
          </a:xfrm>
        </p:spPr>
        <p:txBody>
          <a:bodyPr/>
          <a:lstStyle/>
          <a:p>
            <a:pPr eaLnBrk="1" hangingPunct="1">
              <a:buFont typeface="Wingdings" panose="05000000000000000000" pitchFamily="2" charset="2"/>
              <a:buNone/>
            </a:pPr>
            <a:r>
              <a:rPr lang="et-EE" altLang="et-EE" sz="2400"/>
              <a:t>Ameerika psühholoog Robert Sternbergi järgi armastus:</a:t>
            </a:r>
          </a:p>
          <a:p>
            <a:pPr eaLnBrk="1" hangingPunct="1"/>
            <a:r>
              <a:rPr lang="et-EE" altLang="et-EE" sz="2400"/>
              <a:t>intiimsus ehk lähedus</a:t>
            </a:r>
          </a:p>
          <a:p>
            <a:pPr eaLnBrk="1" hangingPunct="1"/>
            <a:r>
              <a:rPr lang="et-EE" altLang="et-EE" sz="2400"/>
              <a:t>pühendumine ehk kohustus</a:t>
            </a:r>
          </a:p>
          <a:p>
            <a:pPr eaLnBrk="1" hangingPunct="1"/>
            <a:r>
              <a:rPr lang="et-EE" altLang="et-EE" sz="2400"/>
              <a:t>Kirg (füüsiline tõmme)</a:t>
            </a:r>
          </a:p>
        </p:txBody>
      </p:sp>
      <p:pic>
        <p:nvPicPr>
          <p:cNvPr id="143364" name="Picture 5" descr="picture of Robert J"/>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696201" y="1981201"/>
            <a:ext cx="2543175" cy="3705225"/>
          </a:xfrm>
          <a:noFill/>
        </p:spPr>
      </p:pic>
      <p:pic>
        <p:nvPicPr>
          <p:cNvPr id="143365" name="Picture 7" descr="kolmnurga mu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800" y="4207933"/>
            <a:ext cx="38100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61158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4"/>
          <p:cNvSpPr>
            <a:spLocks noGrp="1" noChangeArrowheads="1"/>
          </p:cNvSpPr>
          <p:nvPr>
            <p:ph type="title"/>
          </p:nvPr>
        </p:nvSpPr>
        <p:spPr/>
        <p:txBody>
          <a:bodyPr>
            <a:normAutofit fontScale="90000"/>
          </a:bodyPr>
          <a:lstStyle/>
          <a:p>
            <a:pPr algn="ctr" eaLnBrk="1" hangingPunct="1"/>
            <a:r>
              <a:rPr lang="et-EE" altLang="et-EE" sz="4000" b="1"/>
              <a:t>Armastuse tüübid romantilistes suhetes (Sternbergi järgi)</a:t>
            </a:r>
          </a:p>
        </p:txBody>
      </p:sp>
      <p:graphicFrame>
        <p:nvGraphicFramePr>
          <p:cNvPr id="420954" name="Group 90"/>
          <p:cNvGraphicFramePr>
            <a:graphicFrameLocks noGrp="1"/>
          </p:cNvGraphicFramePr>
          <p:nvPr>
            <p:ph type="tbl" idx="1"/>
          </p:nvPr>
        </p:nvGraphicFramePr>
        <p:xfrm>
          <a:off x="1981200" y="1600200"/>
          <a:ext cx="8305800" cy="4846638"/>
        </p:xfrm>
        <a:graphic>
          <a:graphicData uri="http://schemas.openxmlformats.org/drawingml/2006/table">
            <a:tbl>
              <a:tblPr/>
              <a:tblGrid>
                <a:gridCol w="32766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tblGrid>
              <a:tr h="50316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t-EE" sz="2400" b="0" i="0" u="none" strike="noStrike" cap="none" normalizeH="0" baseline="0" smtClean="0">
                          <a:ln>
                            <a:noFill/>
                          </a:ln>
                          <a:solidFill>
                            <a:schemeClr val="tx1"/>
                          </a:solidFill>
                          <a:effectLst/>
                          <a:latin typeface="Verdana" pitchFamily="34" charset="0"/>
                        </a:rPr>
                        <a:t>TÜÜP</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t-EE" sz="2400" b="0" i="0" u="none" strike="noStrike" cap="none" normalizeH="0" baseline="0" smtClean="0">
                          <a:ln>
                            <a:noFill/>
                          </a:ln>
                          <a:solidFill>
                            <a:schemeClr val="tx1"/>
                          </a:solidFill>
                          <a:effectLst/>
                          <a:latin typeface="Verdana" pitchFamily="34" charset="0"/>
                        </a:rPr>
                        <a:t>LÄHEDUS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t-EE" sz="2400" b="0" i="0" u="none" strike="noStrike" cap="none" normalizeH="0" baseline="0" smtClean="0">
                          <a:ln>
                            <a:noFill/>
                          </a:ln>
                          <a:solidFill>
                            <a:schemeClr val="tx1"/>
                          </a:solidFill>
                          <a:effectLst/>
                          <a:latin typeface="Verdana" pitchFamily="34" charset="0"/>
                        </a:rPr>
                        <a:t>KIRG</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t-EE" sz="2400" b="0" i="0" u="none" strike="noStrike" cap="none" normalizeH="0" baseline="0" smtClean="0">
                          <a:ln>
                            <a:noFill/>
                          </a:ln>
                          <a:solidFill>
                            <a:schemeClr val="tx1"/>
                          </a:solidFill>
                          <a:effectLst/>
                          <a:latin typeface="Verdana" pitchFamily="34" charset="0"/>
                        </a:rPr>
                        <a:t>KOHUSTUS</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316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t-EE" sz="2400" b="0" i="0" u="none" strike="noStrike" cap="none" normalizeH="0" baseline="0" smtClean="0">
                          <a:ln>
                            <a:noFill/>
                          </a:ln>
                          <a:solidFill>
                            <a:schemeClr val="tx1"/>
                          </a:solidFill>
                          <a:effectLst/>
                          <a:latin typeface="Verdana" pitchFamily="34" charset="0"/>
                        </a:rPr>
                        <a:t>Armastus puudub</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t-EE" sz="2400" b="0" i="0" u="none" strike="noStrike" cap="none" normalizeH="0" baseline="0" smtClean="0">
                          <a:ln>
                            <a:noFill/>
                          </a:ln>
                          <a:solidFill>
                            <a:schemeClr val="tx1"/>
                          </a:solidFill>
                          <a:effectLst/>
                          <a:latin typeface="Verdana" pitchFamily="34" charset="0"/>
                        </a:rPr>
                        <a:t>Vähe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t-EE" sz="2400" b="0" i="0" u="none" strike="noStrike" cap="none" normalizeH="0" baseline="0" smtClean="0">
                          <a:ln>
                            <a:noFill/>
                          </a:ln>
                          <a:solidFill>
                            <a:schemeClr val="tx1"/>
                          </a:solidFill>
                          <a:effectLst/>
                          <a:latin typeface="Verdana" pitchFamily="34" charset="0"/>
                        </a:rPr>
                        <a:t>Vähe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t-EE" sz="2400" b="0" i="0" u="none" strike="noStrike" cap="none" normalizeH="0" baseline="0" smtClean="0">
                          <a:ln>
                            <a:noFill/>
                          </a:ln>
                          <a:solidFill>
                            <a:schemeClr val="tx1"/>
                          </a:solidFill>
                          <a:effectLst/>
                          <a:latin typeface="Verdana" pitchFamily="34" charset="0"/>
                        </a:rPr>
                        <a:t>Vähe</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316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t-EE" sz="2400" b="0" i="0" u="none" strike="noStrike" cap="none" normalizeH="0" baseline="0" smtClean="0">
                          <a:ln>
                            <a:noFill/>
                          </a:ln>
                          <a:solidFill>
                            <a:schemeClr val="tx1"/>
                          </a:solidFill>
                          <a:effectLst/>
                          <a:latin typeface="Verdana" pitchFamily="34" charset="0"/>
                        </a:rPr>
                        <a:t>Meeldimine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t-EE" sz="2400" b="0" i="0" u="none" strike="noStrike" cap="none" normalizeH="0" baseline="0" smtClean="0">
                          <a:ln>
                            <a:noFill/>
                          </a:ln>
                          <a:solidFill>
                            <a:schemeClr val="tx1"/>
                          </a:solidFill>
                          <a:effectLst/>
                          <a:latin typeface="Verdana" pitchFamily="34" charset="0"/>
                        </a:rPr>
                        <a:t>Palju</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t-EE" sz="2400" b="0" i="0" u="none" strike="noStrike" cap="none" normalizeH="0" baseline="0" smtClean="0">
                          <a:ln>
                            <a:noFill/>
                          </a:ln>
                          <a:solidFill>
                            <a:schemeClr val="tx1"/>
                          </a:solidFill>
                          <a:effectLst/>
                          <a:latin typeface="Verdana" pitchFamily="34" charset="0"/>
                        </a:rPr>
                        <a:t>Vähe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t-EE" sz="2400" b="0" i="0" u="none" strike="noStrike" cap="none" normalizeH="0" baseline="0" smtClean="0">
                          <a:ln>
                            <a:noFill/>
                          </a:ln>
                          <a:solidFill>
                            <a:schemeClr val="tx1"/>
                          </a:solidFill>
                          <a:effectLst/>
                          <a:latin typeface="Verdana" pitchFamily="34" charset="0"/>
                        </a:rPr>
                        <a:t>Vähe</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316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t-EE" sz="2400" b="0" i="0" u="none" strike="noStrike" cap="none" normalizeH="0" baseline="0" smtClean="0">
                          <a:ln>
                            <a:noFill/>
                          </a:ln>
                          <a:solidFill>
                            <a:schemeClr val="tx1"/>
                          </a:solidFill>
                          <a:effectLst/>
                          <a:latin typeface="Verdana" pitchFamily="34" charset="0"/>
                        </a:rPr>
                        <a:t>Pime armastus</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t-EE" sz="2400" b="0" i="0" u="none" strike="noStrike" cap="none" normalizeH="0" baseline="0" smtClean="0">
                          <a:ln>
                            <a:noFill/>
                          </a:ln>
                          <a:solidFill>
                            <a:schemeClr val="tx1"/>
                          </a:solidFill>
                          <a:effectLst/>
                          <a:latin typeface="Verdana" pitchFamily="34" charset="0"/>
                        </a:rPr>
                        <a:t>Vähe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t-EE" sz="2400" b="0" i="0" u="none" strike="noStrike" cap="none" normalizeH="0" baseline="0" smtClean="0">
                          <a:ln>
                            <a:noFill/>
                          </a:ln>
                          <a:solidFill>
                            <a:schemeClr val="tx1"/>
                          </a:solidFill>
                          <a:effectLst/>
                          <a:latin typeface="Verdana" pitchFamily="34" charset="0"/>
                        </a:rPr>
                        <a:t>Palju</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t-EE" sz="2400" b="0" i="0" u="none" strike="noStrike" cap="none" normalizeH="0" baseline="0" smtClean="0">
                          <a:ln>
                            <a:noFill/>
                          </a:ln>
                          <a:solidFill>
                            <a:schemeClr val="tx1"/>
                          </a:solidFill>
                          <a:effectLst/>
                          <a:latin typeface="Verdana" pitchFamily="34" charset="0"/>
                        </a:rPr>
                        <a:t>Vähe</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157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t-EE" sz="2000" b="0" i="0" u="none" strike="noStrike" cap="none" normalizeH="0" baseline="0" smtClean="0">
                          <a:ln>
                            <a:noFill/>
                          </a:ln>
                          <a:solidFill>
                            <a:schemeClr val="tx1"/>
                          </a:solidFill>
                          <a:effectLst/>
                          <a:latin typeface="Verdana" pitchFamily="34" charset="0"/>
                        </a:rPr>
                        <a:t>Romantiline armastus</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t-EE" sz="2400" b="0" i="0" u="none" strike="noStrike" cap="none" normalizeH="0" baseline="0" smtClean="0">
                          <a:ln>
                            <a:noFill/>
                          </a:ln>
                          <a:solidFill>
                            <a:schemeClr val="tx1"/>
                          </a:solidFill>
                          <a:effectLst/>
                          <a:latin typeface="Verdana" pitchFamily="34" charset="0"/>
                        </a:rPr>
                        <a:t>Palju</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t-EE" sz="2400" b="0" i="0" u="none" strike="noStrike" cap="none" normalizeH="0" baseline="0" smtClean="0">
                          <a:ln>
                            <a:noFill/>
                          </a:ln>
                          <a:solidFill>
                            <a:schemeClr val="tx1"/>
                          </a:solidFill>
                          <a:effectLst/>
                          <a:latin typeface="Verdana" pitchFamily="34" charset="0"/>
                        </a:rPr>
                        <a:t>Palju</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t-EE" sz="2400" b="0" i="0" u="none" strike="noStrike" cap="none" normalizeH="0" baseline="0" smtClean="0">
                          <a:ln>
                            <a:noFill/>
                          </a:ln>
                          <a:solidFill>
                            <a:schemeClr val="tx1"/>
                          </a:solidFill>
                          <a:effectLst/>
                          <a:latin typeface="Verdana" pitchFamily="34" charset="0"/>
                        </a:rPr>
                        <a:t>Vähe</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316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t-EE" sz="2400" b="0" i="0" u="none" strike="noStrike" cap="none" normalizeH="0" baseline="0" smtClean="0">
                          <a:ln>
                            <a:noFill/>
                          </a:ln>
                          <a:solidFill>
                            <a:schemeClr val="tx1"/>
                          </a:solidFill>
                          <a:effectLst/>
                          <a:latin typeface="Verdana" pitchFamily="34" charset="0"/>
                        </a:rPr>
                        <a:t>Tühi armastus</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t-EE" sz="2400" b="0" i="0" u="none" strike="noStrike" cap="none" normalizeH="0" baseline="0" smtClean="0">
                          <a:ln>
                            <a:noFill/>
                          </a:ln>
                          <a:solidFill>
                            <a:schemeClr val="tx1"/>
                          </a:solidFill>
                          <a:effectLst/>
                          <a:latin typeface="Verdana" pitchFamily="34" charset="0"/>
                        </a:rPr>
                        <a:t>Vähe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t-EE" sz="2400" b="0" i="0" u="none" strike="noStrike" cap="none" normalizeH="0" baseline="0" smtClean="0">
                          <a:ln>
                            <a:noFill/>
                          </a:ln>
                          <a:solidFill>
                            <a:schemeClr val="tx1"/>
                          </a:solidFill>
                          <a:effectLst/>
                          <a:latin typeface="Verdana" pitchFamily="34" charset="0"/>
                        </a:rPr>
                        <a:t>Vähe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t-EE" sz="2400" b="0" i="0" u="none" strike="noStrike" cap="none" normalizeH="0" baseline="0" smtClean="0">
                          <a:ln>
                            <a:noFill/>
                          </a:ln>
                          <a:solidFill>
                            <a:schemeClr val="tx1"/>
                          </a:solidFill>
                          <a:effectLst/>
                          <a:latin typeface="Verdana" pitchFamily="34" charset="0"/>
                        </a:rPr>
                        <a:t>Palju</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316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t-EE" sz="2400" b="0" i="0" u="none" strike="noStrike" cap="none" normalizeH="0" baseline="0" smtClean="0">
                          <a:ln>
                            <a:noFill/>
                          </a:ln>
                          <a:solidFill>
                            <a:schemeClr val="tx1"/>
                          </a:solidFill>
                          <a:effectLst/>
                          <a:latin typeface="Verdana" pitchFamily="34" charset="0"/>
                        </a:rPr>
                        <a:t>Kaaslaslik armastus</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t-EE" sz="2400" b="0" i="0" u="none" strike="noStrike" cap="none" normalizeH="0" baseline="0" smtClean="0">
                          <a:ln>
                            <a:noFill/>
                          </a:ln>
                          <a:solidFill>
                            <a:schemeClr val="tx1"/>
                          </a:solidFill>
                          <a:effectLst/>
                          <a:latin typeface="Verdana" pitchFamily="34" charset="0"/>
                        </a:rPr>
                        <a:t>Palju</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t-EE" sz="2400" b="0" i="0" u="none" strike="noStrike" cap="none" normalizeH="0" baseline="0" smtClean="0">
                          <a:ln>
                            <a:noFill/>
                          </a:ln>
                          <a:solidFill>
                            <a:schemeClr val="tx1"/>
                          </a:solidFill>
                          <a:effectLst/>
                          <a:latin typeface="Verdana" pitchFamily="34" charset="0"/>
                        </a:rPr>
                        <a:t>Vähe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t-EE" sz="2400" b="0" i="0" u="none" strike="noStrike" cap="none" normalizeH="0" baseline="0" smtClean="0">
                          <a:ln>
                            <a:noFill/>
                          </a:ln>
                          <a:solidFill>
                            <a:schemeClr val="tx1"/>
                          </a:solidFill>
                          <a:effectLst/>
                          <a:latin typeface="Verdana" pitchFamily="34" charset="0"/>
                        </a:rPr>
                        <a:t>Palju</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0316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t-EE" sz="2400" b="0" i="0" u="none" strike="noStrike" cap="none" normalizeH="0" baseline="0" smtClean="0">
                          <a:ln>
                            <a:noFill/>
                          </a:ln>
                          <a:solidFill>
                            <a:schemeClr val="tx1"/>
                          </a:solidFill>
                          <a:effectLst/>
                          <a:latin typeface="Verdana" pitchFamily="34" charset="0"/>
                        </a:rPr>
                        <a:t>Sisutu armastus</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t-EE" sz="2400" b="0" i="0" u="none" strike="noStrike" cap="none" normalizeH="0" baseline="0" smtClean="0">
                          <a:ln>
                            <a:noFill/>
                          </a:ln>
                          <a:solidFill>
                            <a:schemeClr val="tx1"/>
                          </a:solidFill>
                          <a:effectLst/>
                          <a:latin typeface="Verdana" pitchFamily="34" charset="0"/>
                        </a:rPr>
                        <a:t>Vähe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t-EE" sz="2400" b="0" i="0" u="none" strike="noStrike" cap="none" normalizeH="0" baseline="0" smtClean="0">
                          <a:ln>
                            <a:noFill/>
                          </a:ln>
                          <a:solidFill>
                            <a:schemeClr val="tx1"/>
                          </a:solidFill>
                          <a:effectLst/>
                          <a:latin typeface="Verdana" pitchFamily="34" charset="0"/>
                        </a:rPr>
                        <a:t>Palju</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t-EE" sz="2400" b="0" i="0" u="none" strike="noStrike" cap="none" normalizeH="0" baseline="0" smtClean="0">
                          <a:ln>
                            <a:noFill/>
                          </a:ln>
                          <a:solidFill>
                            <a:schemeClr val="tx1"/>
                          </a:solidFill>
                          <a:effectLst/>
                          <a:latin typeface="Verdana" pitchFamily="34" charset="0"/>
                        </a:rPr>
                        <a:t>Palju</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82294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t-EE" sz="2400" b="0" i="0" u="none" strike="noStrike" cap="none" normalizeH="0" baseline="0" smtClean="0">
                          <a:ln>
                            <a:noFill/>
                          </a:ln>
                          <a:solidFill>
                            <a:schemeClr val="tx1"/>
                          </a:solidFill>
                          <a:effectLst/>
                          <a:latin typeface="Verdana" pitchFamily="34" charset="0"/>
                        </a:rPr>
                        <a:t>Kõikehõlmav armastus</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t-EE" sz="2400" b="0" i="0" u="none" strike="noStrike" cap="none" normalizeH="0" baseline="0" smtClean="0">
                          <a:ln>
                            <a:noFill/>
                          </a:ln>
                          <a:solidFill>
                            <a:schemeClr val="tx1"/>
                          </a:solidFill>
                          <a:effectLst/>
                          <a:latin typeface="Verdana" pitchFamily="34" charset="0"/>
                        </a:rPr>
                        <a:t>Palju</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t-EE" sz="2400" b="0" i="0" u="none" strike="noStrike" cap="none" normalizeH="0" baseline="0" smtClean="0">
                          <a:ln>
                            <a:noFill/>
                          </a:ln>
                          <a:solidFill>
                            <a:schemeClr val="tx1"/>
                          </a:solidFill>
                          <a:effectLst/>
                          <a:latin typeface="Verdana" pitchFamily="34" charset="0"/>
                        </a:rPr>
                        <a:t>Palju</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t-EE" sz="2400" b="0" i="0" u="none" strike="noStrike" cap="none" normalizeH="0" baseline="0" smtClean="0">
                          <a:ln>
                            <a:noFill/>
                          </a:ln>
                          <a:solidFill>
                            <a:schemeClr val="tx1"/>
                          </a:solidFill>
                          <a:effectLst/>
                          <a:latin typeface="Verdana" pitchFamily="34" charset="0"/>
                        </a:rPr>
                        <a:t>Palju</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1927389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normAutofit fontScale="90000"/>
          </a:bodyPr>
          <a:lstStyle/>
          <a:p>
            <a:pPr eaLnBrk="1" hangingPunct="1"/>
            <a:r>
              <a:rPr lang="et-EE" altLang="et-EE" sz="4000" b="1"/>
              <a:t>Missugust tüüpi armastusega on teie arvates lähisuhtes raske leppida?</a:t>
            </a:r>
          </a:p>
        </p:txBody>
      </p:sp>
      <p:sp>
        <p:nvSpPr>
          <p:cNvPr id="146435" name="Rectangle 3"/>
          <p:cNvSpPr>
            <a:spLocks noGrp="1" noChangeArrowheads="1"/>
          </p:cNvSpPr>
          <p:nvPr>
            <p:ph type="body" idx="1"/>
          </p:nvPr>
        </p:nvSpPr>
        <p:spPr/>
        <p:txBody>
          <a:bodyPr>
            <a:normAutofit/>
          </a:bodyPr>
          <a:lstStyle/>
          <a:p>
            <a:pPr eaLnBrk="1" hangingPunct="1">
              <a:buFont typeface="Wingdings" panose="05000000000000000000" pitchFamily="2" charset="2"/>
              <a:buNone/>
            </a:pPr>
            <a:r>
              <a:rPr lang="et-EE" altLang="et-EE" sz="2400" dirty="0" smtClean="0"/>
              <a:t>Enamik paaridest püüdleb kõikehõlmava armastuse poole. Kuid vahel lepitakse sisutu armastusega, sest pühendumist hinnatakse olulisemaks kui emotsionaalset lähedust. Rahulolu suhtega sõltub ennekõike sellest, mida inimene ise suhtelt ootab. </a:t>
            </a:r>
          </a:p>
          <a:p>
            <a:pPr eaLnBrk="1" hangingPunct="1">
              <a:buFont typeface="Wingdings" panose="05000000000000000000" pitchFamily="2" charset="2"/>
              <a:buNone/>
            </a:pPr>
            <a:r>
              <a:rPr lang="et-EE" altLang="et-EE" sz="2400" u="sng" dirty="0" smtClean="0"/>
              <a:t>Mõtle, </a:t>
            </a:r>
            <a:r>
              <a:rPr lang="et-EE" altLang="et-EE" sz="2400" u="sng" dirty="0" smtClean="0"/>
              <a:t>millist tüüpi armastusega on Sinu arvates raske leppida!</a:t>
            </a:r>
          </a:p>
          <a:p>
            <a:pPr eaLnBrk="1" hangingPunct="1">
              <a:buFont typeface="Wingdings" panose="05000000000000000000" pitchFamily="2" charset="2"/>
              <a:buNone/>
            </a:pPr>
            <a:endParaRPr lang="et-EE" altLang="et-EE" sz="2400" u="sng" dirty="0" smtClean="0"/>
          </a:p>
        </p:txBody>
      </p:sp>
    </p:spTree>
    <p:extLst>
      <p:ext uri="{BB962C8B-B14F-4D97-AF65-F5344CB8AC3E}">
        <p14:creationId xmlns:p14="http://schemas.microsoft.com/office/powerpoint/2010/main" val="18819325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normAutofit fontScale="90000"/>
          </a:bodyPr>
          <a:lstStyle/>
          <a:p>
            <a:pPr algn="ctr" eaLnBrk="1" hangingPunct="1"/>
            <a:r>
              <a:rPr lang="et-EE" altLang="et-EE" sz="4000"/>
              <a:t>Kanada sotsioloog John Lee armastuse värviteooria</a:t>
            </a:r>
          </a:p>
        </p:txBody>
      </p:sp>
      <p:sp>
        <p:nvSpPr>
          <p:cNvPr id="147459" name="Rectangle 3"/>
          <p:cNvSpPr>
            <a:spLocks noGrp="1" noChangeArrowheads="1"/>
          </p:cNvSpPr>
          <p:nvPr>
            <p:ph type="body" sz="half" idx="1"/>
          </p:nvPr>
        </p:nvSpPr>
        <p:spPr>
          <a:xfrm>
            <a:off x="1507067" y="1600201"/>
            <a:ext cx="6248400" cy="4936066"/>
          </a:xfrm>
        </p:spPr>
        <p:txBody>
          <a:bodyPr>
            <a:noAutofit/>
          </a:bodyPr>
          <a:lstStyle/>
          <a:p>
            <a:pPr eaLnBrk="1" hangingPunct="1">
              <a:lnSpc>
                <a:spcPct val="90000"/>
              </a:lnSpc>
              <a:buFont typeface="Wingdings" panose="05000000000000000000" pitchFamily="2" charset="2"/>
              <a:buNone/>
            </a:pPr>
            <a:r>
              <a:rPr lang="et-EE" altLang="et-EE" sz="2400" dirty="0" err="1"/>
              <a:t>Eros</a:t>
            </a:r>
            <a:r>
              <a:rPr lang="et-EE" altLang="et-EE" sz="2400" dirty="0"/>
              <a:t>, Ludus ja </a:t>
            </a:r>
            <a:r>
              <a:rPr lang="et-EE" altLang="et-EE" sz="2400" dirty="0" err="1"/>
              <a:t>Storge</a:t>
            </a:r>
            <a:r>
              <a:rPr lang="et-EE" altLang="et-EE" sz="2400" dirty="0"/>
              <a:t> on esmased armastuse stiilid, nagu 3 põhivärvi.</a:t>
            </a:r>
          </a:p>
          <a:p>
            <a:pPr eaLnBrk="1" hangingPunct="1">
              <a:lnSpc>
                <a:spcPct val="90000"/>
              </a:lnSpc>
              <a:buFont typeface="Wingdings" panose="05000000000000000000" pitchFamily="2" charset="2"/>
              <a:buNone/>
            </a:pPr>
            <a:r>
              <a:rPr lang="et-EE" altLang="et-EE" sz="2400" b="1" dirty="0" err="1"/>
              <a:t>Eros</a:t>
            </a:r>
            <a:r>
              <a:rPr lang="et-EE" altLang="et-EE" sz="2400" dirty="0"/>
              <a:t> on armastus esimesest</a:t>
            </a:r>
          </a:p>
          <a:p>
            <a:pPr eaLnBrk="1" hangingPunct="1">
              <a:lnSpc>
                <a:spcPct val="90000"/>
              </a:lnSpc>
              <a:buFont typeface="Wingdings" panose="05000000000000000000" pitchFamily="2" charset="2"/>
              <a:buNone/>
            </a:pPr>
            <a:r>
              <a:rPr lang="et-EE" altLang="et-EE" sz="2400" dirty="0"/>
              <a:t>silmapilgust (kirglik, romantiline).</a:t>
            </a:r>
          </a:p>
          <a:p>
            <a:pPr eaLnBrk="1" hangingPunct="1">
              <a:lnSpc>
                <a:spcPct val="90000"/>
              </a:lnSpc>
              <a:buFont typeface="Wingdings" panose="05000000000000000000" pitchFamily="2" charset="2"/>
              <a:buNone/>
            </a:pPr>
            <a:r>
              <a:rPr lang="et-EE" altLang="et-EE" sz="2400" b="1" dirty="0"/>
              <a:t>Ludus</a:t>
            </a:r>
            <a:r>
              <a:rPr lang="et-EE" altLang="et-EE" sz="2400" dirty="0"/>
              <a:t> on mänguline armastus.</a:t>
            </a:r>
          </a:p>
          <a:p>
            <a:pPr eaLnBrk="1" hangingPunct="1">
              <a:lnSpc>
                <a:spcPct val="90000"/>
              </a:lnSpc>
              <a:buFont typeface="Wingdings" panose="05000000000000000000" pitchFamily="2" charset="2"/>
              <a:buNone/>
            </a:pPr>
            <a:r>
              <a:rPr lang="et-EE" altLang="et-EE" sz="2400" b="1" dirty="0" err="1"/>
              <a:t>Storge</a:t>
            </a:r>
            <a:r>
              <a:rPr lang="et-EE" altLang="et-EE" sz="2400" dirty="0"/>
              <a:t> on sõprusel põhinev armastus.</a:t>
            </a:r>
          </a:p>
          <a:p>
            <a:pPr eaLnBrk="1" hangingPunct="1">
              <a:lnSpc>
                <a:spcPct val="90000"/>
              </a:lnSpc>
              <a:buFont typeface="Wingdings" panose="05000000000000000000" pitchFamily="2" charset="2"/>
              <a:buNone/>
            </a:pPr>
            <a:r>
              <a:rPr lang="et-EE" altLang="et-EE" sz="2400" b="1" dirty="0" err="1"/>
              <a:t>Mania</a:t>
            </a:r>
            <a:r>
              <a:rPr lang="et-EE" altLang="et-EE" sz="2400" dirty="0"/>
              <a:t> (segu </a:t>
            </a:r>
            <a:r>
              <a:rPr lang="et-EE" altLang="et-EE" sz="2400" dirty="0" err="1"/>
              <a:t>Erosest</a:t>
            </a:r>
            <a:r>
              <a:rPr lang="et-EE" altLang="et-EE" sz="2400" dirty="0"/>
              <a:t> ja </a:t>
            </a:r>
            <a:r>
              <a:rPr lang="et-EE" altLang="et-EE" sz="2400" dirty="0" err="1"/>
              <a:t>Ludusest</a:t>
            </a:r>
            <a:r>
              <a:rPr lang="et-EE" altLang="et-EE" sz="2400" dirty="0"/>
              <a:t>) on armastus, mis paneb partnerist sõltuma.</a:t>
            </a:r>
          </a:p>
          <a:p>
            <a:pPr eaLnBrk="1" hangingPunct="1">
              <a:lnSpc>
                <a:spcPct val="90000"/>
              </a:lnSpc>
              <a:buFont typeface="Wingdings" panose="05000000000000000000" pitchFamily="2" charset="2"/>
              <a:buNone/>
            </a:pPr>
            <a:r>
              <a:rPr lang="et-EE" altLang="et-EE" sz="2400" b="1" dirty="0" err="1"/>
              <a:t>Pragma</a:t>
            </a:r>
            <a:r>
              <a:rPr lang="et-EE" altLang="et-EE" sz="2400" dirty="0"/>
              <a:t> (segu </a:t>
            </a:r>
            <a:r>
              <a:rPr lang="et-EE" altLang="et-EE" sz="2400" dirty="0" err="1"/>
              <a:t>Storgest</a:t>
            </a:r>
            <a:r>
              <a:rPr lang="et-EE" altLang="et-EE" sz="2400" dirty="0"/>
              <a:t> ja </a:t>
            </a:r>
            <a:r>
              <a:rPr lang="et-EE" altLang="et-EE" sz="2400" dirty="0" err="1"/>
              <a:t>Ludusest</a:t>
            </a:r>
            <a:r>
              <a:rPr lang="et-EE" altLang="et-EE" sz="2400" dirty="0"/>
              <a:t>) on praktiline, mõistusel tuginev armastus.</a:t>
            </a:r>
          </a:p>
          <a:p>
            <a:pPr eaLnBrk="1" hangingPunct="1">
              <a:lnSpc>
                <a:spcPct val="90000"/>
              </a:lnSpc>
              <a:buFont typeface="Wingdings" panose="05000000000000000000" pitchFamily="2" charset="2"/>
              <a:buNone/>
            </a:pPr>
            <a:r>
              <a:rPr lang="et-EE" altLang="et-EE" sz="2400" b="1" dirty="0" err="1"/>
              <a:t>Agape</a:t>
            </a:r>
            <a:r>
              <a:rPr lang="et-EE" altLang="et-EE" sz="2400" dirty="0"/>
              <a:t> (segu </a:t>
            </a:r>
            <a:r>
              <a:rPr lang="et-EE" altLang="et-EE" sz="2400" dirty="0" err="1"/>
              <a:t>Erosest</a:t>
            </a:r>
            <a:r>
              <a:rPr lang="et-EE" altLang="et-EE" sz="2400" dirty="0"/>
              <a:t> ja </a:t>
            </a:r>
            <a:r>
              <a:rPr lang="et-EE" altLang="et-EE" sz="2400" dirty="0" err="1"/>
              <a:t>Storgest</a:t>
            </a:r>
            <a:r>
              <a:rPr lang="et-EE" altLang="et-EE" sz="2400" dirty="0"/>
              <a:t>) on kõike andev isetu armastus.</a:t>
            </a:r>
          </a:p>
        </p:txBody>
      </p:sp>
      <p:pic>
        <p:nvPicPr>
          <p:cNvPr id="147460" name="Picture 7" descr="fall in love1"/>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009467" y="2672821"/>
            <a:ext cx="3810000" cy="2790825"/>
          </a:xfrm>
          <a:noFill/>
        </p:spPr>
      </p:pic>
    </p:spTree>
    <p:extLst>
      <p:ext uri="{BB962C8B-B14F-4D97-AF65-F5344CB8AC3E}">
        <p14:creationId xmlns:p14="http://schemas.microsoft.com/office/powerpoint/2010/main" val="13083717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normAutofit fontScale="90000"/>
          </a:bodyPr>
          <a:lstStyle/>
          <a:p>
            <a:pPr algn="ctr" eaLnBrk="1" hangingPunct="1"/>
            <a:r>
              <a:rPr lang="et-EE" altLang="et-EE" sz="4000" b="1"/>
              <a:t>Eros on armastus esimesest</a:t>
            </a:r>
            <a:br>
              <a:rPr lang="et-EE" altLang="et-EE" sz="4000" b="1"/>
            </a:br>
            <a:r>
              <a:rPr lang="et-EE" altLang="et-EE" sz="4000" b="1"/>
              <a:t>silmapilgust</a:t>
            </a:r>
          </a:p>
        </p:txBody>
      </p:sp>
      <p:sp>
        <p:nvSpPr>
          <p:cNvPr id="148483" name="Rectangle 3"/>
          <p:cNvSpPr>
            <a:spLocks noGrp="1" noChangeArrowheads="1"/>
          </p:cNvSpPr>
          <p:nvPr>
            <p:ph type="body" sz="half" idx="1"/>
          </p:nvPr>
        </p:nvSpPr>
        <p:spPr>
          <a:xfrm>
            <a:off x="1794933" y="1947333"/>
            <a:ext cx="6206067" cy="4183593"/>
          </a:xfrm>
        </p:spPr>
        <p:txBody>
          <a:bodyPr/>
          <a:lstStyle/>
          <a:p>
            <a:pPr eaLnBrk="1" hangingPunct="1">
              <a:buFont typeface="Wingdings" panose="05000000000000000000" pitchFamily="2" charset="2"/>
              <a:buNone/>
            </a:pPr>
            <a:r>
              <a:rPr lang="et-EE" altLang="et-EE" sz="2000" b="1" dirty="0"/>
              <a:t> </a:t>
            </a:r>
            <a:r>
              <a:rPr lang="et-EE" altLang="et-EE" sz="2400" dirty="0"/>
              <a:t>Kirglik, romantiline armastus.</a:t>
            </a:r>
          </a:p>
          <a:p>
            <a:pPr eaLnBrk="1" hangingPunct="1">
              <a:buFont typeface="Wingdings" panose="05000000000000000000" pitchFamily="2" charset="2"/>
              <a:buNone/>
            </a:pPr>
            <a:r>
              <a:rPr lang="et-EE" altLang="et-EE" sz="2400" dirty="0"/>
              <a:t>Partneri valikul on määrav füüsiline ilu. „Keemia” ja seks on suhtes tähtsad.</a:t>
            </a:r>
          </a:p>
          <a:p>
            <a:pPr eaLnBrk="1" hangingPunct="1">
              <a:buFont typeface="Wingdings" panose="05000000000000000000" pitchFamily="2" charset="2"/>
              <a:buNone/>
            </a:pPr>
            <a:r>
              <a:rPr lang="et-EE" altLang="et-EE" sz="2400" dirty="0"/>
              <a:t>Füüsiline lähedus tekib pigem enne emotsionaalset kui vastupidi. On oht, et pärast tunnete jahenemist pole suhtel jätkumiseks potentsiaali.</a:t>
            </a:r>
          </a:p>
        </p:txBody>
      </p:sp>
      <p:pic>
        <p:nvPicPr>
          <p:cNvPr id="148484" name="Picture 5" descr="kirg"/>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001000" y="2133600"/>
            <a:ext cx="3733800" cy="3098800"/>
          </a:xfrm>
          <a:noFill/>
        </p:spPr>
      </p:pic>
    </p:spTree>
    <p:extLst>
      <p:ext uri="{BB962C8B-B14F-4D97-AF65-F5344CB8AC3E}">
        <p14:creationId xmlns:p14="http://schemas.microsoft.com/office/powerpoint/2010/main" val="4177191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2592925" y="203200"/>
            <a:ext cx="8911687" cy="1066801"/>
          </a:xfrm>
        </p:spPr>
        <p:txBody>
          <a:bodyPr/>
          <a:lstStyle/>
          <a:p>
            <a:pPr algn="ctr" eaLnBrk="1" hangingPunct="1"/>
            <a:r>
              <a:rPr lang="et-EE" altLang="et-EE" smtClean="0"/>
              <a:t>Pereväärtused ja hoiakud.</a:t>
            </a:r>
          </a:p>
        </p:txBody>
      </p:sp>
      <p:sp>
        <p:nvSpPr>
          <p:cNvPr id="111619" name="Rectangle 3"/>
          <p:cNvSpPr>
            <a:spLocks noGrp="1" noChangeArrowheads="1"/>
          </p:cNvSpPr>
          <p:nvPr>
            <p:ph type="body" idx="1"/>
          </p:nvPr>
        </p:nvSpPr>
        <p:spPr>
          <a:xfrm>
            <a:off x="1828800" y="1270001"/>
            <a:ext cx="9675812" cy="5063066"/>
          </a:xfrm>
        </p:spPr>
        <p:txBody>
          <a:bodyPr>
            <a:noAutofit/>
          </a:bodyPr>
          <a:lstStyle/>
          <a:p>
            <a:pPr marL="533400" indent="-533400">
              <a:buFont typeface="Wingdings" panose="05000000000000000000" pitchFamily="2" charset="2"/>
              <a:buAutoNum type="arabicPeriod"/>
            </a:pPr>
            <a:r>
              <a:rPr lang="et-EE" altLang="et-EE" sz="2400" dirty="0"/>
              <a:t>Kui vanemad lahutavad, siis lapse jäämine emaga on lapsele parem kui jäämine isaga.</a:t>
            </a:r>
          </a:p>
          <a:p>
            <a:pPr marL="533400" indent="-533400">
              <a:buFont typeface="Wingdings" panose="05000000000000000000" pitchFamily="2" charset="2"/>
              <a:buAutoNum type="arabicPeriod"/>
            </a:pPr>
            <a:r>
              <a:rPr lang="et-EE" altLang="et-EE" sz="2400" dirty="0"/>
              <a:t>Abielu tuleks sõlmida kogu eluks.</a:t>
            </a:r>
          </a:p>
          <a:p>
            <a:pPr marL="533400" indent="-533400">
              <a:buFont typeface="Wingdings" panose="05000000000000000000" pitchFamily="2" charset="2"/>
              <a:buAutoNum type="arabicPeriod"/>
            </a:pPr>
            <a:r>
              <a:rPr lang="et-EE" altLang="et-EE" sz="2400" dirty="0"/>
              <a:t>Õnnetu abielu lahutamine on õige, isegi kui peres on lapsed.</a:t>
            </a:r>
          </a:p>
          <a:p>
            <a:pPr marL="533400" indent="-533400">
              <a:buFont typeface="Wingdings" panose="05000000000000000000" pitchFamily="2" charset="2"/>
              <a:buAutoNum type="arabicPeriod"/>
            </a:pPr>
            <a:r>
              <a:rPr lang="et-EE" altLang="et-EE" sz="2400" dirty="0"/>
              <a:t>Kui lapsed saavad 18-20 aasta vanusteks, peaksid nad hakkama elama iseseisvalt.</a:t>
            </a:r>
          </a:p>
          <a:p>
            <a:pPr marL="533400" indent="-533400">
              <a:buFont typeface="Wingdings" panose="05000000000000000000" pitchFamily="2" charset="2"/>
              <a:buAutoNum type="arabicPeriod"/>
            </a:pPr>
            <a:r>
              <a:rPr lang="et-EE" altLang="et-EE" sz="2400" dirty="0"/>
              <a:t>Homoseksuaalsetel paaridel peaksid olema samad õigused kui heteroseksuaalsetel paaridel.</a:t>
            </a:r>
          </a:p>
          <a:p>
            <a:pPr marL="533400" indent="-533400">
              <a:buFont typeface="Wingdings" panose="05000000000000000000" pitchFamily="2" charset="2"/>
              <a:buAutoNum type="arabicPeriod"/>
            </a:pPr>
            <a:r>
              <a:rPr lang="et-EE" altLang="et-EE" sz="2400" dirty="0"/>
              <a:t>Naisel peavad olema lapsed, et ennast teostada.</a:t>
            </a:r>
          </a:p>
          <a:p>
            <a:pPr marL="533400" indent="-533400">
              <a:buFont typeface="Wingdings" panose="05000000000000000000" pitchFamily="2" charset="2"/>
              <a:buAutoNum type="arabicPeriod"/>
            </a:pPr>
            <a:r>
              <a:rPr lang="et-EE" altLang="et-EE" sz="2400" dirty="0"/>
              <a:t>Mehel peavad olema lapsed, et ennast teostada.</a:t>
            </a:r>
          </a:p>
        </p:txBody>
      </p:sp>
    </p:spTree>
    <p:extLst>
      <p:ext uri="{BB962C8B-B14F-4D97-AF65-F5344CB8AC3E}">
        <p14:creationId xmlns:p14="http://schemas.microsoft.com/office/powerpoint/2010/main" val="33033083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r>
              <a:rPr lang="et-EE" altLang="et-EE" b="1" smtClean="0"/>
              <a:t>Ludus on mänguline armastus</a:t>
            </a:r>
          </a:p>
        </p:txBody>
      </p:sp>
      <p:sp>
        <p:nvSpPr>
          <p:cNvPr id="149507" name="Rectangle 3"/>
          <p:cNvSpPr>
            <a:spLocks noGrp="1" noChangeArrowheads="1"/>
          </p:cNvSpPr>
          <p:nvPr>
            <p:ph type="body" sz="half" idx="1"/>
          </p:nvPr>
        </p:nvSpPr>
        <p:spPr>
          <a:xfrm>
            <a:off x="1134533" y="1828800"/>
            <a:ext cx="6671734" cy="4530725"/>
          </a:xfrm>
        </p:spPr>
        <p:txBody>
          <a:bodyPr/>
          <a:lstStyle/>
          <a:p>
            <a:pPr eaLnBrk="1" hangingPunct="1">
              <a:lnSpc>
                <a:spcPct val="80000"/>
              </a:lnSpc>
              <a:buFont typeface="Wingdings" panose="05000000000000000000" pitchFamily="2" charset="2"/>
              <a:buNone/>
            </a:pPr>
            <a:r>
              <a:rPr lang="et-EE" altLang="et-EE" sz="1600" b="1" dirty="0"/>
              <a:t> </a:t>
            </a:r>
            <a:r>
              <a:rPr lang="et-EE" altLang="et-EE" sz="2400" dirty="0"/>
              <a:t>Omaseks jooneks on vähene pühendumine suhtele. Armastajale meeldib „armastuse mängu” mängida mitme partneriga samaaegselt</a:t>
            </a:r>
            <a:r>
              <a:rPr lang="et-EE" altLang="et-EE" sz="2400" dirty="0" smtClean="0"/>
              <a:t>.</a:t>
            </a:r>
          </a:p>
          <a:p>
            <a:pPr eaLnBrk="1" hangingPunct="1">
              <a:lnSpc>
                <a:spcPct val="80000"/>
              </a:lnSpc>
              <a:buFont typeface="Wingdings" panose="05000000000000000000" pitchFamily="2" charset="2"/>
              <a:buNone/>
            </a:pPr>
            <a:r>
              <a:rPr lang="et-EE" altLang="et-EE" sz="2400" dirty="0" smtClean="0"/>
              <a:t> </a:t>
            </a:r>
            <a:r>
              <a:rPr lang="et-EE" altLang="et-EE" sz="2400" dirty="0"/>
              <a:t>Kui ta tunneb, et </a:t>
            </a:r>
            <a:r>
              <a:rPr lang="et-EE" altLang="et-EE" sz="2400" dirty="0" smtClean="0"/>
              <a:t>kaaslane  hakkab </a:t>
            </a:r>
            <a:r>
              <a:rPr lang="et-EE" altLang="et-EE" sz="2400" dirty="0"/>
              <a:t>sügavamalt kiinduma, astub ta sammukese tagasi. Selline armastaja saab suhte lõppemisest kergesti üle.</a:t>
            </a:r>
          </a:p>
        </p:txBody>
      </p:sp>
      <p:pic>
        <p:nvPicPr>
          <p:cNvPr id="149508" name="Picture 5" descr="mänguline armastus"/>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999412" y="1828800"/>
            <a:ext cx="3582988" cy="3886200"/>
          </a:xfrm>
          <a:noFill/>
        </p:spPr>
      </p:pic>
    </p:spTree>
    <p:extLst>
      <p:ext uri="{BB962C8B-B14F-4D97-AF65-F5344CB8AC3E}">
        <p14:creationId xmlns:p14="http://schemas.microsoft.com/office/powerpoint/2010/main" val="25269553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4"/>
          <p:cNvSpPr>
            <a:spLocks noGrp="1" noChangeArrowheads="1"/>
          </p:cNvSpPr>
          <p:nvPr>
            <p:ph type="title"/>
          </p:nvPr>
        </p:nvSpPr>
        <p:spPr/>
        <p:txBody>
          <a:bodyPr/>
          <a:lstStyle/>
          <a:p>
            <a:pPr eaLnBrk="1" hangingPunct="1"/>
            <a:r>
              <a:rPr lang="et-EE" altLang="et-EE" sz="4000" b="1"/>
              <a:t>Storge on sõprusel põhinev armastus</a:t>
            </a:r>
          </a:p>
        </p:txBody>
      </p:sp>
      <p:sp>
        <p:nvSpPr>
          <p:cNvPr id="150531" name="Rectangle 3"/>
          <p:cNvSpPr>
            <a:spLocks noGrp="1" noChangeArrowheads="1"/>
          </p:cNvSpPr>
          <p:nvPr>
            <p:ph type="body" sz="half" idx="1"/>
          </p:nvPr>
        </p:nvSpPr>
        <p:spPr>
          <a:xfrm>
            <a:off x="609600" y="1600202"/>
            <a:ext cx="10972800" cy="1888066"/>
          </a:xfrm>
        </p:spPr>
        <p:txBody>
          <a:bodyPr/>
          <a:lstStyle/>
          <a:p>
            <a:pPr eaLnBrk="1" hangingPunct="1">
              <a:buFont typeface="Wingdings" panose="05000000000000000000" pitchFamily="2" charset="2"/>
              <a:buNone/>
            </a:pPr>
            <a:r>
              <a:rPr lang="et-EE" altLang="et-EE" sz="2400"/>
              <a:t>Selle stiili korral on raske öelda, millal muutus sõprus armastuseks. Valdav on arusaam, et armastus ilma sügava hoolimiseta teisest pole võimalik. Oodatakse, et armastatu oleks ennekõike sõber.</a:t>
            </a:r>
          </a:p>
        </p:txBody>
      </p:sp>
      <p:pic>
        <p:nvPicPr>
          <p:cNvPr id="150532" name="Picture 6" descr="sõprus"/>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962400" y="3705226"/>
            <a:ext cx="4343400" cy="2708275"/>
          </a:xfrm>
          <a:noFill/>
        </p:spPr>
      </p:pic>
    </p:spTree>
    <p:extLst>
      <p:ext uri="{BB962C8B-B14F-4D97-AF65-F5344CB8AC3E}">
        <p14:creationId xmlns:p14="http://schemas.microsoft.com/office/powerpoint/2010/main" val="42133003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algn="ctr" eaLnBrk="1" hangingPunct="1"/>
            <a:r>
              <a:rPr lang="et-EE" altLang="et-EE" smtClean="0"/>
              <a:t>Mania (segu Erosest ja Ludusest) </a:t>
            </a:r>
          </a:p>
        </p:txBody>
      </p:sp>
      <p:sp>
        <p:nvSpPr>
          <p:cNvPr id="151555" name="Rectangle 3"/>
          <p:cNvSpPr>
            <a:spLocks noGrp="1" noChangeArrowheads="1"/>
          </p:cNvSpPr>
          <p:nvPr>
            <p:ph type="body" sz="half" idx="1"/>
          </p:nvPr>
        </p:nvSpPr>
        <p:spPr>
          <a:xfrm>
            <a:off x="609599" y="1600201"/>
            <a:ext cx="7010401" cy="4530725"/>
          </a:xfrm>
        </p:spPr>
        <p:txBody>
          <a:bodyPr>
            <a:normAutofit/>
          </a:bodyPr>
          <a:lstStyle/>
          <a:p>
            <a:pPr eaLnBrk="1" hangingPunct="1">
              <a:lnSpc>
                <a:spcPct val="90000"/>
              </a:lnSpc>
              <a:buFont typeface="Wingdings" panose="05000000000000000000" pitchFamily="2" charset="2"/>
              <a:buNone/>
            </a:pPr>
            <a:r>
              <a:rPr lang="et-EE" altLang="et-EE" sz="2400" dirty="0" err="1"/>
              <a:t>Mania</a:t>
            </a:r>
            <a:r>
              <a:rPr lang="et-EE" altLang="et-EE" sz="2400" dirty="0"/>
              <a:t> on armastus, mis paneb partnerist sõltuma.</a:t>
            </a:r>
          </a:p>
          <a:p>
            <a:pPr eaLnBrk="1" hangingPunct="1">
              <a:lnSpc>
                <a:spcPct val="90000"/>
              </a:lnSpc>
              <a:buFont typeface="Wingdings" panose="05000000000000000000" pitchFamily="2" charset="2"/>
              <a:buNone/>
            </a:pPr>
            <a:r>
              <a:rPr lang="et-EE" altLang="et-EE" sz="2400" dirty="0"/>
              <a:t>Armunu veedab unetuid öid, tunneb tugevat armukadedust ja intensiivseid emotsioone.</a:t>
            </a:r>
          </a:p>
          <a:p>
            <a:pPr eaLnBrk="1" hangingPunct="1">
              <a:lnSpc>
                <a:spcPct val="90000"/>
              </a:lnSpc>
              <a:buFont typeface="Wingdings" panose="05000000000000000000" pitchFamily="2" charset="2"/>
              <a:buNone/>
            </a:pPr>
            <a:r>
              <a:rPr lang="et-EE" altLang="et-EE" sz="2400" dirty="0"/>
              <a:t>Probleemide korral tunneb armastaja end lausa haigena – süda on paha ja</a:t>
            </a:r>
          </a:p>
          <a:p>
            <a:pPr eaLnBrk="1" hangingPunct="1">
              <a:lnSpc>
                <a:spcPct val="90000"/>
              </a:lnSpc>
              <a:buFont typeface="Wingdings" panose="05000000000000000000" pitchFamily="2" charset="2"/>
              <a:buNone/>
            </a:pPr>
            <a:r>
              <a:rPr lang="et-EE" altLang="et-EE" sz="2400" dirty="0"/>
              <a:t>kõhus keerab. Suhete lõppemist elab ta väga raskelt üle. Iseloomulik on vähene enesekindlus ja kahtlemine partneris.</a:t>
            </a:r>
          </a:p>
        </p:txBody>
      </p:sp>
      <p:pic>
        <p:nvPicPr>
          <p:cNvPr id="151556" name="Picture 5" descr="armukadedus"/>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840133" y="2487614"/>
            <a:ext cx="4038600" cy="3108325"/>
          </a:xfrm>
          <a:noFill/>
        </p:spPr>
      </p:pic>
    </p:spTree>
    <p:extLst>
      <p:ext uri="{BB962C8B-B14F-4D97-AF65-F5344CB8AC3E}">
        <p14:creationId xmlns:p14="http://schemas.microsoft.com/office/powerpoint/2010/main" val="15979829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4"/>
          <p:cNvSpPr>
            <a:spLocks noGrp="1" noChangeArrowheads="1"/>
          </p:cNvSpPr>
          <p:nvPr>
            <p:ph type="title"/>
          </p:nvPr>
        </p:nvSpPr>
        <p:spPr/>
        <p:txBody>
          <a:bodyPr/>
          <a:lstStyle/>
          <a:p>
            <a:pPr algn="ctr" eaLnBrk="1" hangingPunct="1"/>
            <a:r>
              <a:rPr lang="et-EE" altLang="et-EE" b="1" smtClean="0"/>
              <a:t>Pragma </a:t>
            </a:r>
            <a:r>
              <a:rPr lang="et-EE" altLang="et-EE" smtClean="0"/>
              <a:t>(segu Storgest ja Ludusest)</a:t>
            </a:r>
          </a:p>
        </p:txBody>
      </p:sp>
      <p:sp>
        <p:nvSpPr>
          <p:cNvPr id="152579" name="Rectangle 3"/>
          <p:cNvSpPr>
            <a:spLocks noGrp="1" noChangeArrowheads="1"/>
          </p:cNvSpPr>
          <p:nvPr>
            <p:ph type="body" sz="half" idx="1"/>
          </p:nvPr>
        </p:nvSpPr>
        <p:spPr>
          <a:xfrm>
            <a:off x="1904999" y="1600201"/>
            <a:ext cx="5477933" cy="4530725"/>
          </a:xfrm>
        </p:spPr>
        <p:txBody>
          <a:bodyPr>
            <a:noAutofit/>
          </a:bodyPr>
          <a:lstStyle/>
          <a:p>
            <a:pPr eaLnBrk="1" hangingPunct="1">
              <a:lnSpc>
                <a:spcPct val="90000"/>
              </a:lnSpc>
              <a:buFont typeface="Wingdings" panose="05000000000000000000" pitchFamily="2" charset="2"/>
              <a:buNone/>
            </a:pPr>
            <a:r>
              <a:rPr lang="et-EE" altLang="et-EE" sz="2400" dirty="0" err="1"/>
              <a:t>Pragma</a:t>
            </a:r>
            <a:r>
              <a:rPr lang="et-EE" altLang="et-EE" sz="2400" dirty="0"/>
              <a:t> on praktiline, mõistusel tuginev armastus.</a:t>
            </a:r>
          </a:p>
          <a:p>
            <a:pPr eaLnBrk="1" hangingPunct="1">
              <a:lnSpc>
                <a:spcPct val="90000"/>
              </a:lnSpc>
              <a:buFont typeface="Wingdings" panose="05000000000000000000" pitchFamily="2" charset="2"/>
              <a:buNone/>
            </a:pPr>
            <a:r>
              <a:rPr lang="et-EE" altLang="et-EE" sz="2400" dirty="0"/>
              <a:t>Domineerib ratsionaalne kaalutlemine, mitte emotsioonid. Enne kui inimene end partneriga seob, mõtleb ta järele, kuidas viimane sobib tema eluplaanidega ja karjääriga.</a:t>
            </a:r>
          </a:p>
          <a:p>
            <a:pPr eaLnBrk="1" hangingPunct="1">
              <a:lnSpc>
                <a:spcPct val="90000"/>
              </a:lnSpc>
              <a:buFont typeface="Wingdings" panose="05000000000000000000" pitchFamily="2" charset="2"/>
              <a:buNone/>
            </a:pPr>
            <a:endParaRPr lang="et-EE" altLang="et-EE" sz="2400" dirty="0" smtClean="0"/>
          </a:p>
          <a:p>
            <a:pPr eaLnBrk="1" hangingPunct="1">
              <a:lnSpc>
                <a:spcPct val="90000"/>
              </a:lnSpc>
              <a:buFont typeface="Wingdings" panose="05000000000000000000" pitchFamily="2" charset="2"/>
              <a:buNone/>
            </a:pPr>
            <a:r>
              <a:rPr lang="et-EE" altLang="et-EE" sz="2400" dirty="0" smtClean="0"/>
              <a:t>Pildil </a:t>
            </a:r>
            <a:r>
              <a:rPr lang="et-EE" altLang="et-EE" sz="2400" dirty="0"/>
              <a:t>on lastetu Prantsuse abielupaar, kes on kasvatanud 120 kilogrammi kaaluva gorilla 13 aastat oma lapsena. </a:t>
            </a:r>
          </a:p>
        </p:txBody>
      </p:sp>
      <p:pic>
        <p:nvPicPr>
          <p:cNvPr id="152580" name="Picture 6" descr="abielupaa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543800" y="2570957"/>
            <a:ext cx="4038600" cy="2589212"/>
          </a:xfrm>
          <a:noFill/>
        </p:spPr>
      </p:pic>
    </p:spTree>
    <p:extLst>
      <p:ext uri="{BB962C8B-B14F-4D97-AF65-F5344CB8AC3E}">
        <p14:creationId xmlns:p14="http://schemas.microsoft.com/office/powerpoint/2010/main" val="22763983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algn="ctr" eaLnBrk="1" hangingPunct="1"/>
            <a:r>
              <a:rPr lang="et-EE" altLang="et-EE" b="1" smtClean="0"/>
              <a:t>Agape </a:t>
            </a:r>
            <a:r>
              <a:rPr lang="et-EE" altLang="et-EE" smtClean="0"/>
              <a:t>(segu Erosest ja Storgest)</a:t>
            </a:r>
          </a:p>
        </p:txBody>
      </p:sp>
      <p:sp>
        <p:nvSpPr>
          <p:cNvPr id="153603" name="Rectangle 3"/>
          <p:cNvSpPr>
            <a:spLocks noGrp="1" noChangeArrowheads="1"/>
          </p:cNvSpPr>
          <p:nvPr>
            <p:ph type="body" sz="half" idx="1"/>
          </p:nvPr>
        </p:nvSpPr>
        <p:spPr>
          <a:xfrm>
            <a:off x="1981199" y="1600201"/>
            <a:ext cx="6214533" cy="4530725"/>
          </a:xfrm>
        </p:spPr>
        <p:txBody>
          <a:bodyPr/>
          <a:lstStyle/>
          <a:p>
            <a:pPr eaLnBrk="1" hangingPunct="1">
              <a:buFont typeface="Wingdings" panose="05000000000000000000" pitchFamily="2" charset="2"/>
              <a:buNone/>
            </a:pPr>
            <a:r>
              <a:rPr lang="et-EE" altLang="et-EE" sz="2400" dirty="0" err="1"/>
              <a:t>Agape</a:t>
            </a:r>
            <a:r>
              <a:rPr lang="et-EE" altLang="et-EE" sz="2400" dirty="0"/>
              <a:t> on kõike andev isetu armastus. See on partneri tingimusteta armastamine. Olulisim on kaaslase toetamine ja tema hea olu</a:t>
            </a:r>
            <a:r>
              <a:rPr lang="et-EE" altLang="et-EE" sz="2400" dirty="0" smtClean="0"/>
              <a:t>.</a:t>
            </a:r>
          </a:p>
          <a:p>
            <a:pPr eaLnBrk="1" hangingPunct="1">
              <a:buFont typeface="Wingdings" panose="05000000000000000000" pitchFamily="2" charset="2"/>
              <a:buNone/>
            </a:pPr>
            <a:r>
              <a:rPr lang="et-EE" altLang="et-EE" sz="2400" dirty="0" smtClean="0"/>
              <a:t> </a:t>
            </a:r>
            <a:r>
              <a:rPr lang="et-EE" altLang="et-EE" sz="2400" dirty="0"/>
              <a:t>Selle nimel on armunu valmis ohvreid tooma ning loobuma enda soovidest. Õnnelikuna tunneb ta end ainult siis, kui seda on ka partner.</a:t>
            </a:r>
          </a:p>
          <a:p>
            <a:pPr eaLnBrk="1" hangingPunct="1">
              <a:buFont typeface="Wingdings" panose="05000000000000000000" pitchFamily="2" charset="2"/>
              <a:buNone/>
            </a:pPr>
            <a:endParaRPr lang="et-EE" altLang="et-EE" sz="2400" dirty="0"/>
          </a:p>
        </p:txBody>
      </p:sp>
      <p:pic>
        <p:nvPicPr>
          <p:cNvPr id="153604" name="Picture 5"/>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28025" y="2616730"/>
            <a:ext cx="3254375" cy="3109912"/>
          </a:xfrm>
          <a:noFill/>
        </p:spPr>
      </p:pic>
    </p:spTree>
    <p:extLst>
      <p:ext uri="{BB962C8B-B14F-4D97-AF65-F5344CB8AC3E}">
        <p14:creationId xmlns:p14="http://schemas.microsoft.com/office/powerpoint/2010/main" val="4842939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algn="ctr" eaLnBrk="1" hangingPunct="1"/>
            <a:r>
              <a:rPr lang="et-EE" altLang="et-EE" smtClean="0"/>
              <a:t>Emotsioonid ja kirg suhetes</a:t>
            </a:r>
          </a:p>
        </p:txBody>
      </p:sp>
      <p:sp>
        <p:nvSpPr>
          <p:cNvPr id="154627" name="Rectangle 4"/>
          <p:cNvSpPr>
            <a:spLocks noGrp="1" noChangeArrowheads="1"/>
          </p:cNvSpPr>
          <p:nvPr>
            <p:ph type="body" sz="half" idx="1"/>
          </p:nvPr>
        </p:nvSpPr>
        <p:spPr>
          <a:xfrm>
            <a:off x="1032933" y="1417639"/>
            <a:ext cx="7148220" cy="4713287"/>
          </a:xfrm>
        </p:spPr>
        <p:txBody>
          <a:bodyPr>
            <a:noAutofit/>
          </a:bodyPr>
          <a:lstStyle/>
          <a:p>
            <a:pPr eaLnBrk="1" hangingPunct="1">
              <a:lnSpc>
                <a:spcPct val="90000"/>
              </a:lnSpc>
              <a:buFont typeface="Wingdings" panose="05000000000000000000" pitchFamily="2" charset="2"/>
              <a:buNone/>
            </a:pPr>
            <a:r>
              <a:rPr lang="et-EE" altLang="et-EE" sz="2400" dirty="0"/>
              <a:t>Emotsionaalne sõltumine</a:t>
            </a:r>
            <a:r>
              <a:rPr lang="et-EE" altLang="et-EE" sz="2400" b="1" dirty="0"/>
              <a:t>  </a:t>
            </a:r>
            <a:r>
              <a:rPr lang="et-EE" altLang="et-EE" sz="2400" dirty="0"/>
              <a:t>kaaslasest on üks põhjus, miks armastaja meeleolu võib kõikuda. Lisaks õnnele ja imetlusele kogetakse armastuses ka viha, kurbust, abitusetunnet ja armukadedust.</a:t>
            </a:r>
          </a:p>
          <a:p>
            <a:pPr eaLnBrk="1" hangingPunct="1">
              <a:lnSpc>
                <a:spcPct val="90000"/>
              </a:lnSpc>
              <a:buFont typeface="Wingdings" panose="05000000000000000000" pitchFamily="2" charset="2"/>
              <a:buNone/>
            </a:pPr>
            <a:r>
              <a:rPr lang="et-EE" altLang="et-EE" sz="2400" dirty="0"/>
              <a:t>Suhtel, mis on rajatud intensiivsetele</a:t>
            </a:r>
          </a:p>
          <a:p>
            <a:pPr eaLnBrk="1" hangingPunct="1">
              <a:lnSpc>
                <a:spcPct val="90000"/>
              </a:lnSpc>
              <a:buFont typeface="Wingdings" panose="05000000000000000000" pitchFamily="2" charset="2"/>
              <a:buNone/>
            </a:pPr>
            <a:r>
              <a:rPr lang="et-EE" altLang="et-EE" sz="2400" dirty="0"/>
              <a:t>emotsioonidele või mida iseloomustab liigne sõltumine partnerist, pole sageli potentsiaali kesta aastaid.</a:t>
            </a:r>
          </a:p>
          <a:p>
            <a:pPr eaLnBrk="1" hangingPunct="1">
              <a:lnSpc>
                <a:spcPct val="90000"/>
              </a:lnSpc>
              <a:buFont typeface="Wingdings" panose="05000000000000000000" pitchFamily="2" charset="2"/>
              <a:buNone/>
            </a:pPr>
            <a:r>
              <a:rPr lang="et-EE" altLang="et-EE" sz="2400" dirty="0"/>
              <a:t>Intensiivsed emotsioonid pole kõige olulisemad suhte pikaajalisel kestmisel. Pühendumine, soov hoolitseda teineteise eest hoiab inimesed paarina koos aastaid.</a:t>
            </a:r>
          </a:p>
        </p:txBody>
      </p:sp>
      <p:pic>
        <p:nvPicPr>
          <p:cNvPr id="154628" name="Picture 6"/>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rot="20207229">
            <a:off x="8507266" y="2795323"/>
            <a:ext cx="3189288" cy="2309813"/>
          </a:xfrm>
          <a:noFill/>
        </p:spPr>
      </p:pic>
    </p:spTree>
    <p:extLst>
      <p:ext uri="{BB962C8B-B14F-4D97-AF65-F5344CB8AC3E}">
        <p14:creationId xmlns:p14="http://schemas.microsoft.com/office/powerpoint/2010/main" val="25607471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algn="ctr" eaLnBrk="1" hangingPunct="1"/>
            <a:r>
              <a:rPr lang="et-EE" altLang="et-EE" smtClean="0"/>
              <a:t>Pühendumine suhtele</a:t>
            </a:r>
          </a:p>
        </p:txBody>
      </p:sp>
      <p:sp>
        <p:nvSpPr>
          <p:cNvPr id="155651" name="Rectangle 3"/>
          <p:cNvSpPr>
            <a:spLocks noGrp="1" noChangeArrowheads="1"/>
          </p:cNvSpPr>
          <p:nvPr>
            <p:ph type="body" sz="half" idx="1"/>
          </p:nvPr>
        </p:nvSpPr>
        <p:spPr>
          <a:xfrm>
            <a:off x="1524001" y="1600201"/>
            <a:ext cx="6214532" cy="4530725"/>
          </a:xfrm>
        </p:spPr>
        <p:txBody>
          <a:bodyPr>
            <a:normAutofit/>
          </a:bodyPr>
          <a:lstStyle/>
          <a:p>
            <a:pPr eaLnBrk="1" hangingPunct="1">
              <a:lnSpc>
                <a:spcPct val="80000"/>
              </a:lnSpc>
              <a:buFont typeface="Wingdings" panose="05000000000000000000" pitchFamily="2" charset="2"/>
              <a:buNone/>
            </a:pPr>
            <a:r>
              <a:rPr lang="et-EE" altLang="et-EE" sz="2400" dirty="0"/>
              <a:t>Pühendumine</a:t>
            </a:r>
            <a:r>
              <a:rPr lang="et-EE" altLang="et-EE" sz="2400" b="1" dirty="0"/>
              <a:t> </a:t>
            </a:r>
            <a:r>
              <a:rPr lang="et-EE" altLang="et-EE" sz="2400" dirty="0"/>
              <a:t>väljendub partnerite otsuses jääda kokku nii halvas kui heas.</a:t>
            </a:r>
          </a:p>
          <a:p>
            <a:pPr eaLnBrk="1" hangingPunct="1">
              <a:lnSpc>
                <a:spcPct val="80000"/>
              </a:lnSpc>
              <a:buFont typeface="Wingdings" panose="05000000000000000000" pitchFamily="2" charset="2"/>
              <a:buNone/>
            </a:pPr>
            <a:r>
              <a:rPr lang="et-EE" altLang="et-EE" sz="2400" dirty="0"/>
              <a:t>Pühendumist toetavad mitmesugused </a:t>
            </a:r>
            <a:r>
              <a:rPr lang="et-EE" altLang="et-EE" sz="2400" u="sng" dirty="0"/>
              <a:t>rituaalid</a:t>
            </a:r>
            <a:r>
              <a:rPr lang="et-EE" altLang="et-EE" sz="2400" dirty="0"/>
              <a:t> (kihlus, abielu, sünnipäevapeod, eluetappide tähistamine), sõprade toetus, laste olemasolu või tehtud investeeringud.</a:t>
            </a:r>
          </a:p>
          <a:p>
            <a:pPr eaLnBrk="1" hangingPunct="1">
              <a:lnSpc>
                <a:spcPct val="80000"/>
              </a:lnSpc>
              <a:buFont typeface="Wingdings" panose="05000000000000000000" pitchFamily="2" charset="2"/>
              <a:buNone/>
            </a:pPr>
            <a:r>
              <a:rPr lang="et-EE" altLang="et-EE" sz="2400" dirty="0"/>
              <a:t>Ka arusaamad ja hoiakud mängivad rolli (näiteks „lahutus on halb laste jaoks”).</a:t>
            </a:r>
          </a:p>
        </p:txBody>
      </p:sp>
      <p:pic>
        <p:nvPicPr>
          <p:cNvPr id="155652" name="Picture 7" descr="pühendumine"/>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874000" y="2463801"/>
            <a:ext cx="3581400" cy="3167063"/>
          </a:xfrm>
          <a:noFill/>
        </p:spPr>
      </p:pic>
    </p:spTree>
    <p:extLst>
      <p:ext uri="{BB962C8B-B14F-4D97-AF65-F5344CB8AC3E}">
        <p14:creationId xmlns:p14="http://schemas.microsoft.com/office/powerpoint/2010/main" val="40992141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normAutofit fontScale="90000"/>
          </a:bodyPr>
          <a:lstStyle/>
          <a:p>
            <a:pPr algn="ctr" eaLnBrk="1" hangingPunct="1"/>
            <a:r>
              <a:rPr lang="et-EE" altLang="et-EE" sz="4000"/>
              <a:t>Ameerika psühholoogide</a:t>
            </a:r>
            <a:br>
              <a:rPr lang="et-EE" altLang="et-EE" sz="4000"/>
            </a:br>
            <a:r>
              <a:rPr lang="et-EE" altLang="et-EE" sz="4000"/>
              <a:t> 3- faktoriline mudel</a:t>
            </a:r>
          </a:p>
        </p:txBody>
      </p:sp>
      <p:sp>
        <p:nvSpPr>
          <p:cNvPr id="156675" name="Rectangle 3"/>
          <p:cNvSpPr>
            <a:spLocks noGrp="1" noChangeArrowheads="1"/>
          </p:cNvSpPr>
          <p:nvPr>
            <p:ph type="body" idx="1"/>
          </p:nvPr>
        </p:nvSpPr>
        <p:spPr>
          <a:xfrm>
            <a:off x="2057400" y="2048933"/>
            <a:ext cx="8229600" cy="4081993"/>
          </a:xfrm>
        </p:spPr>
        <p:txBody>
          <a:bodyPr>
            <a:normAutofit/>
          </a:bodyPr>
          <a:lstStyle/>
          <a:p>
            <a:pPr eaLnBrk="1" hangingPunct="1"/>
            <a:r>
              <a:rPr lang="et-EE" altLang="et-EE" sz="2400" dirty="0" err="1" smtClean="0"/>
              <a:t>Elaine</a:t>
            </a:r>
            <a:r>
              <a:rPr lang="et-EE" altLang="et-EE" sz="2400" dirty="0" smtClean="0"/>
              <a:t> </a:t>
            </a:r>
            <a:r>
              <a:rPr lang="et-EE" altLang="et-EE" sz="2400" dirty="0" err="1" smtClean="0"/>
              <a:t>Hatfield</a:t>
            </a:r>
            <a:r>
              <a:rPr lang="et-EE" altLang="et-EE" sz="2400" dirty="0" smtClean="0"/>
              <a:t> ja  William </a:t>
            </a:r>
            <a:r>
              <a:rPr lang="et-EE" altLang="et-EE" sz="2400" dirty="0" err="1" smtClean="0"/>
              <a:t>Walster</a:t>
            </a:r>
            <a:r>
              <a:rPr lang="et-EE" altLang="et-EE" sz="2400" dirty="0" smtClean="0"/>
              <a:t> koostasid mudeli, mille järgi on armastuseks vajalikud:</a:t>
            </a:r>
          </a:p>
          <a:p>
            <a:pPr eaLnBrk="1" hangingPunct="1">
              <a:buFont typeface="Wingdings" panose="05000000000000000000" pitchFamily="2" charset="2"/>
              <a:buNone/>
            </a:pPr>
            <a:r>
              <a:rPr lang="et-EE" altLang="et-EE" sz="2400" dirty="0" smtClean="0"/>
              <a:t>1) </a:t>
            </a:r>
            <a:r>
              <a:rPr lang="et-EE" altLang="et-EE" sz="2400" u="sng" dirty="0" smtClean="0"/>
              <a:t>füüsiline erutus</a:t>
            </a:r>
            <a:r>
              <a:rPr lang="et-EE" altLang="et-EE" sz="2400" dirty="0" smtClean="0"/>
              <a:t> („liblikad kõhus”);</a:t>
            </a:r>
          </a:p>
          <a:p>
            <a:pPr eaLnBrk="1" hangingPunct="1">
              <a:buFont typeface="Wingdings" panose="05000000000000000000" pitchFamily="2" charset="2"/>
              <a:buNone/>
            </a:pPr>
            <a:r>
              <a:rPr lang="et-EE" altLang="et-EE" sz="2400" dirty="0" smtClean="0"/>
              <a:t>2) </a:t>
            </a:r>
            <a:r>
              <a:rPr lang="et-EE" altLang="et-EE" sz="2400" u="sng" dirty="0" smtClean="0"/>
              <a:t>armastamise objekt</a:t>
            </a:r>
            <a:r>
              <a:rPr lang="et-EE" altLang="et-EE" sz="2400" dirty="0" smtClean="0"/>
              <a:t>, keda saab seostada erutusega (atraktiivne mees/naine);</a:t>
            </a:r>
          </a:p>
          <a:p>
            <a:pPr eaLnBrk="1" hangingPunct="1">
              <a:buFont typeface="Wingdings" panose="05000000000000000000" pitchFamily="2" charset="2"/>
              <a:buNone/>
            </a:pPr>
            <a:r>
              <a:rPr lang="et-EE" altLang="et-EE" sz="2400" dirty="0" smtClean="0"/>
              <a:t>3) teadmine sellest, et </a:t>
            </a:r>
            <a:r>
              <a:rPr lang="et-EE" altLang="et-EE" sz="2400" u="sng" dirty="0" smtClean="0"/>
              <a:t>armastus</a:t>
            </a:r>
            <a:r>
              <a:rPr lang="et-EE" altLang="et-EE" sz="2400" dirty="0" smtClean="0"/>
              <a:t> kui selline on olemas (et oleks võimalik tunnet nimetada).</a:t>
            </a:r>
          </a:p>
          <a:p>
            <a:pPr eaLnBrk="1" hangingPunct="1">
              <a:buFont typeface="Wingdings" panose="05000000000000000000" pitchFamily="2" charset="2"/>
              <a:buNone/>
            </a:pPr>
            <a:endParaRPr lang="et-EE" altLang="et-EE" sz="2400" dirty="0" smtClean="0"/>
          </a:p>
        </p:txBody>
      </p:sp>
    </p:spTree>
    <p:extLst>
      <p:ext uri="{BB962C8B-B14F-4D97-AF65-F5344CB8AC3E}">
        <p14:creationId xmlns:p14="http://schemas.microsoft.com/office/powerpoint/2010/main" val="23740098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algn="ctr" eaLnBrk="1" hangingPunct="1"/>
            <a:r>
              <a:rPr lang="et-EE" altLang="et-EE" smtClean="0"/>
              <a:t>Isiklik armastuse mudel</a:t>
            </a:r>
          </a:p>
        </p:txBody>
      </p:sp>
      <p:sp>
        <p:nvSpPr>
          <p:cNvPr id="157699" name="Rectangle 3"/>
          <p:cNvSpPr>
            <a:spLocks noGrp="1" noChangeArrowheads="1"/>
          </p:cNvSpPr>
          <p:nvPr>
            <p:ph type="body" sz="half" idx="1"/>
          </p:nvPr>
        </p:nvSpPr>
        <p:spPr>
          <a:xfrm>
            <a:off x="1981200" y="1600201"/>
            <a:ext cx="6553200" cy="4530725"/>
          </a:xfrm>
        </p:spPr>
        <p:txBody>
          <a:bodyPr>
            <a:noAutofit/>
          </a:bodyPr>
          <a:lstStyle/>
          <a:p>
            <a:pPr eaLnBrk="1" hangingPunct="1">
              <a:buFont typeface="Wingdings" panose="05000000000000000000" pitchFamily="2" charset="2"/>
              <a:buNone/>
            </a:pPr>
            <a:r>
              <a:rPr lang="et-EE" altLang="et-EE" sz="2400" dirty="0"/>
              <a:t>Inimesed saavad armastusest erinevalt aru.</a:t>
            </a:r>
            <a:r>
              <a:rPr lang="et-EE" altLang="et-EE" sz="2400" b="1" dirty="0"/>
              <a:t> </a:t>
            </a:r>
            <a:r>
              <a:rPr lang="et-EE" altLang="et-EE" sz="2400" dirty="0"/>
              <a:t>See, mis väljendab armastust ühe jaoks, ei pruugi olla armastuse näitajaks teise jaoks.</a:t>
            </a:r>
          </a:p>
          <a:p>
            <a:pPr eaLnBrk="1" hangingPunct="1">
              <a:buFont typeface="Wingdings" panose="05000000000000000000" pitchFamily="2" charset="2"/>
              <a:buNone/>
            </a:pPr>
            <a:r>
              <a:rPr lang="et-EE" altLang="et-EE" sz="2400" dirty="0"/>
              <a:t> Kui inimene usub, et armastuse kestmine eeldab suurt pingutust, on ta selleks ka valmis. </a:t>
            </a:r>
          </a:p>
          <a:p>
            <a:pPr eaLnBrk="1" hangingPunct="1">
              <a:buFont typeface="Wingdings" panose="05000000000000000000" pitchFamily="2" charset="2"/>
              <a:buNone/>
            </a:pPr>
            <a:r>
              <a:rPr lang="et-EE" altLang="et-EE" sz="2400" dirty="0"/>
              <a:t>Ettekujutus armastusest mõjutab seda, kui sageli inimene armastuse leiab ja kaotab.</a:t>
            </a:r>
            <a:r>
              <a:rPr lang="et-EE" altLang="et-EE" sz="2400" b="1" dirty="0"/>
              <a:t> </a:t>
            </a:r>
            <a:r>
              <a:rPr lang="et-EE" altLang="et-EE" sz="2400" dirty="0"/>
              <a:t>Väga ebarealistlikud ootused muudavad raskeks kohata inimest, keda armastada.</a:t>
            </a:r>
          </a:p>
        </p:txBody>
      </p:sp>
      <p:pic>
        <p:nvPicPr>
          <p:cNvPr id="157700" name="Picture 5"/>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751887" y="2320925"/>
            <a:ext cx="2830513" cy="3089275"/>
          </a:xfrm>
          <a:noFill/>
        </p:spPr>
      </p:pic>
    </p:spTree>
    <p:extLst>
      <p:ext uri="{BB962C8B-B14F-4D97-AF65-F5344CB8AC3E}">
        <p14:creationId xmlns:p14="http://schemas.microsoft.com/office/powerpoint/2010/main" val="30418903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2592925" y="624110"/>
            <a:ext cx="8911687" cy="764423"/>
          </a:xfrm>
        </p:spPr>
        <p:txBody>
          <a:bodyPr/>
          <a:lstStyle/>
          <a:p>
            <a:pPr algn="ctr" eaLnBrk="1" hangingPunct="1"/>
            <a:r>
              <a:rPr lang="et-EE" altLang="et-EE" dirty="0" smtClean="0"/>
              <a:t>Lähedus ehk intiimsus</a:t>
            </a:r>
          </a:p>
        </p:txBody>
      </p:sp>
      <p:sp>
        <p:nvSpPr>
          <p:cNvPr id="158723" name="Rectangle 3"/>
          <p:cNvSpPr>
            <a:spLocks noGrp="1" noChangeArrowheads="1"/>
          </p:cNvSpPr>
          <p:nvPr>
            <p:ph type="body" idx="1"/>
          </p:nvPr>
        </p:nvSpPr>
        <p:spPr>
          <a:xfrm>
            <a:off x="1896533" y="1388533"/>
            <a:ext cx="9608079" cy="5046134"/>
          </a:xfrm>
        </p:spPr>
        <p:txBody>
          <a:bodyPr>
            <a:noAutofit/>
          </a:bodyPr>
          <a:lstStyle/>
          <a:p>
            <a:pPr eaLnBrk="1" hangingPunct="1">
              <a:lnSpc>
                <a:spcPct val="80000"/>
              </a:lnSpc>
              <a:buFont typeface="Wingdings" panose="05000000000000000000" pitchFamily="2" charset="2"/>
              <a:buNone/>
            </a:pPr>
            <a:r>
              <a:rPr lang="et-EE" altLang="et-EE" sz="2400" dirty="0"/>
              <a:t>on osaliselt seotud </a:t>
            </a:r>
            <a:r>
              <a:rPr lang="et-EE" altLang="et-EE" sz="2400" u="sng" dirty="0"/>
              <a:t>lapsepõlvega</a:t>
            </a:r>
            <a:r>
              <a:rPr lang="et-EE" altLang="et-EE" sz="2400" dirty="0"/>
              <a:t>, mil kujunesid arusaamad enda, teiste ning suhete kohta.</a:t>
            </a:r>
          </a:p>
          <a:p>
            <a:pPr eaLnBrk="1" hangingPunct="1">
              <a:lnSpc>
                <a:spcPct val="80000"/>
              </a:lnSpc>
              <a:buFont typeface="Wingdings" panose="05000000000000000000" pitchFamily="2" charset="2"/>
              <a:buNone/>
            </a:pPr>
            <a:r>
              <a:rPr lang="et-EE" altLang="et-EE" sz="2400" dirty="0"/>
              <a:t>1. </a:t>
            </a:r>
            <a:r>
              <a:rPr lang="et-EE" altLang="et-EE" sz="2400" u="sng" dirty="0"/>
              <a:t>Turvaline kiindumisstiil</a:t>
            </a:r>
            <a:r>
              <a:rPr lang="et-EE" altLang="et-EE" sz="2400" dirty="0"/>
              <a:t> tekib, kui ema on kaitsev ja hoolitsev neil hetkedel, mil laps on ärev. Selline inimene suhtub endasse ja teistesse positiivselt. Ta tunneb end </a:t>
            </a:r>
            <a:r>
              <a:rPr lang="et-EE" altLang="et-EE" sz="2400" dirty="0" err="1"/>
              <a:t>lähisuhtes</a:t>
            </a:r>
            <a:r>
              <a:rPr lang="et-EE" altLang="et-EE" sz="2400" dirty="0"/>
              <a:t> kindlalt, seksuaalsuhtes hästi ega karda lähedust.</a:t>
            </a:r>
          </a:p>
          <a:p>
            <a:pPr eaLnBrk="1" hangingPunct="1">
              <a:lnSpc>
                <a:spcPct val="80000"/>
              </a:lnSpc>
              <a:buFont typeface="Wingdings" panose="05000000000000000000" pitchFamily="2" charset="2"/>
              <a:buNone/>
            </a:pPr>
            <a:r>
              <a:rPr lang="et-EE" altLang="et-EE" sz="2400" dirty="0"/>
              <a:t>2. </a:t>
            </a:r>
            <a:r>
              <a:rPr lang="et-EE" altLang="et-EE" sz="2400" u="sng" dirty="0"/>
              <a:t>Vältiv kiindumisstiil</a:t>
            </a:r>
            <a:r>
              <a:rPr lang="et-EE" altLang="et-EE" sz="2400" dirty="0"/>
              <a:t> kujuneb, kui ema ignoreerib järjepidevalt pinges lapse füüsilise kontakti soovi (näiteks ei võta sülle, ei kallista, ei hoia käest kinni). Suhetes on seda tüüpi inimesel vähe intiimsust.</a:t>
            </a:r>
          </a:p>
          <a:p>
            <a:pPr eaLnBrk="1" hangingPunct="1">
              <a:lnSpc>
                <a:spcPct val="80000"/>
              </a:lnSpc>
              <a:buFont typeface="Wingdings" panose="05000000000000000000" pitchFamily="2" charset="2"/>
              <a:buNone/>
            </a:pPr>
            <a:r>
              <a:rPr lang="et-EE" altLang="et-EE" sz="2400" dirty="0"/>
              <a:t>3. </a:t>
            </a:r>
            <a:r>
              <a:rPr lang="et-EE" altLang="et-EE" sz="2400" u="sng" dirty="0"/>
              <a:t>Ärev/ambivalentne seotuse stiil </a:t>
            </a:r>
            <a:r>
              <a:rPr lang="et-EE" altLang="et-EE" sz="2400" dirty="0"/>
              <a:t> tekib, kui ema otsis lapsega lähedust, kuid tema tähelepanu lapse lähedusesoovile oli muutlik. Taoline käitumismuster muudab lapse ärevaks. Romantilistes  suhetes kerkib sellisel inimesel küsimus: kuivõrd tohib teist lähedale lasta, ilma et see haiget teeks.</a:t>
            </a:r>
          </a:p>
        </p:txBody>
      </p:sp>
    </p:spTree>
    <p:extLst>
      <p:ext uri="{BB962C8B-B14F-4D97-AF65-F5344CB8AC3E}">
        <p14:creationId xmlns:p14="http://schemas.microsoft.com/office/powerpoint/2010/main" val="2740228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lgn="ctr" eaLnBrk="1" hangingPunct="1"/>
            <a:r>
              <a:rPr lang="et-EE" altLang="et-EE" sz="4000"/>
              <a:t>Vanemate lahutus</a:t>
            </a:r>
          </a:p>
        </p:txBody>
      </p:sp>
      <p:sp>
        <p:nvSpPr>
          <p:cNvPr id="112643" name="Rectangle 3"/>
          <p:cNvSpPr>
            <a:spLocks noGrp="1" noChangeArrowheads="1"/>
          </p:cNvSpPr>
          <p:nvPr>
            <p:ph type="body" idx="1"/>
          </p:nvPr>
        </p:nvSpPr>
        <p:spPr/>
        <p:txBody>
          <a:bodyPr/>
          <a:lstStyle/>
          <a:p>
            <a:pPr eaLnBrk="1" hangingPunct="1">
              <a:buFont typeface="Wingdings" panose="05000000000000000000" pitchFamily="2" charset="2"/>
              <a:buNone/>
            </a:pPr>
            <a:r>
              <a:rPr lang="et-EE" altLang="et-EE" sz="2400" b="1" dirty="0" smtClean="0"/>
              <a:t>Kui vanemad lahutavad, siis lapse jäämine emaga on lapsele parem kui jäämine isaga</a:t>
            </a:r>
            <a:r>
              <a:rPr lang="et-EE" altLang="et-EE" sz="2400" dirty="0" smtClean="0"/>
              <a:t> – antud väitega nõustus 36% eestimaalastest. Lapse emaga jäämist pooldasid rohkem venekeelt kõnelevad ja vanemad inimesed.</a:t>
            </a:r>
          </a:p>
          <a:p>
            <a:pPr eaLnBrk="1" hangingPunct="1">
              <a:buFont typeface="Wingdings" panose="05000000000000000000" pitchFamily="2" charset="2"/>
              <a:buNone/>
            </a:pPr>
            <a:endParaRPr lang="et-EE" altLang="et-EE" sz="2400" dirty="0" smtClean="0"/>
          </a:p>
          <a:p>
            <a:pPr eaLnBrk="1" hangingPunct="1">
              <a:buFont typeface="Wingdings" panose="05000000000000000000" pitchFamily="2" charset="2"/>
              <a:buNone/>
            </a:pPr>
            <a:r>
              <a:rPr lang="et-EE" altLang="et-EE" sz="2400" dirty="0"/>
              <a:t>Kasearu, K. (2009) Muutuvad pereväärtused muutuvas Eestis. Tallinn: Rahvastikuministri büroo.</a:t>
            </a:r>
          </a:p>
          <a:p>
            <a:pPr eaLnBrk="1" hangingPunct="1">
              <a:buFont typeface="Wingdings" panose="05000000000000000000" pitchFamily="2" charset="2"/>
              <a:buNone/>
            </a:pPr>
            <a:endParaRPr lang="et-EE" altLang="et-EE" sz="2400" dirty="0"/>
          </a:p>
          <a:p>
            <a:pPr eaLnBrk="1" hangingPunct="1">
              <a:buFont typeface="Wingdings" panose="05000000000000000000" pitchFamily="2" charset="2"/>
              <a:buNone/>
            </a:pPr>
            <a:endParaRPr lang="et-EE" altLang="et-EE" dirty="0" smtClean="0"/>
          </a:p>
        </p:txBody>
      </p:sp>
    </p:spTree>
    <p:extLst>
      <p:ext uri="{BB962C8B-B14F-4D97-AF65-F5344CB8AC3E}">
        <p14:creationId xmlns:p14="http://schemas.microsoft.com/office/powerpoint/2010/main" val="20267938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1981200" y="277814"/>
            <a:ext cx="8229600" cy="788987"/>
          </a:xfrm>
        </p:spPr>
        <p:txBody>
          <a:bodyPr/>
          <a:lstStyle/>
          <a:p>
            <a:pPr algn="ctr" eaLnBrk="1" hangingPunct="1"/>
            <a:r>
              <a:rPr lang="et-EE" altLang="et-EE" smtClean="0"/>
              <a:t>Miks armastus võib lõppeda?</a:t>
            </a:r>
          </a:p>
        </p:txBody>
      </p:sp>
      <p:sp>
        <p:nvSpPr>
          <p:cNvPr id="159747" name="Rectangle 3"/>
          <p:cNvSpPr>
            <a:spLocks noGrp="1" noChangeArrowheads="1"/>
          </p:cNvSpPr>
          <p:nvPr>
            <p:ph type="body" idx="1"/>
          </p:nvPr>
        </p:nvSpPr>
        <p:spPr>
          <a:xfrm>
            <a:off x="1727199" y="999069"/>
            <a:ext cx="9838267" cy="5791199"/>
          </a:xfrm>
        </p:spPr>
        <p:txBody>
          <a:bodyPr>
            <a:normAutofit/>
          </a:bodyPr>
          <a:lstStyle/>
          <a:p>
            <a:pPr eaLnBrk="1" hangingPunct="1">
              <a:lnSpc>
                <a:spcPct val="80000"/>
              </a:lnSpc>
            </a:pPr>
            <a:r>
              <a:rPr lang="et-EE" altLang="et-EE" sz="2000" dirty="0"/>
              <a:t>Muututakse ise ja soovitakse kogeda uusi kiindumisi ja armumisi.</a:t>
            </a:r>
          </a:p>
          <a:p>
            <a:pPr eaLnBrk="1" hangingPunct="1">
              <a:lnSpc>
                <a:spcPct val="80000"/>
              </a:lnSpc>
            </a:pPr>
            <a:r>
              <a:rPr lang="et-EE" altLang="et-EE" sz="2000" dirty="0"/>
              <a:t> Kasvatakse eri suundades – alguses nii sarnased partnerid muutuvad erinevateks.</a:t>
            </a:r>
          </a:p>
          <a:p>
            <a:pPr eaLnBrk="1" hangingPunct="1">
              <a:lnSpc>
                <a:spcPct val="80000"/>
              </a:lnSpc>
            </a:pPr>
            <a:r>
              <a:rPr lang="et-EE" altLang="et-EE" sz="2000" dirty="0"/>
              <a:t> Suhte käigus ilmneb partneri nõrkusi, mis muutuvad häirivaks.</a:t>
            </a:r>
          </a:p>
          <a:p>
            <a:pPr eaLnBrk="1" hangingPunct="1">
              <a:lnSpc>
                <a:spcPct val="80000"/>
              </a:lnSpc>
            </a:pPr>
            <a:r>
              <a:rPr lang="et-EE" altLang="et-EE" sz="2000" dirty="0"/>
              <a:t> Tekivad tülid, mida ei suudeta rahumeelselt lahendada.</a:t>
            </a:r>
          </a:p>
          <a:p>
            <a:pPr eaLnBrk="1" hangingPunct="1">
              <a:lnSpc>
                <a:spcPct val="80000"/>
              </a:lnSpc>
            </a:pPr>
            <a:r>
              <a:rPr lang="et-EE" altLang="et-EE" sz="2000" dirty="0"/>
              <a:t> Pikaleveninud lähedussuhe hirmutab, sest ei ole veel soovi ennast pikemalt kellegagi siduda.</a:t>
            </a:r>
          </a:p>
          <a:p>
            <a:pPr eaLnBrk="1" hangingPunct="1">
              <a:lnSpc>
                <a:spcPct val="80000"/>
              </a:lnSpc>
            </a:pPr>
            <a:r>
              <a:rPr lang="et-EE" altLang="et-EE" sz="2000" dirty="0"/>
              <a:t> Tekib liiga suur sõltuvus teineteisest – ei saa enam oma hobidega tegeleda ja teiste sõpradega suhelda.</a:t>
            </a:r>
          </a:p>
          <a:p>
            <a:pPr eaLnBrk="1" hangingPunct="1">
              <a:lnSpc>
                <a:spcPct val="80000"/>
              </a:lnSpc>
            </a:pPr>
            <a:r>
              <a:rPr lang="et-EE" altLang="et-EE" sz="2000" dirty="0"/>
              <a:t> Armukadedus põhjustab riidusid, kahtlused vähendavad usaldust.</a:t>
            </a:r>
          </a:p>
          <a:p>
            <a:pPr eaLnBrk="1" hangingPunct="1">
              <a:lnSpc>
                <a:spcPct val="80000"/>
              </a:lnSpc>
            </a:pPr>
            <a:r>
              <a:rPr lang="et-EE" altLang="et-EE" sz="2000" dirty="0"/>
              <a:t> Sunnitakse partnerit tegema seda, mida teine teha ei taha.</a:t>
            </a:r>
          </a:p>
          <a:p>
            <a:pPr eaLnBrk="1" hangingPunct="1">
              <a:lnSpc>
                <a:spcPct val="80000"/>
              </a:lnSpc>
            </a:pPr>
            <a:r>
              <a:rPr lang="et-EE" altLang="et-EE" sz="2000" dirty="0"/>
              <a:t> Partner on truudusetu – see solvab ja kõigutab enesehinnangut.</a:t>
            </a:r>
          </a:p>
          <a:p>
            <a:pPr eaLnBrk="1" hangingPunct="1">
              <a:lnSpc>
                <a:spcPct val="80000"/>
              </a:lnSpc>
            </a:pPr>
            <a:r>
              <a:rPr lang="et-EE" altLang="et-EE" sz="2000" dirty="0"/>
              <a:t>Ärritavad partneri harjumused – alkoholi tarvitamine, suitsetamine, pesematus, vandumine või vägivaldsus.</a:t>
            </a:r>
          </a:p>
          <a:p>
            <a:pPr eaLnBrk="1" hangingPunct="1">
              <a:lnSpc>
                <a:spcPct val="80000"/>
              </a:lnSpc>
            </a:pPr>
            <a:r>
              <a:rPr lang="et-EE" altLang="et-EE" sz="2000" dirty="0"/>
              <a:t> Pikem lahusolek on põhjustanud tunnete jahtumist.</a:t>
            </a:r>
          </a:p>
        </p:txBody>
      </p:sp>
    </p:spTree>
    <p:extLst>
      <p:ext uri="{BB962C8B-B14F-4D97-AF65-F5344CB8AC3E}">
        <p14:creationId xmlns:p14="http://schemas.microsoft.com/office/powerpoint/2010/main" val="37115925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2592925" y="624110"/>
            <a:ext cx="8911687" cy="866023"/>
          </a:xfrm>
        </p:spPr>
        <p:txBody>
          <a:bodyPr/>
          <a:lstStyle/>
          <a:p>
            <a:pPr algn="ctr"/>
            <a:r>
              <a:rPr lang="et-EE" dirty="0" smtClean="0"/>
              <a:t>Ülesanne</a:t>
            </a:r>
            <a:endParaRPr lang="et-EE" dirty="0"/>
          </a:p>
        </p:txBody>
      </p:sp>
      <p:sp>
        <p:nvSpPr>
          <p:cNvPr id="3" name="Sisu kohatäide 2"/>
          <p:cNvSpPr>
            <a:spLocks noGrp="1"/>
          </p:cNvSpPr>
          <p:nvPr>
            <p:ph idx="1"/>
          </p:nvPr>
        </p:nvSpPr>
        <p:spPr>
          <a:xfrm>
            <a:off x="2592925" y="1490133"/>
            <a:ext cx="8915400" cy="4421089"/>
          </a:xfrm>
        </p:spPr>
        <p:txBody>
          <a:bodyPr/>
          <a:lstStyle/>
          <a:p>
            <a:pPr marL="0" indent="0">
              <a:buNone/>
            </a:pPr>
            <a:r>
              <a:rPr lang="et-EE" dirty="0" smtClean="0"/>
              <a:t> </a:t>
            </a:r>
          </a:p>
          <a:p>
            <a:pPr marL="457200" indent="-457200">
              <a:buFont typeface="+mj-lt"/>
              <a:buAutoNum type="arabicPeriod"/>
            </a:pPr>
            <a:r>
              <a:rPr lang="et-EE" sz="2400" dirty="0" smtClean="0"/>
              <a:t>Milliste omaduste, huvide ja väärtustega kaaslast soovite ise valida (olete juba oma valiku teinud)?</a:t>
            </a:r>
          </a:p>
          <a:p>
            <a:pPr marL="457200" indent="-457200">
              <a:buFont typeface="+mj-lt"/>
              <a:buAutoNum type="arabicPeriod"/>
            </a:pPr>
            <a:r>
              <a:rPr lang="et-EE" sz="2400" dirty="0" smtClean="0"/>
              <a:t>Mis on armumise  ja  armastuse vahe?</a:t>
            </a:r>
          </a:p>
          <a:p>
            <a:pPr marL="457200" indent="-457200">
              <a:buFont typeface="+mj-lt"/>
              <a:buAutoNum type="arabicPeriod"/>
            </a:pPr>
            <a:r>
              <a:rPr lang="et-EE" sz="2400" dirty="0" smtClean="0"/>
              <a:t>Kuidas hoida püsisuhet? Mida selleks ei tohi teha ja mida kindlasti vaja teha.</a:t>
            </a:r>
          </a:p>
          <a:p>
            <a:pPr marL="457200" indent="-457200">
              <a:buFont typeface="+mj-lt"/>
              <a:buAutoNum type="arabicPeriod"/>
            </a:pPr>
            <a:r>
              <a:rPr lang="et-EE" sz="2400" dirty="0" smtClean="0"/>
              <a:t>Mis on suhtes oluline?</a:t>
            </a:r>
          </a:p>
          <a:p>
            <a:pPr marL="0" indent="0">
              <a:buNone/>
            </a:pPr>
            <a:r>
              <a:rPr lang="et-EE" sz="2400" dirty="0" smtClean="0"/>
              <a:t> </a:t>
            </a:r>
            <a:endParaRPr lang="et-EE" sz="2400" dirty="0"/>
          </a:p>
        </p:txBody>
      </p:sp>
    </p:spTree>
    <p:extLst>
      <p:ext uri="{BB962C8B-B14F-4D97-AF65-F5344CB8AC3E}">
        <p14:creationId xmlns:p14="http://schemas.microsoft.com/office/powerpoint/2010/main" val="1853882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algn="ctr" eaLnBrk="1" hangingPunct="1"/>
            <a:r>
              <a:rPr lang="et-EE" altLang="et-EE" dirty="0" smtClean="0"/>
              <a:t>Abielu</a:t>
            </a:r>
          </a:p>
        </p:txBody>
      </p:sp>
      <p:sp>
        <p:nvSpPr>
          <p:cNvPr id="113667" name="Rectangle 3"/>
          <p:cNvSpPr>
            <a:spLocks noGrp="1" noChangeArrowheads="1"/>
          </p:cNvSpPr>
          <p:nvPr>
            <p:ph type="body" idx="1"/>
          </p:nvPr>
        </p:nvSpPr>
        <p:spPr/>
        <p:txBody>
          <a:bodyPr/>
          <a:lstStyle/>
          <a:p>
            <a:pPr eaLnBrk="1" hangingPunct="1">
              <a:buFont typeface="Wingdings" panose="05000000000000000000" pitchFamily="2" charset="2"/>
              <a:buNone/>
            </a:pPr>
            <a:r>
              <a:rPr lang="et-EE" altLang="et-EE" sz="2400" b="1" dirty="0" smtClean="0"/>
              <a:t>Abielu tuleks sõlmida kogu eluks</a:t>
            </a:r>
            <a:r>
              <a:rPr lang="et-EE" altLang="et-EE" sz="2400" dirty="0" smtClean="0"/>
              <a:t> – antud väitega nõustus 66% küsitletutest,</a:t>
            </a:r>
          </a:p>
          <a:p>
            <a:pPr eaLnBrk="1" hangingPunct="1">
              <a:buFont typeface="Wingdings" panose="05000000000000000000" pitchFamily="2" charset="2"/>
              <a:buNone/>
            </a:pPr>
            <a:r>
              <a:rPr lang="et-EE" altLang="et-EE" sz="2400" dirty="0" smtClean="0"/>
              <a:t>ning abielule pühendumist ja abielu pikaajalisust pooldab rohkem venekeelne</a:t>
            </a:r>
          </a:p>
          <a:p>
            <a:pPr eaLnBrk="1" hangingPunct="1">
              <a:buFont typeface="Wingdings" panose="05000000000000000000" pitchFamily="2" charset="2"/>
              <a:buNone/>
            </a:pPr>
            <a:r>
              <a:rPr lang="et-EE" altLang="et-EE" sz="2400" dirty="0" smtClean="0"/>
              <a:t>elanikkond ja vanemaealised inimesed.</a:t>
            </a:r>
          </a:p>
          <a:p>
            <a:pPr eaLnBrk="1" hangingPunct="1">
              <a:buFont typeface="Wingdings" panose="05000000000000000000" pitchFamily="2" charset="2"/>
              <a:buNone/>
            </a:pPr>
            <a:endParaRPr lang="et-EE" altLang="et-EE" sz="2400" dirty="0" smtClean="0"/>
          </a:p>
          <a:p>
            <a:pPr eaLnBrk="1" hangingPunct="1">
              <a:buFont typeface="Wingdings" panose="05000000000000000000" pitchFamily="2" charset="2"/>
              <a:buNone/>
            </a:pPr>
            <a:r>
              <a:rPr lang="et-EE" altLang="et-EE" sz="2400" dirty="0"/>
              <a:t>Kasearu, K. (2009) Muutuvad pereväärtused muutuvas Eestis. Tallinn: Rahvastikuministri büroo.</a:t>
            </a:r>
            <a:endParaRPr lang="et-EE" altLang="et-EE" sz="2400" dirty="0" smtClean="0"/>
          </a:p>
          <a:p>
            <a:pPr eaLnBrk="1" hangingPunct="1">
              <a:buFont typeface="Wingdings" panose="05000000000000000000" pitchFamily="2" charset="2"/>
              <a:buNone/>
            </a:pPr>
            <a:endParaRPr lang="et-EE" altLang="et-EE" dirty="0" smtClean="0"/>
          </a:p>
          <a:p>
            <a:pPr eaLnBrk="1" hangingPunct="1">
              <a:buFont typeface="Wingdings" panose="05000000000000000000" pitchFamily="2" charset="2"/>
              <a:buNone/>
            </a:pPr>
            <a:endParaRPr lang="et-EE" altLang="et-EE" dirty="0" smtClean="0"/>
          </a:p>
        </p:txBody>
      </p:sp>
    </p:spTree>
    <p:extLst>
      <p:ext uri="{BB962C8B-B14F-4D97-AF65-F5344CB8AC3E}">
        <p14:creationId xmlns:p14="http://schemas.microsoft.com/office/powerpoint/2010/main" val="1652145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algn="ctr" eaLnBrk="1" hangingPunct="1"/>
            <a:r>
              <a:rPr lang="et-EE" altLang="et-EE" smtClean="0"/>
              <a:t>Lahutus</a:t>
            </a:r>
          </a:p>
        </p:txBody>
      </p:sp>
      <p:sp>
        <p:nvSpPr>
          <p:cNvPr id="114691" name="Rectangle 3"/>
          <p:cNvSpPr>
            <a:spLocks noGrp="1" noChangeArrowheads="1"/>
          </p:cNvSpPr>
          <p:nvPr>
            <p:ph type="body" idx="1"/>
          </p:nvPr>
        </p:nvSpPr>
        <p:spPr>
          <a:xfrm>
            <a:off x="2589212" y="1608667"/>
            <a:ext cx="8915400" cy="4302555"/>
          </a:xfrm>
        </p:spPr>
        <p:txBody>
          <a:bodyPr>
            <a:normAutofit/>
          </a:bodyPr>
          <a:lstStyle/>
          <a:p>
            <a:pPr eaLnBrk="1" hangingPunct="1">
              <a:lnSpc>
                <a:spcPct val="90000"/>
              </a:lnSpc>
              <a:buFont typeface="Wingdings" panose="05000000000000000000" pitchFamily="2" charset="2"/>
              <a:buNone/>
            </a:pPr>
            <a:endParaRPr lang="et-EE" altLang="et-EE" sz="2400" dirty="0"/>
          </a:p>
          <a:p>
            <a:pPr eaLnBrk="1" hangingPunct="1">
              <a:lnSpc>
                <a:spcPct val="90000"/>
              </a:lnSpc>
              <a:buFont typeface="Wingdings" panose="05000000000000000000" pitchFamily="2" charset="2"/>
              <a:buNone/>
            </a:pPr>
            <a:r>
              <a:rPr lang="et-EE" altLang="et-EE" sz="2400" b="1" dirty="0"/>
              <a:t>Õnnetu abielu lahutamist, isegi kui peres on lapsed -</a:t>
            </a:r>
          </a:p>
          <a:p>
            <a:pPr eaLnBrk="1" hangingPunct="1">
              <a:lnSpc>
                <a:spcPct val="90000"/>
              </a:lnSpc>
              <a:buFont typeface="Wingdings" panose="05000000000000000000" pitchFamily="2" charset="2"/>
              <a:buNone/>
            </a:pPr>
            <a:r>
              <a:rPr lang="et-EE" altLang="et-EE" sz="2400" dirty="0"/>
              <a:t> pooldas 71% eestimaalastest. Enam toetavad seda naised. Hoiak õnnetu abielu lahutamisesuhtes ei sõltu vastaja vanusest, küll aga rahvusest. Eestlased pooldavad lahutamist enam kui venekeelne elanikkond. Samuti ilmnesid regionaalsed erinevused – maapiirkondades pigem taunitakse lahutust. </a:t>
            </a:r>
          </a:p>
          <a:p>
            <a:pPr eaLnBrk="1" hangingPunct="1">
              <a:lnSpc>
                <a:spcPct val="90000"/>
              </a:lnSpc>
              <a:buFont typeface="Wingdings" panose="05000000000000000000" pitchFamily="2" charset="2"/>
              <a:buNone/>
            </a:pPr>
            <a:endParaRPr lang="et-EE" altLang="et-EE" sz="2400" dirty="0"/>
          </a:p>
          <a:p>
            <a:pPr eaLnBrk="1" hangingPunct="1">
              <a:lnSpc>
                <a:spcPct val="90000"/>
              </a:lnSpc>
              <a:buFont typeface="Wingdings" panose="05000000000000000000" pitchFamily="2" charset="2"/>
              <a:buNone/>
            </a:pPr>
            <a:r>
              <a:rPr lang="et-EE" altLang="et-EE" sz="2400" dirty="0"/>
              <a:t>Kasearu, K. (2009) Muutuvad pereväärtused muutuvas Eestis. Tallinn: Rahvastikuministri büroo.</a:t>
            </a:r>
          </a:p>
          <a:p>
            <a:pPr eaLnBrk="1" hangingPunct="1">
              <a:lnSpc>
                <a:spcPct val="90000"/>
              </a:lnSpc>
              <a:buFont typeface="Wingdings" panose="05000000000000000000" pitchFamily="2" charset="2"/>
              <a:buNone/>
            </a:pPr>
            <a:endParaRPr lang="et-EE" altLang="et-EE" sz="2400" dirty="0"/>
          </a:p>
        </p:txBody>
      </p:sp>
    </p:spTree>
    <p:extLst>
      <p:ext uri="{BB962C8B-B14F-4D97-AF65-F5344CB8AC3E}">
        <p14:creationId xmlns:p14="http://schemas.microsoft.com/office/powerpoint/2010/main" val="236091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algn="ctr" eaLnBrk="1" hangingPunct="1"/>
            <a:r>
              <a:rPr lang="et-EE" altLang="et-EE" dirty="0" smtClean="0"/>
              <a:t>Noorte iseseisvaks saamine</a:t>
            </a:r>
          </a:p>
        </p:txBody>
      </p:sp>
      <p:sp>
        <p:nvSpPr>
          <p:cNvPr id="115715" name="Rectangle 3"/>
          <p:cNvSpPr>
            <a:spLocks noGrp="1" noChangeArrowheads="1"/>
          </p:cNvSpPr>
          <p:nvPr>
            <p:ph type="body" idx="1"/>
          </p:nvPr>
        </p:nvSpPr>
        <p:spPr>
          <a:xfrm>
            <a:off x="2589212" y="1905000"/>
            <a:ext cx="8915400" cy="4006222"/>
          </a:xfrm>
        </p:spPr>
        <p:txBody>
          <a:bodyPr>
            <a:noAutofit/>
          </a:bodyPr>
          <a:lstStyle/>
          <a:p>
            <a:pPr eaLnBrk="1" hangingPunct="1">
              <a:buFont typeface="Wingdings" panose="05000000000000000000" pitchFamily="2" charset="2"/>
              <a:buNone/>
            </a:pPr>
            <a:r>
              <a:rPr lang="et-EE" altLang="et-EE" sz="2400" dirty="0" smtClean="0"/>
              <a:t>Pooled eestimaalased nõustuvad, et </a:t>
            </a:r>
            <a:r>
              <a:rPr lang="et-EE" altLang="et-EE" sz="2400" b="1" dirty="0" smtClean="0"/>
              <a:t>kui lapsed saavad 18-20 aasta </a:t>
            </a:r>
            <a:r>
              <a:rPr lang="et-EE" altLang="et-EE" sz="2400" b="1" dirty="0" smtClean="0"/>
              <a:t>vanusteks, peaksid </a:t>
            </a:r>
            <a:r>
              <a:rPr lang="et-EE" altLang="et-EE" sz="2400" b="1" dirty="0" smtClean="0"/>
              <a:t>nad hakkama elama iseseisvalt</a:t>
            </a:r>
            <a:r>
              <a:rPr lang="et-EE" altLang="et-EE" sz="2400" dirty="0" smtClean="0"/>
              <a:t>. Meeste hulgas oli </a:t>
            </a:r>
            <a:r>
              <a:rPr lang="et-EE" altLang="et-EE" sz="2400" dirty="0" err="1" smtClean="0"/>
              <a:t>nõustujate</a:t>
            </a:r>
            <a:r>
              <a:rPr lang="et-EE" altLang="et-EE" sz="2400" dirty="0" smtClean="0"/>
              <a:t> osakaal</a:t>
            </a:r>
          </a:p>
          <a:p>
            <a:pPr eaLnBrk="1" hangingPunct="1">
              <a:buFont typeface="Wingdings" panose="05000000000000000000" pitchFamily="2" charset="2"/>
              <a:buNone/>
            </a:pPr>
            <a:r>
              <a:rPr lang="et-EE" altLang="et-EE" sz="2400" dirty="0" smtClean="0"/>
              <a:t>suurem kui naiste seas. Samuti venekeelne elanikkond toetab antud </a:t>
            </a:r>
            <a:r>
              <a:rPr lang="et-EE" altLang="et-EE" sz="2400" dirty="0" smtClean="0"/>
              <a:t>väidet rohkem </a:t>
            </a:r>
            <a:r>
              <a:rPr lang="et-EE" altLang="et-EE" sz="2400" dirty="0" smtClean="0"/>
              <a:t>kui eestlased. </a:t>
            </a:r>
          </a:p>
          <a:p>
            <a:pPr eaLnBrk="1" hangingPunct="1"/>
            <a:endParaRPr lang="et-EE" altLang="et-EE" sz="2400" dirty="0" smtClean="0"/>
          </a:p>
          <a:p>
            <a:pPr eaLnBrk="1" hangingPunct="1"/>
            <a:r>
              <a:rPr lang="et-EE" altLang="et-EE" sz="2400" dirty="0"/>
              <a:t>Kasearu, K. (2009) Muutuvad pereväärtused muutuvas Eestis. Tallinn: Rahvastikuministri büroo.</a:t>
            </a:r>
            <a:endParaRPr lang="et-EE" altLang="et-EE" sz="2400" dirty="0" smtClean="0"/>
          </a:p>
          <a:p>
            <a:pPr eaLnBrk="1" hangingPunct="1"/>
            <a:endParaRPr lang="et-EE" altLang="et-EE" sz="2400" dirty="0" smtClean="0"/>
          </a:p>
        </p:txBody>
      </p:sp>
    </p:spTree>
    <p:extLst>
      <p:ext uri="{BB962C8B-B14F-4D97-AF65-F5344CB8AC3E}">
        <p14:creationId xmlns:p14="http://schemas.microsoft.com/office/powerpoint/2010/main" val="1467598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algn="ctr" eaLnBrk="1" hangingPunct="1"/>
            <a:r>
              <a:rPr lang="et-EE" altLang="et-EE" smtClean="0"/>
              <a:t>Homoseksuaalsus</a:t>
            </a:r>
          </a:p>
        </p:txBody>
      </p:sp>
      <p:sp>
        <p:nvSpPr>
          <p:cNvPr id="116739" name="Rectangle 3"/>
          <p:cNvSpPr>
            <a:spLocks noGrp="1" noChangeArrowheads="1"/>
          </p:cNvSpPr>
          <p:nvPr>
            <p:ph type="body" idx="1"/>
          </p:nvPr>
        </p:nvSpPr>
        <p:spPr>
          <a:xfrm>
            <a:off x="2287062" y="1439332"/>
            <a:ext cx="9523412" cy="4639733"/>
          </a:xfrm>
        </p:spPr>
        <p:txBody>
          <a:bodyPr>
            <a:normAutofit/>
          </a:bodyPr>
          <a:lstStyle/>
          <a:p>
            <a:pPr eaLnBrk="1" hangingPunct="1">
              <a:lnSpc>
                <a:spcPct val="80000"/>
              </a:lnSpc>
              <a:buFont typeface="Wingdings" panose="05000000000000000000" pitchFamily="2" charset="2"/>
              <a:buNone/>
            </a:pPr>
            <a:r>
              <a:rPr lang="et-EE" altLang="et-EE" sz="2400" dirty="0"/>
              <a:t>13,3% eestimaalastest pooldab, et </a:t>
            </a:r>
            <a:r>
              <a:rPr lang="et-EE" altLang="et-EE" sz="2400" b="1" dirty="0"/>
              <a:t>homoseksuaalsetel paaridel peaksid olema samad õigused kui heteroseksuaalsetel paaridel</a:t>
            </a:r>
            <a:r>
              <a:rPr lang="et-EE" altLang="et-EE" sz="2400" dirty="0"/>
              <a:t>. Naisi on </a:t>
            </a:r>
            <a:r>
              <a:rPr lang="et-EE" altLang="et-EE" sz="2400" dirty="0" err="1"/>
              <a:t>nõustujate</a:t>
            </a:r>
            <a:r>
              <a:rPr lang="et-EE" altLang="et-EE" sz="2400" dirty="0"/>
              <a:t> seas rohkem kui mehi, samuti on antud hoiak tugevalt seotud küsitletava vanusega, nooremaealised on tunduvalt tolerantsemad kui vanemaealine elanikkond.</a:t>
            </a:r>
          </a:p>
          <a:p>
            <a:pPr eaLnBrk="1" hangingPunct="1">
              <a:lnSpc>
                <a:spcPct val="80000"/>
              </a:lnSpc>
              <a:buFont typeface="Wingdings" panose="05000000000000000000" pitchFamily="2" charset="2"/>
              <a:buNone/>
            </a:pPr>
            <a:r>
              <a:rPr lang="et-EE" altLang="et-EE" sz="2400" dirty="0"/>
              <a:t>Võrreldes eestlastega on venekeelne elanikkond rohkem homoseksuaalide õigusi toetav. Võrreldes vallalistega on vähem tolerantsed abielus/vabas kooselus ja lahutatud inimesed.</a:t>
            </a:r>
          </a:p>
          <a:p>
            <a:pPr eaLnBrk="1" hangingPunct="1">
              <a:lnSpc>
                <a:spcPct val="80000"/>
              </a:lnSpc>
              <a:buFont typeface="Wingdings" panose="05000000000000000000" pitchFamily="2" charset="2"/>
              <a:buNone/>
            </a:pPr>
            <a:r>
              <a:rPr lang="et-EE" altLang="et-EE" sz="2400" dirty="0"/>
              <a:t> Kasearu, K. (2009) Muutuvad pereväärtused muutuvas Eestis. Tallinn: Rahvastikuministri büroo.</a:t>
            </a:r>
          </a:p>
          <a:p>
            <a:pPr eaLnBrk="1" hangingPunct="1">
              <a:lnSpc>
                <a:spcPct val="80000"/>
              </a:lnSpc>
              <a:buFont typeface="Wingdings" panose="05000000000000000000" pitchFamily="2" charset="2"/>
              <a:buNone/>
            </a:pPr>
            <a:endParaRPr lang="et-EE" altLang="et-EE" sz="2400" dirty="0"/>
          </a:p>
        </p:txBody>
      </p:sp>
    </p:spTree>
    <p:extLst>
      <p:ext uri="{BB962C8B-B14F-4D97-AF65-F5344CB8AC3E}">
        <p14:creationId xmlns:p14="http://schemas.microsoft.com/office/powerpoint/2010/main" val="91856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algn="ctr" eaLnBrk="1" hangingPunct="1"/>
            <a:r>
              <a:rPr lang="et-EE" altLang="et-EE" smtClean="0"/>
              <a:t>Lapsed naise eneseteostuses</a:t>
            </a:r>
          </a:p>
        </p:txBody>
      </p:sp>
      <p:sp>
        <p:nvSpPr>
          <p:cNvPr id="117763" name="Rectangle 3"/>
          <p:cNvSpPr>
            <a:spLocks noGrp="1" noChangeArrowheads="1"/>
          </p:cNvSpPr>
          <p:nvPr>
            <p:ph type="body" idx="1"/>
          </p:nvPr>
        </p:nvSpPr>
        <p:spPr>
          <a:xfrm>
            <a:off x="2150533" y="1659467"/>
            <a:ext cx="9354079" cy="4251755"/>
          </a:xfrm>
        </p:spPr>
        <p:txBody>
          <a:bodyPr>
            <a:normAutofit/>
          </a:bodyPr>
          <a:lstStyle/>
          <a:p>
            <a:pPr eaLnBrk="1" hangingPunct="1">
              <a:lnSpc>
                <a:spcPct val="80000"/>
              </a:lnSpc>
              <a:buFont typeface="Wingdings" panose="05000000000000000000" pitchFamily="2" charset="2"/>
              <a:buNone/>
            </a:pPr>
            <a:r>
              <a:rPr lang="et-EE" altLang="et-EE" sz="2400" dirty="0" smtClean="0"/>
              <a:t>52,9% inimestest usub, et </a:t>
            </a:r>
            <a:r>
              <a:rPr lang="et-EE" altLang="et-EE" sz="2400" b="1" dirty="0" smtClean="0"/>
              <a:t>naisel peavad olema lapsed, et ennast teostada</a:t>
            </a:r>
            <a:r>
              <a:rPr lang="et-EE" altLang="et-EE" sz="2400" dirty="0" smtClean="0"/>
              <a:t>. Laste olemasolu eneseteostusena on olulisem vanemaealistele inimestele. Väitega </a:t>
            </a:r>
            <a:r>
              <a:rPr lang="et-EE" altLang="et-EE" sz="2400" dirty="0" err="1" smtClean="0"/>
              <a:t>nõustujate</a:t>
            </a:r>
            <a:r>
              <a:rPr lang="et-EE" altLang="et-EE" sz="2400" dirty="0" smtClean="0"/>
              <a:t> osakaalu erinevus noorimas ja vanimas vanusrühmas on kahekordne. Lapsed on naise eneseteostuse jaoks venekeelsele elanikkonnale olulisemad kui eestlastele. </a:t>
            </a:r>
          </a:p>
          <a:p>
            <a:pPr eaLnBrk="1" hangingPunct="1">
              <a:lnSpc>
                <a:spcPct val="80000"/>
              </a:lnSpc>
            </a:pPr>
            <a:endParaRPr lang="et-EE" altLang="et-EE" sz="2400" dirty="0" smtClean="0"/>
          </a:p>
          <a:p>
            <a:pPr eaLnBrk="1" hangingPunct="1">
              <a:lnSpc>
                <a:spcPct val="80000"/>
              </a:lnSpc>
              <a:buFont typeface="Wingdings" panose="05000000000000000000" pitchFamily="2" charset="2"/>
              <a:buNone/>
            </a:pPr>
            <a:r>
              <a:rPr lang="et-EE" altLang="et-EE" sz="2400" dirty="0" smtClean="0"/>
              <a:t> </a:t>
            </a:r>
            <a:r>
              <a:rPr lang="et-EE" altLang="et-EE" sz="2400" dirty="0"/>
              <a:t>Kasearu, K. (2009) Muutuvad pereväärtused muutuvas Eestis. Tallinn: Rahvastikuministri büroo.</a:t>
            </a:r>
            <a:endParaRPr lang="et-EE" altLang="et-EE" sz="2400" dirty="0" smtClean="0"/>
          </a:p>
          <a:p>
            <a:pPr eaLnBrk="1" hangingPunct="1">
              <a:lnSpc>
                <a:spcPct val="80000"/>
              </a:lnSpc>
            </a:pPr>
            <a:endParaRPr lang="et-EE" altLang="et-EE" sz="2400" dirty="0" smtClean="0"/>
          </a:p>
          <a:p>
            <a:pPr eaLnBrk="1" hangingPunct="1">
              <a:lnSpc>
                <a:spcPct val="80000"/>
              </a:lnSpc>
            </a:pPr>
            <a:endParaRPr lang="et-EE" altLang="et-EE" sz="2400" dirty="0" smtClean="0"/>
          </a:p>
        </p:txBody>
      </p:sp>
    </p:spTree>
    <p:extLst>
      <p:ext uri="{BB962C8B-B14F-4D97-AF65-F5344CB8AC3E}">
        <p14:creationId xmlns:p14="http://schemas.microsoft.com/office/powerpoint/2010/main" val="2890247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Rohukõrred">
  <a:themeElements>
    <a:clrScheme name="Rohukõrred">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Rohukõrred">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ohukõrred">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46</TotalTime>
  <Words>2386</Words>
  <Application>Microsoft Office PowerPoint</Application>
  <PresentationFormat>Laiekraan</PresentationFormat>
  <Paragraphs>218</Paragraphs>
  <Slides>41</Slides>
  <Notes>0</Notes>
  <HiddenSlides>0</HiddenSlides>
  <MMClips>0</MMClips>
  <ScaleCrop>false</ScaleCrop>
  <HeadingPairs>
    <vt:vector size="6" baseType="variant">
      <vt:variant>
        <vt:lpstr>Kasutatud fondid</vt:lpstr>
      </vt:variant>
      <vt:variant>
        <vt:i4>5</vt:i4>
      </vt:variant>
      <vt:variant>
        <vt:lpstr>Kujundus</vt:lpstr>
      </vt:variant>
      <vt:variant>
        <vt:i4>1</vt:i4>
      </vt:variant>
      <vt:variant>
        <vt:lpstr>Slaidipealkirjad</vt:lpstr>
      </vt:variant>
      <vt:variant>
        <vt:i4>41</vt:i4>
      </vt:variant>
    </vt:vector>
  </HeadingPairs>
  <TitlesOfParts>
    <vt:vector size="47" baseType="lpstr">
      <vt:lpstr>Arial</vt:lpstr>
      <vt:lpstr>Century Gothic</vt:lpstr>
      <vt:lpstr>Verdana</vt:lpstr>
      <vt:lpstr>Wingdings</vt:lpstr>
      <vt:lpstr>Wingdings 3</vt:lpstr>
      <vt:lpstr>Rohukõrred</vt:lpstr>
      <vt:lpstr>Armastuse teooriad ja püsisuhe. Pereväärtused.</vt:lpstr>
      <vt:lpstr>Eesti perekond. Pereväärtused ja hoiakud.</vt:lpstr>
      <vt:lpstr>Pereväärtused ja hoiakud.</vt:lpstr>
      <vt:lpstr>Vanemate lahutus</vt:lpstr>
      <vt:lpstr>Abielu</vt:lpstr>
      <vt:lpstr>Lahutus</vt:lpstr>
      <vt:lpstr>Noorte iseseisvaks saamine</vt:lpstr>
      <vt:lpstr>Homoseksuaalsus</vt:lpstr>
      <vt:lpstr>Lapsed naise eneseteostuses</vt:lpstr>
      <vt:lpstr>Lapsed mehe eneseteostuses</vt:lpstr>
      <vt:lpstr>Kuidas suhted alguse saavad?</vt:lpstr>
      <vt:lpstr>SUHETE KUJUNEMISE NURGAKIVID</vt:lpstr>
      <vt:lpstr>Füüsiline (ruumiline) lähedus</vt:lpstr>
      <vt:lpstr>Kontaktide sagedus ja tuttavlikkus</vt:lpstr>
      <vt:lpstr>Atraktiivsus ja sarnasus</vt:lpstr>
      <vt:lpstr>Ilus nägu</vt:lpstr>
      <vt:lpstr>Naise atraktiivsus mõjutab  sperma kiirust</vt:lpstr>
      <vt:lpstr>Maitse üle ei vaielda</vt:lpstr>
      <vt:lpstr>Armumine kui lähedussuhte algus</vt:lpstr>
      <vt:lpstr>Armumiseks kulub ainult 0.2 sekundit.</vt:lpstr>
      <vt:lpstr>Kui armumine teeb haiget</vt:lpstr>
      <vt:lpstr>Armastus</vt:lpstr>
      <vt:lpstr>Armastuse definitsioon</vt:lpstr>
      <vt:lpstr>Armastuse kolm faasi</vt:lpstr>
      <vt:lpstr>Armastuse kolmnurkne mudel</vt:lpstr>
      <vt:lpstr>Armastuse tüübid romantilistes suhetes (Sternbergi järgi)</vt:lpstr>
      <vt:lpstr>Missugust tüüpi armastusega on teie arvates lähisuhtes raske leppida?</vt:lpstr>
      <vt:lpstr>Kanada sotsioloog John Lee armastuse värviteooria</vt:lpstr>
      <vt:lpstr>Eros on armastus esimesest silmapilgust</vt:lpstr>
      <vt:lpstr>Ludus on mänguline armastus</vt:lpstr>
      <vt:lpstr>Storge on sõprusel põhinev armastus</vt:lpstr>
      <vt:lpstr>Mania (segu Erosest ja Ludusest) </vt:lpstr>
      <vt:lpstr>Pragma (segu Storgest ja Ludusest)</vt:lpstr>
      <vt:lpstr>Agape (segu Erosest ja Storgest)</vt:lpstr>
      <vt:lpstr>Emotsioonid ja kirg suhetes</vt:lpstr>
      <vt:lpstr>Pühendumine suhtele</vt:lpstr>
      <vt:lpstr>Ameerika psühholoogide  3- faktoriline mudel</vt:lpstr>
      <vt:lpstr>Isiklik armastuse mudel</vt:lpstr>
      <vt:lpstr>Lähedus ehk intiimsus</vt:lpstr>
      <vt:lpstr>Miks armastus võib lõppeda?</vt:lpstr>
      <vt:lpstr>Ülesanne</vt:lpstr>
    </vt:vector>
  </TitlesOfParts>
  <Company>Tartu Taiskasvanute Gumnaasium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Armastuse teooriad ja püsisuhe. Pereväärtused.</dc:title>
  <dc:creator>Eda Rööpmann</dc:creator>
  <cp:lastModifiedBy>Eda Rööpmann</cp:lastModifiedBy>
  <cp:revision>6</cp:revision>
  <dcterms:created xsi:type="dcterms:W3CDTF">2017-01-30T12:19:37Z</dcterms:created>
  <dcterms:modified xsi:type="dcterms:W3CDTF">2017-01-30T13:05:57Z</dcterms:modified>
</cp:coreProperties>
</file>