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9" r:id="rId8"/>
    <p:sldId id="265" r:id="rId9"/>
    <p:sldId id="266" r:id="rId10"/>
    <p:sldId id="272" r:id="rId11"/>
    <p:sldId id="273" r:id="rId12"/>
    <p:sldId id="274" r:id="rId13"/>
    <p:sldId id="275" r:id="rId14"/>
    <p:sldId id="271" r:id="rId15"/>
    <p:sldId id="276" r:id="rId16"/>
    <p:sldId id="277" r:id="rId17"/>
    <p:sldId id="278" r:id="rId18"/>
    <p:sldId id="284" r:id="rId19"/>
    <p:sldId id="267" r:id="rId20"/>
    <p:sldId id="270" r:id="rId21"/>
    <p:sldId id="268" r:id="rId22"/>
    <p:sldId id="279" r:id="rId23"/>
    <p:sldId id="280" r:id="rId24"/>
    <p:sldId id="285" r:id="rId25"/>
    <p:sldId id="282" r:id="rId26"/>
    <p:sldId id="283" r:id="rId27"/>
    <p:sldId id="287" r:id="rId28"/>
    <p:sldId id="288" r:id="rId29"/>
    <p:sldId id="281" r:id="rId30"/>
    <p:sldId id="286" r:id="rId31"/>
    <p:sldId id="261" r:id="rId32"/>
    <p:sldId id="262" r:id="rId3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40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4B31-0D7F-4560-B773-173461D8F1EF}" type="datetimeFigureOut">
              <a:rPr lang="et-EE" smtClean="0"/>
              <a:pPr/>
              <a:t>30.01.2015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646B-55A2-41D4-863D-4CEF41FA6E4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4B31-0D7F-4560-B773-173461D8F1EF}" type="datetimeFigureOut">
              <a:rPr lang="et-EE" smtClean="0"/>
              <a:pPr/>
              <a:t>30.01.2015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646B-55A2-41D4-863D-4CEF41FA6E4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4B31-0D7F-4560-B773-173461D8F1EF}" type="datetimeFigureOut">
              <a:rPr lang="et-EE" smtClean="0"/>
              <a:pPr/>
              <a:t>30.01.2015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646B-55A2-41D4-863D-4CEF41FA6E4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t-EE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t-EE" alt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BC068-ACB7-4511-BDC3-CAADC9C7EB2C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723608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t-EE" alt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t-EE" altLang="et-E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E085B-952C-40C6-9064-8C67BC0EEDA3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660237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t-EE" alt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t-EE" alt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E7325-6BB7-4D12-80DA-79B4AE6CCD16}" type="slidenum">
              <a:rPr lang="en-US" altLang="et-EE"/>
              <a:pPr/>
              <a:t>‹#›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35490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4B31-0D7F-4560-B773-173461D8F1EF}" type="datetimeFigureOut">
              <a:rPr lang="et-EE" smtClean="0"/>
              <a:pPr/>
              <a:t>30.01.2015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646B-55A2-41D4-863D-4CEF41FA6E4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4B31-0D7F-4560-B773-173461D8F1EF}" type="datetimeFigureOut">
              <a:rPr lang="et-EE" smtClean="0"/>
              <a:pPr/>
              <a:t>30.01.2015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646B-55A2-41D4-863D-4CEF41FA6E4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4B31-0D7F-4560-B773-173461D8F1EF}" type="datetimeFigureOut">
              <a:rPr lang="et-EE" smtClean="0"/>
              <a:pPr/>
              <a:t>30.01.2015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646B-55A2-41D4-863D-4CEF41FA6E4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4B31-0D7F-4560-B773-173461D8F1EF}" type="datetimeFigureOut">
              <a:rPr lang="et-EE" smtClean="0"/>
              <a:pPr/>
              <a:t>30.01.2015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646B-55A2-41D4-863D-4CEF41FA6E4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4B31-0D7F-4560-B773-173461D8F1EF}" type="datetimeFigureOut">
              <a:rPr lang="et-EE" smtClean="0"/>
              <a:pPr/>
              <a:t>30.01.2015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646B-55A2-41D4-863D-4CEF41FA6E4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4B31-0D7F-4560-B773-173461D8F1EF}" type="datetimeFigureOut">
              <a:rPr lang="et-EE" smtClean="0"/>
              <a:pPr/>
              <a:t>30.01.2015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646B-55A2-41D4-863D-4CEF41FA6E4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4B31-0D7F-4560-B773-173461D8F1EF}" type="datetimeFigureOut">
              <a:rPr lang="et-EE" smtClean="0"/>
              <a:pPr/>
              <a:t>30.01.2015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646B-55A2-41D4-863D-4CEF41FA6E4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4B31-0D7F-4560-B773-173461D8F1EF}" type="datetimeFigureOut">
              <a:rPr lang="et-EE" smtClean="0"/>
              <a:pPr/>
              <a:t>30.01.2015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6646B-55A2-41D4-863D-4CEF41FA6E4D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4B31-0D7F-4560-B773-173461D8F1EF}" type="datetimeFigureOut">
              <a:rPr lang="et-EE" smtClean="0"/>
              <a:pPr/>
              <a:t>30.01.2015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6646B-55A2-41D4-863D-4CEF41FA6E4D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o.org.ee/gmo/index.php?option=com_content&amp;task=view&amp;id=31&amp;Itemid=42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f/f2/GloFish.jpg/220px-GloFish.jpg" TargetMode="External"/><Relationship Id="rId2" Type="http://schemas.openxmlformats.org/officeDocument/2006/relationships/hyperlink" Target="http://www.bioneer.ee/eluviis/tarbimine/aid-4067/Mis-on-GMO-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ko.org.ee/gmo/index.php?option=com_content&amp;task=view&amp;id=31&amp;Itemid=42" TargetMode="External"/><Relationship Id="rId4" Type="http://schemas.openxmlformats.org/officeDocument/2006/relationships/hyperlink" Target="http://f3.pmo.ee/f/2009/12/14/282651t41h420e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Geenitehnoloogia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Koostanud Ülle </a:t>
            </a:r>
            <a:r>
              <a:rPr lang="et-EE" dirty="0" err="1" smtClean="0"/>
              <a:t>Irdt</a:t>
            </a:r>
            <a:endParaRPr lang="et-EE" dirty="0" smtClean="0"/>
          </a:p>
          <a:p>
            <a:r>
              <a:rPr lang="et-EE" dirty="0" smtClean="0"/>
              <a:t>MHG</a:t>
            </a:r>
          </a:p>
          <a:p>
            <a:r>
              <a:rPr lang="et-EE" dirty="0" smtClean="0"/>
              <a:t>2012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sz="3600" dirty="0" smtClean="0"/>
              <a:t>Geenide ülekanne</a:t>
            </a:r>
            <a:endParaRPr lang="en-US" altLang="et-EE" sz="3600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t-EE" altLang="et-EE" dirty="0" smtClean="0"/>
              <a:t>Bakteri plasmiidiga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t-EE" altLang="et-EE" dirty="0" smtClean="0"/>
              <a:t>Viirustega </a:t>
            </a:r>
          </a:p>
          <a:p>
            <a:pPr marL="609600" indent="-609600" eaLnBrk="1" hangingPunct="1">
              <a:buFontTx/>
              <a:buNone/>
            </a:pPr>
            <a:r>
              <a:rPr lang="et-EE" altLang="et-EE" dirty="0" smtClean="0"/>
              <a:t>Kui neile on soovitud geen lisatud, nimetame teda </a:t>
            </a:r>
            <a:r>
              <a:rPr lang="et-EE" altLang="et-EE" b="1" dirty="0" smtClean="0"/>
              <a:t>geenivektoriks.</a:t>
            </a:r>
          </a:p>
          <a:p>
            <a:pPr marL="609600" indent="-609600" eaLnBrk="1" hangingPunct="1">
              <a:buFontTx/>
              <a:buNone/>
            </a:pPr>
            <a:r>
              <a:rPr lang="et-EE" altLang="et-EE" dirty="0" smtClean="0"/>
              <a:t>3.</a:t>
            </a:r>
            <a:r>
              <a:rPr lang="et-EE" altLang="et-EE" b="1" dirty="0" smtClean="0"/>
              <a:t> </a:t>
            </a:r>
            <a:r>
              <a:rPr lang="et-EE" altLang="et-EE" dirty="0" smtClean="0"/>
              <a:t>Kullapüstoliga</a:t>
            </a:r>
          </a:p>
          <a:p>
            <a:pPr marL="609600" indent="-609600" eaLnBrk="1" hangingPunct="1">
              <a:buFontTx/>
              <a:buNone/>
            </a:pPr>
            <a:r>
              <a:rPr lang="et-EE" altLang="et-EE" dirty="0" smtClean="0"/>
              <a:t>4. Taimedesse Agrobakteriga</a:t>
            </a:r>
          </a:p>
        </p:txBody>
      </p:sp>
    </p:spTree>
    <p:extLst>
      <p:ext uri="{BB962C8B-B14F-4D97-AF65-F5344CB8AC3E}">
        <p14:creationId xmlns:p14="http://schemas.microsoft.com/office/powerpoint/2010/main" val="27337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8280400" cy="1800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t-EE" altLang="et-EE" sz="3600" b="1" smtClean="0"/>
              <a:t> </a:t>
            </a:r>
            <a:endParaRPr lang="en-US" altLang="et-EE" sz="2800" smtClean="0"/>
          </a:p>
        </p:txBody>
      </p:sp>
      <p:pic>
        <p:nvPicPr>
          <p:cNvPr id="49155" name="Picture 6" descr="gene_therap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268413"/>
            <a:ext cx="6624638" cy="4965700"/>
          </a:xfrm>
          <a:noFill/>
        </p:spPr>
      </p:pic>
      <p:sp>
        <p:nvSpPr>
          <p:cNvPr id="49156" name="Text Box 10"/>
          <p:cNvSpPr txBox="1">
            <a:spLocks noChangeArrowheads="1"/>
          </p:cNvSpPr>
          <p:nvPr/>
        </p:nvSpPr>
        <p:spPr bwMode="auto">
          <a:xfrm>
            <a:off x="1116013" y="4762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t-EE" altLang="et-EE" sz="1800"/>
          </a:p>
        </p:txBody>
      </p:sp>
      <p:sp>
        <p:nvSpPr>
          <p:cNvPr id="49157" name="Text Box 12"/>
          <p:cNvSpPr txBox="1">
            <a:spLocks noChangeArrowheads="1"/>
          </p:cNvSpPr>
          <p:nvPr/>
        </p:nvSpPr>
        <p:spPr bwMode="auto">
          <a:xfrm>
            <a:off x="755650" y="549275"/>
            <a:ext cx="698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t-EE" altLang="et-EE" sz="2800"/>
              <a:t>Viirusvektor viib soovitud geeni rakku</a:t>
            </a:r>
            <a:endParaRPr lang="en-US" altLang="et-EE" sz="2800"/>
          </a:p>
        </p:txBody>
      </p:sp>
    </p:spTree>
    <p:extLst>
      <p:ext uri="{BB962C8B-B14F-4D97-AF65-F5344CB8AC3E}">
        <p14:creationId xmlns:p14="http://schemas.microsoft.com/office/powerpoint/2010/main" val="2550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t-EE" altLang="et-EE" sz="3600" smtClean="0"/>
              <a:t>Kuidas kergesti aru saada, et soovitud geen on üle kandunud?</a:t>
            </a:r>
            <a:endParaRPr lang="en-US" altLang="et-EE" sz="360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637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t-EE" altLang="et-EE" sz="2800" smtClean="0"/>
              <a:t>Üle viidavale geenile on </a:t>
            </a:r>
            <a:r>
              <a:rPr lang="et-EE" altLang="et-EE" sz="2800" smtClean="0">
                <a:solidFill>
                  <a:srgbClr val="009900"/>
                </a:solidFill>
              </a:rPr>
              <a:t>markergeen</a:t>
            </a:r>
            <a:r>
              <a:rPr lang="et-EE" altLang="et-EE" sz="2800" smtClean="0"/>
              <a:t> külge pandud. </a:t>
            </a:r>
          </a:p>
          <a:p>
            <a:pPr eaLnBrk="1" hangingPunct="1">
              <a:buFontTx/>
              <a:buNone/>
            </a:pPr>
            <a:r>
              <a:rPr lang="et-EE" altLang="et-EE" sz="2800" smtClean="0"/>
              <a:t>Näiteks kasutatakse GFP (helenduv) geeni  markerina:</a:t>
            </a:r>
          </a:p>
          <a:p>
            <a:pPr eaLnBrk="1" hangingPunct="1">
              <a:buFontTx/>
              <a:buNone/>
            </a:pPr>
            <a:r>
              <a:rPr lang="et-EE" altLang="et-EE" sz="2800" smtClean="0"/>
              <a:t>Kui  uuritava geeni lõppu, enne stopp-koodoneid, on sisestatud GFP geen, siis vastava valgu süntees ei peatu enne, kui  ka GFP-valk on valmis. </a:t>
            </a:r>
          </a:p>
          <a:p>
            <a:pPr eaLnBrk="1" hangingPunct="1">
              <a:buFontTx/>
              <a:buNone/>
            </a:pPr>
            <a:r>
              <a:rPr lang="et-EE" altLang="et-EE" sz="2800" smtClean="0"/>
              <a:t>Nii saab üle viidud geeni avaldumist organismis kindlaks teha: vaatad ja näed, et helendub!</a:t>
            </a:r>
            <a:endParaRPr lang="en-US" altLang="et-EE" sz="2800" smtClean="0"/>
          </a:p>
          <a:p>
            <a:pPr eaLnBrk="1" hangingPunct="1">
              <a:buFontTx/>
              <a:buNone/>
            </a:pPr>
            <a:endParaRPr lang="en-US" altLang="et-EE" sz="2800" smtClean="0"/>
          </a:p>
        </p:txBody>
      </p:sp>
    </p:spTree>
    <p:extLst>
      <p:ext uri="{BB962C8B-B14F-4D97-AF65-F5344CB8AC3E}">
        <p14:creationId xmlns:p14="http://schemas.microsoft.com/office/powerpoint/2010/main" val="14458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549275"/>
            <a:ext cx="8064500" cy="3673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t-EE" altLang="et-EE" smtClean="0"/>
              <a:t>Fluorestseeruv  valk – GFP on saadud meduusist. </a:t>
            </a:r>
            <a:endParaRPr lang="en-US" altLang="et-EE" smtClean="0"/>
          </a:p>
        </p:txBody>
      </p:sp>
      <p:pic>
        <p:nvPicPr>
          <p:cNvPr id="51203" name="Picture 3" descr="shimomur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276475"/>
            <a:ext cx="3455988" cy="3162300"/>
          </a:xfrm>
          <a:noFill/>
        </p:spPr>
      </p:pic>
      <p:pic>
        <p:nvPicPr>
          <p:cNvPr id="51204" name="Picture 4" descr="aequori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341438"/>
            <a:ext cx="4537075" cy="4135437"/>
          </a:xfrm>
          <a:noFill/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323850" y="5516563"/>
            <a:ext cx="4752206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t-EE" altLang="et-EE" b="1" dirty="0" err="1"/>
              <a:t>O.Shimura</a:t>
            </a:r>
            <a:r>
              <a:rPr lang="et-EE" altLang="et-EE" b="1" dirty="0"/>
              <a:t> eraldas </a:t>
            </a:r>
            <a:r>
              <a:rPr lang="et-EE" altLang="et-EE" b="1" dirty="0" smtClean="0"/>
              <a:t>vastava geeni esimesena</a:t>
            </a:r>
            <a:r>
              <a:rPr lang="et-EE" altLang="et-EE" dirty="0" smtClean="0"/>
              <a:t> </a:t>
            </a:r>
            <a:endParaRPr lang="et-EE" altLang="et-EE" dirty="0"/>
          </a:p>
          <a:p>
            <a:pPr algn="ctr"/>
            <a:r>
              <a:rPr lang="et-EE" altLang="et-EE" dirty="0"/>
              <a:t>Nobeli preemia 2008 </a:t>
            </a:r>
            <a:endParaRPr lang="en-US" altLang="et-EE" dirty="0"/>
          </a:p>
        </p:txBody>
      </p:sp>
    </p:spTree>
    <p:extLst>
      <p:ext uri="{BB962C8B-B14F-4D97-AF65-F5344CB8AC3E}">
        <p14:creationId xmlns:p14="http://schemas.microsoft.com/office/powerpoint/2010/main" val="416909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026" name="Picture 2" descr="http://upload.wikimedia.org/wikipedia/commons/thumb/f/f2/GloFish.jpg/220px-Glo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7435929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351838" cy="2447925"/>
          </a:xfrm>
        </p:spPr>
        <p:txBody>
          <a:bodyPr/>
          <a:lstStyle/>
          <a:p>
            <a:pPr algn="l" eaLnBrk="1" hangingPunct="1"/>
            <a:r>
              <a:rPr lang="et-EE" altLang="et-EE" sz="2800" smtClean="0"/>
              <a:t>Helenduvad geenid on lisatud vaid markerina, et olla kindel geeni ülekandes. </a:t>
            </a:r>
            <a:br>
              <a:rPr lang="et-EE" altLang="et-EE" sz="2800" smtClean="0"/>
            </a:br>
            <a:r>
              <a:rPr lang="et-EE" altLang="et-EE" sz="2800" smtClean="0"/>
              <a:t>Albiino  jänes hüppab ringi nagu iga tavaline jänku, kuid pimedas toas UV-valgusel hakkab helenduma.</a:t>
            </a:r>
            <a:endParaRPr lang="en-US" altLang="et-EE" sz="2800" smtClean="0"/>
          </a:p>
        </p:txBody>
      </p:sp>
      <p:pic>
        <p:nvPicPr>
          <p:cNvPr id="52227" name="Picture 3" descr="al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852738"/>
            <a:ext cx="432117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yfp-pi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781300"/>
            <a:ext cx="4248150" cy="2973388"/>
          </a:xfrm>
          <a:noFill/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2051050" y="5776913"/>
            <a:ext cx="1727200" cy="10810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t-EE" altLang="et-EE" sz="2800"/>
              <a:t>Helenduv kärss</a:t>
            </a:r>
            <a:endParaRPr lang="en-US" altLang="et-EE" sz="2800"/>
          </a:p>
        </p:txBody>
      </p:sp>
    </p:spTree>
    <p:extLst>
      <p:ext uri="{BB962C8B-B14F-4D97-AF65-F5344CB8AC3E}">
        <p14:creationId xmlns:p14="http://schemas.microsoft.com/office/powerpoint/2010/main" val="16031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r>
              <a:rPr lang="et-EE" altLang="et-EE" sz="2800" smtClean="0"/>
              <a:t>Plasmiid, mis sisaldab GFP-geeni  ja antibiootikumiresistentsust määravat geeni</a:t>
            </a:r>
            <a:endParaRPr lang="en-US" altLang="et-EE" sz="2800" smtClean="0"/>
          </a:p>
        </p:txBody>
      </p:sp>
      <p:pic>
        <p:nvPicPr>
          <p:cNvPr id="53251" name="Picture 3" descr="PBMN-IRES-GF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060575"/>
            <a:ext cx="658812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764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116632"/>
            <a:ext cx="4249738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427538" y="692150"/>
            <a:ext cx="4465637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t-EE" altLang="et-EE" sz="3200">
                <a:solidFill>
                  <a:schemeClr val="tx2"/>
                </a:solidFill>
              </a:rPr>
              <a:t>Inimese kasvajat põhjustavale geenile on lisatud GFP- geen. </a:t>
            </a:r>
          </a:p>
          <a:p>
            <a:r>
              <a:rPr lang="et-EE" altLang="et-EE" sz="3200">
                <a:solidFill>
                  <a:schemeClr val="tx2"/>
                </a:solidFill>
              </a:rPr>
              <a:t>See on viidud hiire rakkudesse ning</a:t>
            </a:r>
          </a:p>
          <a:p>
            <a:r>
              <a:rPr lang="et-EE" altLang="et-EE" sz="3200">
                <a:solidFill>
                  <a:schemeClr val="tx2"/>
                </a:solidFill>
              </a:rPr>
              <a:t>nüüd on võimalik jälgida kasvaja arengut, siirdeid jne.</a:t>
            </a:r>
            <a:endParaRPr lang="en-US" altLang="et-EE" sz="3200">
              <a:solidFill>
                <a:schemeClr val="tx2"/>
              </a:solidFill>
            </a:endParaRPr>
          </a:p>
        </p:txBody>
      </p:sp>
      <p:pic>
        <p:nvPicPr>
          <p:cNvPr id="54276" name="Picture 4" descr="GaillardFig18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19" y="3347683"/>
            <a:ext cx="4185519" cy="4103687"/>
          </a:xfrm>
          <a:noFill/>
        </p:spPr>
      </p:pic>
    </p:spTree>
    <p:extLst>
      <p:ext uri="{BB962C8B-B14F-4D97-AF65-F5344CB8AC3E}">
        <p14:creationId xmlns:p14="http://schemas.microsoft.com/office/powerpoint/2010/main" val="34690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Geenitehnoloogia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GMO: geneetiliselt muundatud organism: </a:t>
            </a:r>
          </a:p>
          <a:p>
            <a:pPr lvl="1"/>
            <a:r>
              <a:rPr lang="et-EE" dirty="0" smtClean="0"/>
              <a:t>Transgeensed organismid</a:t>
            </a:r>
          </a:p>
          <a:p>
            <a:pPr lvl="2"/>
            <a:r>
              <a:rPr lang="et-EE" dirty="0" smtClean="0"/>
              <a:t>On sisse viidud teise liigi geene</a:t>
            </a:r>
          </a:p>
          <a:p>
            <a:pPr lvl="2"/>
            <a:r>
              <a:rPr lang="et-EE" dirty="0" smtClean="0"/>
              <a:t>Põhineb </a:t>
            </a:r>
            <a:r>
              <a:rPr lang="et-EE" dirty="0" err="1" smtClean="0"/>
              <a:t>rekombinantse</a:t>
            </a:r>
            <a:r>
              <a:rPr lang="et-EE" dirty="0" smtClean="0"/>
              <a:t> DNA tehnoloogial</a:t>
            </a:r>
          </a:p>
          <a:p>
            <a:pPr lvl="1"/>
            <a:r>
              <a:rPr lang="et-EE" dirty="0" smtClean="0"/>
              <a:t>Nokautorganismid</a:t>
            </a:r>
          </a:p>
          <a:p>
            <a:pPr marL="914400" lvl="2" indent="0">
              <a:buNone/>
            </a:pPr>
            <a:r>
              <a:rPr lang="et-EE" dirty="0" smtClean="0"/>
              <a:t>On nende enda geen välja lülitatud</a:t>
            </a:r>
          </a:p>
          <a:p>
            <a:pPr marL="914400" lvl="2" indent="0">
              <a:buNone/>
            </a:pPr>
            <a:r>
              <a:rPr lang="et-EE" dirty="0" smtClean="0"/>
              <a:t>(esimene USA-s müüki jõudnud GMO tomat-kauavalmivate viljadega)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24420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Geenitehnoloogia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t-EE" dirty="0" smtClean="0"/>
              <a:t>Meie ja teiste loomade, seente ja taimede geenis on </a:t>
            </a:r>
            <a:r>
              <a:rPr lang="et-EE" b="1" dirty="0" err="1" smtClean="0"/>
              <a:t>intronid</a:t>
            </a:r>
            <a:r>
              <a:rPr lang="et-EE" dirty="0" smtClean="0"/>
              <a:t> ja </a:t>
            </a:r>
            <a:r>
              <a:rPr lang="et-EE" b="1" dirty="0" err="1" smtClean="0"/>
              <a:t>eksonid</a:t>
            </a:r>
            <a:r>
              <a:rPr lang="et-EE" dirty="0" smtClean="0"/>
              <a:t>. </a:t>
            </a:r>
          </a:p>
          <a:p>
            <a:pPr>
              <a:lnSpc>
                <a:spcPct val="90000"/>
              </a:lnSpc>
              <a:buNone/>
            </a:pPr>
            <a:r>
              <a:rPr lang="et-EE" dirty="0" smtClean="0"/>
              <a:t>Pärast transkriptsiooni lõigatakse </a:t>
            </a:r>
            <a:r>
              <a:rPr lang="et-EE" dirty="0" err="1" smtClean="0"/>
              <a:t>intronid</a:t>
            </a:r>
            <a:r>
              <a:rPr lang="et-EE" dirty="0" smtClean="0"/>
              <a:t> välja ja ainult kokkuliidetud </a:t>
            </a:r>
            <a:r>
              <a:rPr lang="et-EE" dirty="0" err="1" smtClean="0"/>
              <a:t>eksonid</a:t>
            </a:r>
            <a:r>
              <a:rPr lang="et-EE" dirty="0" smtClean="0"/>
              <a:t> moodustavad </a:t>
            </a:r>
            <a:r>
              <a:rPr lang="et-EE" dirty="0" err="1" smtClean="0"/>
              <a:t>mRNA</a:t>
            </a:r>
            <a:r>
              <a:rPr lang="et-EE" dirty="0" smtClean="0"/>
              <a:t>, mille alusel sünteesitakse valk.</a:t>
            </a:r>
          </a:p>
          <a:p>
            <a:pPr>
              <a:lnSpc>
                <a:spcPct val="90000"/>
              </a:lnSpc>
              <a:buNone/>
            </a:pPr>
            <a:r>
              <a:rPr lang="et-EE" dirty="0" smtClean="0"/>
              <a:t>Bakter ei tunne ära </a:t>
            </a:r>
            <a:r>
              <a:rPr lang="et-EE" dirty="0" err="1" smtClean="0"/>
              <a:t>introneid</a:t>
            </a:r>
            <a:r>
              <a:rPr lang="et-EE" dirty="0" smtClean="0"/>
              <a:t>, vaid „loeb“ kõike!</a:t>
            </a:r>
          </a:p>
          <a:p>
            <a:pPr>
              <a:lnSpc>
                <a:spcPct val="90000"/>
              </a:lnSpc>
              <a:buNone/>
            </a:pPr>
            <a:r>
              <a:rPr lang="et-EE" dirty="0" smtClean="0"/>
              <a:t>Kui tahame bakterisse </a:t>
            </a:r>
            <a:r>
              <a:rPr lang="et-EE" dirty="0" err="1" smtClean="0"/>
              <a:t>eukarüootse</a:t>
            </a:r>
            <a:r>
              <a:rPr lang="et-EE" dirty="0" smtClean="0"/>
              <a:t> organismi geeni viia, siis peame selle </a:t>
            </a:r>
            <a:r>
              <a:rPr lang="et-EE" dirty="0" err="1" smtClean="0"/>
              <a:t>mRNA</a:t>
            </a:r>
            <a:r>
              <a:rPr lang="et-EE" dirty="0" smtClean="0"/>
              <a:t> alusel tegema DNA  - retroviirustel olemas </a:t>
            </a:r>
            <a:r>
              <a:rPr lang="et-EE" b="1" dirty="0" err="1" smtClean="0">
                <a:solidFill>
                  <a:srgbClr val="FF0000"/>
                </a:solidFill>
              </a:rPr>
              <a:t>pöördtranskriptaas</a:t>
            </a:r>
            <a:r>
              <a:rPr lang="et-EE" b="1" dirty="0" smtClean="0">
                <a:solidFill>
                  <a:srgbClr val="FF0000"/>
                </a:solidFill>
              </a:rPr>
              <a:t> (</a:t>
            </a:r>
            <a:r>
              <a:rPr lang="et-EE" b="1" dirty="0" err="1" smtClean="0">
                <a:solidFill>
                  <a:srgbClr val="FF0000"/>
                </a:solidFill>
              </a:rPr>
              <a:t>revertaas</a:t>
            </a:r>
            <a:r>
              <a:rPr lang="et-EE" b="1" dirty="0" smtClean="0">
                <a:solidFill>
                  <a:srgbClr val="FF0000"/>
                </a:solidFill>
              </a:rPr>
              <a:t>)</a:t>
            </a:r>
            <a:r>
              <a:rPr lang="et-EE" dirty="0" smtClean="0">
                <a:solidFill>
                  <a:srgbClr val="FF0000"/>
                </a:solidFill>
              </a:rPr>
              <a:t>, </a:t>
            </a:r>
            <a:r>
              <a:rPr lang="et-EE" dirty="0" smtClean="0"/>
              <a:t>mis selle töö ära teeb.</a:t>
            </a:r>
          </a:p>
          <a:p>
            <a:pPr>
              <a:lnSpc>
                <a:spcPct val="90000"/>
              </a:lnSpc>
              <a:buNone/>
            </a:pPr>
            <a:r>
              <a:rPr lang="et-EE" dirty="0" smtClean="0"/>
              <a:t>Nüüd teeb bakter sama valku, mis see geen inimese rakuski teeb.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Geenitehnoloogia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=</a:t>
            </a:r>
            <a:r>
              <a:rPr lang="et-EE" dirty="0" smtClean="0">
                <a:solidFill>
                  <a:srgbClr val="FF0000"/>
                </a:solidFill>
              </a:rPr>
              <a:t>insenergeneetika</a:t>
            </a:r>
            <a:r>
              <a:rPr lang="et-EE" dirty="0" smtClean="0"/>
              <a:t>: </a:t>
            </a:r>
          </a:p>
          <a:p>
            <a:pPr>
              <a:buNone/>
            </a:pPr>
            <a:r>
              <a:rPr lang="et-EE" dirty="0" smtClean="0"/>
              <a:t>	DNA valitud lõikude eraldamine, töötlemine 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vitro</a:t>
            </a:r>
            <a:r>
              <a:rPr lang="et-EE" dirty="0" smtClean="0"/>
              <a:t> ja siirdamine kromosoomi, </a:t>
            </a:r>
            <a:r>
              <a:rPr lang="et-EE" dirty="0" err="1" smtClean="0"/>
              <a:t>plasmiidi</a:t>
            </a:r>
            <a:r>
              <a:rPr lang="et-EE" dirty="0" smtClean="0"/>
              <a:t> või viirusesse</a:t>
            </a:r>
          </a:p>
          <a:p>
            <a:r>
              <a:rPr lang="et-EE" dirty="0" smtClean="0"/>
              <a:t>Eelduseks  </a:t>
            </a:r>
            <a:r>
              <a:rPr lang="et-EE" dirty="0" err="1" smtClean="0">
                <a:solidFill>
                  <a:srgbClr val="FF0000"/>
                </a:solidFill>
              </a:rPr>
              <a:t>rekombinantse</a:t>
            </a:r>
            <a:r>
              <a:rPr lang="et-EE" dirty="0" smtClean="0">
                <a:solidFill>
                  <a:srgbClr val="FF0000"/>
                </a:solidFill>
              </a:rPr>
              <a:t> DNA </a:t>
            </a:r>
            <a:r>
              <a:rPr lang="et-EE" dirty="0" smtClean="0"/>
              <a:t>loomine, so. DNA molekul, mis koosneb eri liigi DNA fragmentide ühendusest (1970)</a:t>
            </a:r>
          </a:p>
          <a:p>
            <a:pPr>
              <a:buNone/>
            </a:pP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028" name="Picture 4" descr="http://upload.wikimedia.org/wikipedia/commons/thumb/9/96/Two-step_Splicing_Reaction.png/400px-Two-step_Splicing_Reac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353" y="1080640"/>
            <a:ext cx="7085023" cy="5012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Esimene GM bakter loodi </a:t>
            </a:r>
            <a:r>
              <a:rPr lang="et-EE" dirty="0" err="1" smtClean="0"/>
              <a:t>Kalifornias</a:t>
            </a:r>
            <a:r>
              <a:rPr lang="et-EE" dirty="0" smtClean="0"/>
              <a:t> 1971. aastal</a:t>
            </a:r>
          </a:p>
          <a:p>
            <a:r>
              <a:rPr lang="et-EE" dirty="0" smtClean="0"/>
              <a:t>1973 – esimesed </a:t>
            </a:r>
            <a:r>
              <a:rPr lang="et-EE" dirty="0" err="1" smtClean="0"/>
              <a:t>rekombinantsed</a:t>
            </a:r>
            <a:r>
              <a:rPr lang="et-EE" dirty="0" smtClean="0"/>
              <a:t> viirused ja bakterid</a:t>
            </a:r>
          </a:p>
          <a:p>
            <a:r>
              <a:rPr lang="et-EE" dirty="0" smtClean="0"/>
              <a:t>70-ndate aastate teisel poolel hakati looma genoomipanku</a:t>
            </a:r>
          </a:p>
          <a:p>
            <a:r>
              <a:rPr lang="et-EE" dirty="0" smtClean="0"/>
              <a:t>1978 esimene inimese valku (insuliin) tootev bakteritüvi</a:t>
            </a:r>
          </a:p>
          <a:p>
            <a:r>
              <a:rPr lang="et-EE" dirty="0" smtClean="0"/>
              <a:t>Esimesed GM taimed tehti Belgias</a:t>
            </a:r>
          </a:p>
          <a:p>
            <a:pPr>
              <a:buNone/>
            </a:pPr>
            <a:r>
              <a:rPr lang="et-EE" dirty="0" smtClean="0"/>
              <a:t>		ja Missouris 1983. aastal (tubakataimed).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sz="3200" smtClean="0"/>
              <a:t>Bakterid toodavad inimese valke alates 1978.aastast</a:t>
            </a:r>
            <a:endParaRPr lang="en-US" altLang="et-EE" sz="320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t-EE" altLang="et-EE" smtClean="0"/>
              <a:t>Esimene oli </a:t>
            </a:r>
            <a:r>
              <a:rPr lang="et-EE" altLang="et-EE" b="1" smtClean="0"/>
              <a:t>insuliin</a:t>
            </a:r>
            <a:r>
              <a:rPr lang="et-EE" altLang="et-EE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t-EE" altLang="et-EE" smtClean="0"/>
              <a:t>Inimese kasvuhormoon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t-EE" altLang="et-EE" smtClean="0"/>
              <a:t>Erütropoietiin aneemia raviks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t-EE" altLang="et-EE" smtClean="0"/>
              <a:t>Interferoon, mis reguleerib immuunsüsteemi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t-EE" altLang="et-EE" smtClean="0"/>
              <a:t>Vere hüübimisfaktorid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t-EE" altLang="et-EE" smtClean="0"/>
              <a:t>Difteeria ja teetanuse vaktsiin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t-EE" altLang="et-EE" smtClean="0"/>
              <a:t>Pärmseened teevad B-hepatiidi vaktsiini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t-EE" altLang="et-EE" smtClean="0"/>
              <a:t>Putukarakud toodavad papilloomi vaktsiini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t-EE" smtClean="0"/>
          </a:p>
        </p:txBody>
      </p:sp>
    </p:spTree>
    <p:extLst>
      <p:ext uri="{BB962C8B-B14F-4D97-AF65-F5344CB8AC3E}">
        <p14:creationId xmlns:p14="http://schemas.microsoft.com/office/powerpoint/2010/main" val="281039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smtClean="0"/>
              <a:t>Transgeensed loomad</a:t>
            </a:r>
            <a:endParaRPr lang="en-US" altLang="et-EE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t-EE" altLang="et-EE" dirty="0" smtClean="0"/>
              <a:t>Esimene transgeenne hiir saadi 1981.a.: roti kasvuhormooniga kasvas 2 X suuremaks.</a:t>
            </a:r>
          </a:p>
          <a:p>
            <a:pPr eaLnBrk="1" hangingPunct="1"/>
            <a:r>
              <a:rPr lang="et-EE" altLang="et-EE" dirty="0" smtClean="0"/>
              <a:t>Miks hiiri kasutatakse kõige rohkem?</a:t>
            </a:r>
          </a:p>
          <a:p>
            <a:pPr lvl="1" eaLnBrk="1" hangingPunct="1"/>
            <a:r>
              <a:rPr lang="et-EE" altLang="et-EE" dirty="0" smtClean="0"/>
              <a:t>On imetaja</a:t>
            </a:r>
          </a:p>
          <a:p>
            <a:pPr lvl="1" eaLnBrk="1" hangingPunct="1"/>
            <a:r>
              <a:rPr lang="et-EE" altLang="et-EE" dirty="0" smtClean="0"/>
              <a:t>Paljuneb kiiresti – tulemused ilmnevad kiiresti</a:t>
            </a:r>
          </a:p>
          <a:p>
            <a:pPr eaLnBrk="1" hangingPunct="1"/>
            <a:r>
              <a:rPr lang="et-EE" altLang="et-EE" dirty="0" smtClean="0"/>
              <a:t>2013 a kevadel/suvel tulid Tartus veterinaaria instituudis ilmale 2 transgeenset lehmvasikat, kes pidid kasvuhormooni oma piimas hakkama tootma</a:t>
            </a:r>
            <a:endParaRPr lang="en-US" altLang="et-EE" dirty="0" smtClean="0"/>
          </a:p>
        </p:txBody>
      </p:sp>
    </p:spTree>
    <p:extLst>
      <p:ext uri="{BB962C8B-B14F-4D97-AF65-F5344CB8AC3E}">
        <p14:creationId xmlns:p14="http://schemas.microsoft.com/office/powerpoint/2010/main" val="350958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dirty="0"/>
              <a:t>Transgeensed loomad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Geenivektoritena kasutatakse viirusi või viiakse vajalik geen otse mikropipetiga hiire viljastatud munarakku</a:t>
            </a:r>
          </a:p>
          <a:p>
            <a:pPr lvl="1"/>
            <a:r>
              <a:rPr lang="et-EE" dirty="0" smtClean="0"/>
              <a:t>Munaraku viljastamine </a:t>
            </a:r>
            <a:r>
              <a:rPr lang="et-EE" dirty="0" err="1" smtClean="0"/>
              <a:t>in</a:t>
            </a:r>
            <a:r>
              <a:rPr lang="et-EE" dirty="0" smtClean="0"/>
              <a:t> </a:t>
            </a:r>
            <a:r>
              <a:rPr lang="et-EE" dirty="0" err="1" smtClean="0"/>
              <a:t>vitro</a:t>
            </a:r>
            <a:endParaRPr lang="et-EE" dirty="0" smtClean="0"/>
          </a:p>
          <a:p>
            <a:pPr lvl="1"/>
            <a:r>
              <a:rPr lang="et-EE" dirty="0" smtClean="0"/>
              <a:t>Geeni siirdamine mikropipetiga</a:t>
            </a:r>
          </a:p>
          <a:p>
            <a:pPr lvl="1"/>
            <a:r>
              <a:rPr lang="et-EE" dirty="0" smtClean="0"/>
              <a:t>Embrüo siirdamine asendusemasse</a:t>
            </a:r>
          </a:p>
          <a:p>
            <a:pPr lvl="1"/>
            <a:r>
              <a:rPr lang="et-EE" dirty="0" smtClean="0"/>
              <a:t>Tiinus, järglase sünd = transgeensed isendid ja kandub edasi ka nende järglastele!</a:t>
            </a:r>
          </a:p>
          <a:p>
            <a:pPr lvl="1"/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506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sz="3600" smtClean="0"/>
              <a:t>Näited ravimeid tootvatest loomadest</a:t>
            </a:r>
            <a:r>
              <a:rPr lang="et-EE" altLang="et-EE" smtClean="0"/>
              <a:t> </a:t>
            </a:r>
            <a:endParaRPr lang="en-US" altLang="et-EE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8496300" cy="2303463"/>
          </a:xfrm>
        </p:spPr>
        <p:txBody>
          <a:bodyPr/>
          <a:lstStyle/>
          <a:p>
            <a:pPr eaLnBrk="1" hangingPunct="1"/>
            <a:r>
              <a:rPr lang="et-EE" altLang="et-EE" sz="2800" smtClean="0"/>
              <a:t>GM-kitse piimas antikehad kasvajate vastu</a:t>
            </a:r>
          </a:p>
          <a:p>
            <a:pPr eaLnBrk="1" hangingPunct="1"/>
            <a:r>
              <a:rPr lang="et-EE" altLang="et-EE" sz="2800" smtClean="0"/>
              <a:t>GM-lehma piimas laktoalbumiin enneaegsetele lastele</a:t>
            </a:r>
          </a:p>
          <a:p>
            <a:pPr eaLnBrk="1" hangingPunct="1"/>
            <a:r>
              <a:rPr lang="et-EE" altLang="et-EE" sz="2800" smtClean="0"/>
              <a:t>GM-sead toodavad inimese hemoglobiin</a:t>
            </a:r>
          </a:p>
          <a:p>
            <a:pPr eaLnBrk="1" hangingPunct="1"/>
            <a:endParaRPr lang="en-US" altLang="et-EE" sz="2800" smtClean="0"/>
          </a:p>
        </p:txBody>
      </p:sp>
      <p:pic>
        <p:nvPicPr>
          <p:cNvPr id="60420" name="Picture 4" descr="_600551_300cowandcal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860800"/>
            <a:ext cx="3960813" cy="2376488"/>
          </a:xfrm>
          <a:noFill/>
        </p:spPr>
      </p:pic>
      <p:pic>
        <p:nvPicPr>
          <p:cNvPr id="60421" name="Picture 7" descr="_600551_150bottlef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3716338"/>
            <a:ext cx="2076450" cy="2492375"/>
          </a:xfrm>
          <a:noFill/>
        </p:spPr>
      </p:pic>
    </p:spTree>
    <p:extLst>
      <p:ext uri="{BB962C8B-B14F-4D97-AF65-F5344CB8AC3E}">
        <p14:creationId xmlns:p14="http://schemas.microsoft.com/office/powerpoint/2010/main" val="10008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t-EE" altLang="et-EE" sz="4000" b="1" dirty="0" smtClean="0"/>
              <a:t>Geenitehnoloogia</a:t>
            </a:r>
            <a:r>
              <a:rPr lang="et-EE" altLang="et-EE" sz="4000" dirty="0" smtClean="0"/>
              <a:t> </a:t>
            </a:r>
            <a:r>
              <a:rPr lang="et-EE" altLang="et-EE" sz="4000" b="1" dirty="0" smtClean="0"/>
              <a:t>loomade tõuaretuses</a:t>
            </a:r>
            <a:endParaRPr lang="en-US" altLang="et-EE" sz="4000" b="1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t-EE" altLang="et-EE" dirty="0" smtClean="0"/>
              <a:t>Sigade ja lammaste kaal kasvas 30%</a:t>
            </a:r>
          </a:p>
          <a:p>
            <a:pPr eaLnBrk="1" hangingPunct="1"/>
            <a:r>
              <a:rPr lang="et-EE" altLang="et-EE" dirty="0" smtClean="0"/>
              <a:t>Kalkunite munevus suurenes</a:t>
            </a:r>
          </a:p>
          <a:p>
            <a:pPr eaLnBrk="1" hangingPunct="1"/>
            <a:r>
              <a:rPr lang="et-EE" altLang="et-EE" dirty="0" smtClean="0"/>
              <a:t>Lihaloomad, kelle tailiha ja rasva osakaal on täpselt määratud</a:t>
            </a:r>
          </a:p>
          <a:p>
            <a:pPr eaLnBrk="1" hangingPunct="1"/>
            <a:r>
              <a:rPr lang="et-EE" altLang="et-EE" dirty="0" smtClean="0"/>
              <a:t>Forell jt kalad kasvasid 2 korda suuremaks</a:t>
            </a:r>
          </a:p>
          <a:p>
            <a:pPr eaLnBrk="1" hangingPunct="1"/>
            <a:r>
              <a:rPr lang="et-EE" altLang="et-EE" dirty="0" smtClean="0"/>
              <a:t>Eestis toodetakse TÜMRi laborites transgeenseid hiiri ja müüakse neid maailma teadusasutustesse katseteks.</a:t>
            </a:r>
          </a:p>
          <a:p>
            <a:pPr eaLnBrk="1" hangingPunct="1"/>
            <a:endParaRPr lang="et-EE" altLang="et-EE" dirty="0" smtClean="0"/>
          </a:p>
          <a:p>
            <a:pPr eaLnBrk="1" hangingPunct="1"/>
            <a:endParaRPr lang="en-US" altLang="et-EE" dirty="0" smtClean="0"/>
          </a:p>
        </p:txBody>
      </p:sp>
    </p:spTree>
    <p:extLst>
      <p:ext uri="{BB962C8B-B14F-4D97-AF65-F5344CB8AC3E}">
        <p14:creationId xmlns:p14="http://schemas.microsoft.com/office/powerpoint/2010/main" val="37852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Geenitehnoloogia</a:t>
            </a:r>
            <a:r>
              <a:rPr lang="en-US" dirty="0"/>
              <a:t> </a:t>
            </a:r>
            <a:r>
              <a:rPr lang="en-US" dirty="0" err="1"/>
              <a:t>loomade</a:t>
            </a:r>
            <a:r>
              <a:rPr lang="en-US" dirty="0"/>
              <a:t> </a:t>
            </a:r>
            <a:r>
              <a:rPr lang="en-US" dirty="0" err="1"/>
              <a:t>tõuaretuses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2013.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Põllumajandusakadeemias</a:t>
            </a:r>
            <a:r>
              <a:rPr lang="en-US" dirty="0"/>
              <a:t> </a:t>
            </a:r>
            <a:r>
              <a:rPr lang="en-US" dirty="0" err="1"/>
              <a:t>transgeenne</a:t>
            </a:r>
            <a:r>
              <a:rPr lang="en-US" dirty="0"/>
              <a:t> </a:t>
            </a:r>
            <a:r>
              <a:rPr lang="en-US" dirty="0" err="1"/>
              <a:t>vasikas</a:t>
            </a:r>
            <a:r>
              <a:rPr lang="en-US" dirty="0"/>
              <a:t> Mai, </a:t>
            </a:r>
            <a:r>
              <a:rPr lang="en-US" dirty="0" err="1"/>
              <a:t>kes</a:t>
            </a:r>
            <a:r>
              <a:rPr lang="en-US" dirty="0"/>
              <a:t> </a:t>
            </a:r>
            <a:r>
              <a:rPr lang="en-US" dirty="0" err="1"/>
              <a:t>suri</a:t>
            </a:r>
            <a:r>
              <a:rPr lang="en-US" dirty="0"/>
              <a:t> </a:t>
            </a:r>
            <a:r>
              <a:rPr lang="en-US" dirty="0" err="1"/>
              <a:t>varsti</a:t>
            </a:r>
            <a:r>
              <a:rPr lang="en-US" dirty="0"/>
              <a:t>, </a:t>
            </a:r>
            <a:r>
              <a:rPr lang="en-US" dirty="0" err="1"/>
              <a:t>juunis</a:t>
            </a:r>
            <a:r>
              <a:rPr lang="en-US" dirty="0"/>
              <a:t> </a:t>
            </a:r>
            <a:r>
              <a:rPr lang="en-US" dirty="0" err="1"/>
              <a:t>sündis</a:t>
            </a:r>
            <a:r>
              <a:rPr lang="en-US" dirty="0"/>
              <a:t> </a:t>
            </a:r>
            <a:r>
              <a:rPr lang="en-US" dirty="0" err="1"/>
              <a:t>teine</a:t>
            </a:r>
            <a:r>
              <a:rPr lang="en-US" dirty="0"/>
              <a:t> </a:t>
            </a:r>
            <a:r>
              <a:rPr lang="en-US" dirty="0" err="1"/>
              <a:t>transgeenne</a:t>
            </a:r>
            <a:r>
              <a:rPr lang="en-US" dirty="0"/>
              <a:t> </a:t>
            </a:r>
            <a:r>
              <a:rPr lang="en-US" dirty="0" err="1"/>
              <a:t>kloonvasikas</a:t>
            </a:r>
            <a:r>
              <a:rPr lang="en-US" dirty="0"/>
              <a:t> </a:t>
            </a:r>
            <a:r>
              <a:rPr lang="en-US" dirty="0" err="1"/>
              <a:t>Juuni</a:t>
            </a:r>
            <a:r>
              <a:rPr lang="en-US" dirty="0"/>
              <a:t>, </a:t>
            </a:r>
            <a:r>
              <a:rPr lang="en-US" dirty="0" err="1"/>
              <a:t>kes</a:t>
            </a:r>
            <a:r>
              <a:rPr lang="en-US" dirty="0"/>
              <a:t> </a:t>
            </a:r>
            <a:r>
              <a:rPr lang="en-US" dirty="0" err="1"/>
              <a:t>elas</a:t>
            </a:r>
            <a:r>
              <a:rPr lang="en-US" dirty="0"/>
              <a:t> </a:t>
            </a:r>
            <a:r>
              <a:rPr lang="en-US" dirty="0" err="1"/>
              <a:t>peaaegu</a:t>
            </a:r>
            <a:r>
              <a:rPr lang="en-US" dirty="0"/>
              <a:t> </a:t>
            </a:r>
            <a:r>
              <a:rPr lang="en-US" dirty="0" err="1"/>
              <a:t>kolmekuuseks</a:t>
            </a:r>
            <a:r>
              <a:rPr lang="en-US" dirty="0"/>
              <a:t>, </a:t>
            </a:r>
            <a:r>
              <a:rPr lang="en-US" dirty="0" err="1"/>
              <a:t>kuid</a:t>
            </a:r>
            <a:r>
              <a:rPr lang="en-US" dirty="0"/>
              <a:t> </a:t>
            </a:r>
            <a:r>
              <a:rPr lang="en-US" dirty="0" err="1"/>
              <a:t>suri</a:t>
            </a:r>
            <a:r>
              <a:rPr lang="en-US" dirty="0"/>
              <a:t>. </a:t>
            </a:r>
            <a:r>
              <a:rPr lang="en-US" dirty="0" err="1"/>
              <a:t>Neile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sisse</a:t>
            </a:r>
            <a:r>
              <a:rPr lang="en-US" dirty="0"/>
              <a:t> </a:t>
            </a:r>
            <a:r>
              <a:rPr lang="en-US" dirty="0" err="1"/>
              <a:t>viidu</a:t>
            </a:r>
            <a:r>
              <a:rPr lang="en-US" dirty="0"/>
              <a:t> </a:t>
            </a:r>
            <a:r>
              <a:rPr lang="en-US" dirty="0" err="1"/>
              <a:t>inimese</a:t>
            </a:r>
            <a:r>
              <a:rPr lang="en-US" dirty="0"/>
              <a:t> </a:t>
            </a:r>
            <a:r>
              <a:rPr lang="en-US" dirty="0" err="1"/>
              <a:t>kasvuhormooni</a:t>
            </a:r>
            <a:r>
              <a:rPr lang="en-US" dirty="0"/>
              <a:t> </a:t>
            </a:r>
            <a:r>
              <a:rPr lang="en-US" dirty="0" err="1"/>
              <a:t>tootev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, </a:t>
            </a:r>
            <a:r>
              <a:rPr lang="en-US" dirty="0" err="1"/>
              <a:t>mida</a:t>
            </a:r>
            <a:r>
              <a:rPr lang="en-US" dirty="0"/>
              <a:t> </a:t>
            </a:r>
            <a:r>
              <a:rPr lang="en-US" dirty="0" err="1"/>
              <a:t>oleks</a:t>
            </a:r>
            <a:r>
              <a:rPr lang="en-US" dirty="0"/>
              <a:t> </a:t>
            </a:r>
            <a:r>
              <a:rPr lang="en-US" dirty="0" err="1"/>
              <a:t>inimesed</a:t>
            </a:r>
            <a:r>
              <a:rPr lang="en-US" dirty="0"/>
              <a:t> </a:t>
            </a:r>
            <a:r>
              <a:rPr lang="en-US" dirty="0" err="1"/>
              <a:t>saanud</a:t>
            </a:r>
            <a:r>
              <a:rPr lang="en-US" dirty="0"/>
              <a:t> </a:t>
            </a:r>
            <a:r>
              <a:rPr lang="en-US" dirty="0" err="1"/>
              <a:t>nende</a:t>
            </a:r>
            <a:r>
              <a:rPr lang="en-US" dirty="0"/>
              <a:t> </a:t>
            </a:r>
            <a:r>
              <a:rPr lang="en-US" dirty="0" err="1"/>
              <a:t>toodetud</a:t>
            </a:r>
            <a:r>
              <a:rPr lang="en-US" dirty="0"/>
              <a:t> </a:t>
            </a:r>
            <a:r>
              <a:rPr lang="en-US" dirty="0" err="1"/>
              <a:t>piimaga</a:t>
            </a:r>
            <a:r>
              <a:rPr lang="en-US" dirty="0"/>
              <a:t> </a:t>
            </a:r>
            <a:r>
              <a:rPr lang="en-US" dirty="0" err="1"/>
              <a:t>omandada</a:t>
            </a:r>
            <a:r>
              <a:rPr lang="en-US" dirty="0"/>
              <a:t>. (</a:t>
            </a:r>
            <a:r>
              <a:rPr lang="en-US" dirty="0" err="1"/>
              <a:t>Sulev</a:t>
            </a:r>
            <a:r>
              <a:rPr lang="en-US" dirty="0"/>
              <a:t> </a:t>
            </a:r>
            <a:r>
              <a:rPr lang="en-US" dirty="0" err="1"/>
              <a:t>Kõks</a:t>
            </a:r>
            <a:r>
              <a:rPr lang="en-US" dirty="0"/>
              <a:t> ja </a:t>
            </a:r>
            <a:r>
              <a:rPr lang="en-US" dirty="0" err="1"/>
              <a:t>Ülle</a:t>
            </a:r>
            <a:r>
              <a:rPr lang="en-US" dirty="0"/>
              <a:t> </a:t>
            </a:r>
            <a:r>
              <a:rPr lang="en-US" dirty="0" err="1"/>
              <a:t>Jaakmaa</a:t>
            </a:r>
            <a:r>
              <a:rPr lang="en-US" dirty="0" smtClean="0"/>
              <a:t>). </a:t>
            </a:r>
            <a:r>
              <a:rPr lang="et-EE" dirty="0" smtClean="0"/>
              <a:t>Tekkis hingamispuudulikkus, mis transgeensetele imetajatele väga omane.</a:t>
            </a:r>
          </a:p>
          <a:p>
            <a:r>
              <a:rPr lang="et-EE" dirty="0" smtClean="0"/>
              <a:t>2014.sept./okt. sündis vasikas, kes omab insuliinigeeni. On pideva kontrolli all, meediasse pole jõudnud!</a:t>
            </a:r>
          </a:p>
        </p:txBody>
      </p:sp>
    </p:spTree>
    <p:extLst>
      <p:ext uri="{BB962C8B-B14F-4D97-AF65-F5344CB8AC3E}">
        <p14:creationId xmlns:p14="http://schemas.microsoft.com/office/powerpoint/2010/main" val="6204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51" y="260648"/>
            <a:ext cx="8939336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Geenitehnoloogia</a:t>
            </a:r>
            <a:r>
              <a:rPr lang="en-US" dirty="0"/>
              <a:t> </a:t>
            </a:r>
            <a:r>
              <a:rPr lang="en-US" dirty="0" err="1" smtClean="0"/>
              <a:t>loomade</a:t>
            </a:r>
            <a:r>
              <a:rPr lang="et-EE" dirty="0" smtClean="0"/>
              <a:t> </a:t>
            </a:r>
            <a:r>
              <a:rPr lang="en-US" dirty="0" err="1" smtClean="0"/>
              <a:t>tõuaretuses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r>
              <a:rPr lang="en-US" dirty="0" err="1"/>
              <a:t>Kloonloomade</a:t>
            </a:r>
            <a:r>
              <a:rPr lang="en-US" dirty="0"/>
              <a:t> </a:t>
            </a:r>
            <a:r>
              <a:rPr lang="en-US" dirty="0" err="1"/>
              <a:t>probleemid</a:t>
            </a:r>
            <a:r>
              <a:rPr lang="en-US" dirty="0"/>
              <a:t>: </a:t>
            </a:r>
            <a:endParaRPr lang="et-EE" dirty="0" smtClean="0"/>
          </a:p>
          <a:p>
            <a:pPr lvl="1"/>
            <a:r>
              <a:rPr lang="en-US" dirty="0" err="1" smtClean="0"/>
              <a:t>ülekaalulisus</a:t>
            </a:r>
            <a:r>
              <a:rPr lang="en-US" dirty="0"/>
              <a:t>, </a:t>
            </a:r>
            <a:r>
              <a:rPr lang="en-US" dirty="0" err="1"/>
              <a:t>vajadus</a:t>
            </a:r>
            <a:r>
              <a:rPr lang="en-US" dirty="0"/>
              <a:t> </a:t>
            </a:r>
            <a:r>
              <a:rPr lang="en-US" dirty="0" err="1"/>
              <a:t>geisrilõike</a:t>
            </a:r>
            <a:r>
              <a:rPr lang="en-US" dirty="0"/>
              <a:t> </a:t>
            </a:r>
            <a:r>
              <a:rPr lang="en-US" dirty="0" err="1" smtClean="0"/>
              <a:t>järele</a:t>
            </a:r>
            <a:r>
              <a:rPr lang="et-EE" dirty="0" smtClean="0"/>
              <a:t>;</a:t>
            </a:r>
          </a:p>
          <a:p>
            <a:pPr lvl="1"/>
            <a:r>
              <a:rPr lang="en-US" dirty="0" err="1" smtClean="0"/>
              <a:t>hingamisprobleemid</a:t>
            </a:r>
            <a:r>
              <a:rPr lang="en-US" dirty="0"/>
              <a:t>, </a:t>
            </a:r>
            <a:r>
              <a:rPr lang="en-US" dirty="0" err="1"/>
              <a:t>sest</a:t>
            </a:r>
            <a:r>
              <a:rPr lang="en-US" dirty="0"/>
              <a:t> </a:t>
            </a:r>
            <a:r>
              <a:rPr lang="en-US" dirty="0" err="1"/>
              <a:t>kopsud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taha</a:t>
            </a:r>
            <a:r>
              <a:rPr lang="en-US" dirty="0"/>
              <a:t> </a:t>
            </a:r>
            <a:r>
              <a:rPr lang="en-US" dirty="0" err="1" smtClean="0"/>
              <a:t>töötada</a:t>
            </a:r>
            <a:r>
              <a:rPr lang="en-US" dirty="0" smtClean="0"/>
              <a:t>;</a:t>
            </a:r>
            <a:endParaRPr lang="et-EE" dirty="0" smtClean="0"/>
          </a:p>
          <a:p>
            <a:pPr lvl="1"/>
            <a:r>
              <a:rPr lang="en-US" dirty="0" err="1" smtClean="0"/>
              <a:t>jalgade</a:t>
            </a:r>
            <a:r>
              <a:rPr lang="en-US" dirty="0" smtClean="0"/>
              <a:t> </a:t>
            </a:r>
            <a:r>
              <a:rPr lang="en-US" dirty="0" err="1"/>
              <a:t>nõrkus</a:t>
            </a:r>
            <a:r>
              <a:rPr lang="en-US" dirty="0"/>
              <a:t>, </a:t>
            </a:r>
            <a:r>
              <a:rPr lang="en-US" dirty="0" err="1"/>
              <a:t>eriti</a:t>
            </a:r>
            <a:r>
              <a:rPr lang="en-US" dirty="0"/>
              <a:t> </a:t>
            </a:r>
            <a:r>
              <a:rPr lang="en-US" dirty="0" err="1"/>
              <a:t>tagajalgade</a:t>
            </a:r>
            <a:r>
              <a:rPr lang="en-US" dirty="0"/>
              <a:t> </a:t>
            </a:r>
            <a:r>
              <a:rPr lang="en-US" dirty="0" err="1"/>
              <a:t>nõrk</a:t>
            </a:r>
            <a:r>
              <a:rPr lang="en-US" dirty="0"/>
              <a:t> </a:t>
            </a:r>
            <a:r>
              <a:rPr lang="en-US" dirty="0" err="1" smtClean="0"/>
              <a:t>kandvus</a:t>
            </a:r>
            <a:r>
              <a:rPr lang="en-US" dirty="0" smtClean="0"/>
              <a:t>;</a:t>
            </a:r>
            <a:endParaRPr lang="et-EE" dirty="0" smtClean="0"/>
          </a:p>
          <a:p>
            <a:pPr lvl="1"/>
            <a:r>
              <a:rPr lang="en-US" dirty="0" err="1" smtClean="0"/>
              <a:t>suurloomade</a:t>
            </a:r>
            <a:r>
              <a:rPr lang="en-US" dirty="0" smtClean="0"/>
              <a:t> </a:t>
            </a:r>
            <a:r>
              <a:rPr lang="en-US" dirty="0" err="1"/>
              <a:t>puhul</a:t>
            </a:r>
            <a:r>
              <a:rPr lang="en-US" dirty="0"/>
              <a:t> </a:t>
            </a:r>
            <a:r>
              <a:rPr lang="en-US" dirty="0" err="1"/>
              <a:t>liigsöömisest</a:t>
            </a:r>
            <a:r>
              <a:rPr lang="en-US" dirty="0"/>
              <a:t> ja </a:t>
            </a:r>
            <a:r>
              <a:rPr lang="en-US" dirty="0" err="1"/>
              <a:t>vähesest</a:t>
            </a:r>
            <a:r>
              <a:rPr lang="en-US" dirty="0"/>
              <a:t> </a:t>
            </a:r>
            <a:r>
              <a:rPr lang="en-US" dirty="0" err="1"/>
              <a:t>liikumisest</a:t>
            </a:r>
            <a:r>
              <a:rPr lang="en-US" dirty="0"/>
              <a:t> </a:t>
            </a:r>
            <a:r>
              <a:rPr lang="en-US" dirty="0" err="1"/>
              <a:t>tekkivad</a:t>
            </a:r>
            <a:r>
              <a:rPr lang="en-US" dirty="0"/>
              <a:t> </a:t>
            </a:r>
            <a:r>
              <a:rPr lang="en-US" dirty="0" err="1"/>
              <a:t>koolikud</a:t>
            </a:r>
            <a:r>
              <a:rPr lang="en-US" dirty="0"/>
              <a:t> ja </a:t>
            </a:r>
            <a:r>
              <a:rPr lang="en-US" dirty="0" err="1" smtClean="0"/>
              <a:t>soolekeerdumised</a:t>
            </a:r>
            <a:r>
              <a:rPr lang="en-US" dirty="0" smtClean="0"/>
              <a:t>.</a:t>
            </a:r>
            <a:endParaRPr lang="et-EE" dirty="0" smtClean="0"/>
          </a:p>
          <a:p>
            <a:r>
              <a:rPr lang="en-US" dirty="0" smtClean="0"/>
              <a:t>See </a:t>
            </a:r>
            <a:r>
              <a:rPr lang="en-US" dirty="0" err="1"/>
              <a:t>kõik</a:t>
            </a:r>
            <a:r>
              <a:rPr lang="en-US" dirty="0"/>
              <a:t> </a:t>
            </a:r>
            <a:r>
              <a:rPr lang="en-US" dirty="0" err="1"/>
              <a:t>suurendab</a:t>
            </a:r>
            <a:r>
              <a:rPr lang="en-US" dirty="0"/>
              <a:t> </a:t>
            </a:r>
            <a:r>
              <a:rPr lang="en-US" dirty="0" err="1"/>
              <a:t>nende</a:t>
            </a:r>
            <a:r>
              <a:rPr lang="en-US" dirty="0"/>
              <a:t> </a:t>
            </a:r>
            <a:r>
              <a:rPr lang="en-US" dirty="0" err="1"/>
              <a:t>suremust</a:t>
            </a:r>
            <a:r>
              <a:rPr lang="en-US" dirty="0"/>
              <a:t>. </a:t>
            </a:r>
            <a:r>
              <a:rPr lang="en-US" dirty="0" err="1"/>
              <a:t>Lisaks</a:t>
            </a:r>
            <a:r>
              <a:rPr lang="en-US" dirty="0"/>
              <a:t> </a:t>
            </a:r>
            <a:r>
              <a:rPr lang="en-US" dirty="0" err="1"/>
              <a:t>küsimus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neid</a:t>
            </a:r>
            <a:r>
              <a:rPr lang="en-US" dirty="0"/>
              <a:t> </a:t>
            </a:r>
            <a:r>
              <a:rPr lang="en-US" dirty="0" err="1"/>
              <a:t>hormoone</a:t>
            </a:r>
            <a:r>
              <a:rPr lang="en-US" dirty="0"/>
              <a:t>, </a:t>
            </a:r>
            <a:r>
              <a:rPr lang="en-US" dirty="0" err="1"/>
              <a:t>aineid</a:t>
            </a:r>
            <a:r>
              <a:rPr lang="en-US" dirty="0"/>
              <a:t> </a:t>
            </a:r>
            <a:r>
              <a:rPr lang="en-US" dirty="0" err="1"/>
              <a:t>eraldada</a:t>
            </a:r>
            <a:r>
              <a:rPr lang="en-US" dirty="0"/>
              <a:t>, </a:t>
            </a:r>
            <a:r>
              <a:rPr lang="en-US" dirty="0" err="1"/>
              <a:t>müüa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dirty="0" smtClean="0"/>
              <a:t>Transgeensed loomad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5183187"/>
          </a:xfrm>
        </p:spPr>
        <p:txBody>
          <a:bodyPr/>
          <a:lstStyle/>
          <a:p>
            <a:pPr eaLnBrk="1" hangingPunct="1"/>
            <a:r>
              <a:rPr lang="et-EE" altLang="et-EE" dirty="0" smtClean="0"/>
              <a:t>Transgeensete suurimetajate saamine on keerukas: </a:t>
            </a:r>
          </a:p>
          <a:p>
            <a:pPr lvl="1" eaLnBrk="1" hangingPunct="1"/>
            <a:r>
              <a:rPr lang="et-EE" altLang="et-EE" sz="2400" dirty="0" smtClean="0"/>
              <a:t>munaraku kahjustamine, tänapäeval viiakse üha enam geen </a:t>
            </a:r>
            <a:r>
              <a:rPr lang="et-EE" altLang="et-EE" sz="2400" dirty="0" err="1" smtClean="0"/>
              <a:t>in</a:t>
            </a:r>
            <a:r>
              <a:rPr lang="et-EE" altLang="et-EE" sz="2400" dirty="0" smtClean="0"/>
              <a:t> </a:t>
            </a:r>
            <a:r>
              <a:rPr lang="et-EE" altLang="et-EE" sz="2400" dirty="0" err="1" smtClean="0"/>
              <a:t>vitro</a:t>
            </a:r>
            <a:r>
              <a:rPr lang="et-EE" altLang="et-EE" sz="2400" dirty="0" smtClean="0"/>
              <a:t> embrüonaalsesse tüvirakku. Need omakorda uude varajasse embrüosse</a:t>
            </a:r>
          </a:p>
          <a:p>
            <a:pPr lvl="1" eaLnBrk="1" hangingPunct="1"/>
            <a:r>
              <a:rPr lang="et-EE" altLang="et-EE" sz="2400" dirty="0" smtClean="0"/>
              <a:t>embrüosiirdamine ei ole sageli edukas jne.</a:t>
            </a:r>
          </a:p>
          <a:p>
            <a:pPr lvl="1" eaLnBrk="1" hangingPunct="1"/>
            <a:r>
              <a:rPr lang="et-EE" altLang="et-EE" sz="2400" dirty="0" smtClean="0"/>
              <a:t>Ei ole olemas geenivektorit, mis integreeruks alati vajalikus kohas (kahjustab olemasolevaid geene)</a:t>
            </a:r>
          </a:p>
          <a:p>
            <a:pPr lvl="1" eaLnBrk="1" hangingPunct="1"/>
            <a:r>
              <a:rPr lang="et-EE" altLang="et-EE" sz="2400" dirty="0" smtClean="0"/>
              <a:t>Siiratav geen vajab veel koespetsiifilist </a:t>
            </a:r>
            <a:r>
              <a:rPr lang="et-EE" altLang="et-EE" sz="2400" dirty="0" err="1" smtClean="0"/>
              <a:t>promootorit</a:t>
            </a:r>
            <a:r>
              <a:rPr lang="et-EE" altLang="et-EE" sz="2400" dirty="0" smtClean="0"/>
              <a:t>, et hakkaks tööle õiges kohas ja ajas</a:t>
            </a:r>
          </a:p>
          <a:p>
            <a:pPr lvl="1"/>
            <a:r>
              <a:rPr lang="et-EE" altLang="et-EE" sz="2400" dirty="0" smtClean="0"/>
              <a:t>Väga suur katsete arv! </a:t>
            </a:r>
            <a:r>
              <a:rPr lang="et-EE" altLang="et-EE" sz="2400" dirty="0"/>
              <a:t>(200-300 katset </a:t>
            </a:r>
            <a:r>
              <a:rPr lang="et-EE" altLang="et-EE" sz="2400" dirty="0" smtClean="0"/>
              <a:t>, see võib mõjutada katsealuse elukvaliteeti</a:t>
            </a:r>
            <a:r>
              <a:rPr lang="et-EE" altLang="et-EE" dirty="0" smtClean="0"/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348567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Geenitehnoloogia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err="1" smtClean="0">
                <a:solidFill>
                  <a:srgbClr val="FF0000"/>
                </a:solidFill>
              </a:rPr>
              <a:t>Restriktaasid</a:t>
            </a:r>
            <a:r>
              <a:rPr lang="et-EE" dirty="0" smtClean="0">
                <a:solidFill>
                  <a:srgbClr val="FF0000"/>
                </a:solidFill>
              </a:rPr>
              <a:t> </a:t>
            </a:r>
            <a:r>
              <a:rPr lang="et-EE" dirty="0" smtClean="0"/>
              <a:t>on bakterites leiduvad ensüümid, mis tagavad neile nn “immuunsuse” viiruste vastu lõigates nende DNA juppideks</a:t>
            </a:r>
          </a:p>
          <a:p>
            <a:pPr lvl="1"/>
            <a:r>
              <a:rPr lang="et-EE" dirty="0" smtClean="0"/>
              <a:t>Bakterid omavad võõra DNA vastu nn R/M süsteemi (</a:t>
            </a:r>
            <a:r>
              <a:rPr lang="et-EE" dirty="0" err="1" smtClean="0"/>
              <a:t>restriktsioon/modifikatsioon</a:t>
            </a:r>
            <a:r>
              <a:rPr lang="et-EE" dirty="0" smtClean="0"/>
              <a:t> süsteem)</a:t>
            </a:r>
          </a:p>
          <a:p>
            <a:pPr lvl="1">
              <a:buNone/>
            </a:pPr>
            <a:r>
              <a:rPr lang="et-EE" dirty="0"/>
              <a:t>	</a:t>
            </a:r>
            <a:r>
              <a:rPr lang="et-EE" dirty="0" smtClean="0"/>
              <a:t>toimub kahe ensüümi koostöö: </a:t>
            </a:r>
            <a:r>
              <a:rPr lang="et-EE" dirty="0" err="1" smtClean="0"/>
              <a:t>restriktaas</a:t>
            </a:r>
            <a:r>
              <a:rPr lang="et-EE" dirty="0" smtClean="0"/>
              <a:t>, mis lõikab DNA fragmentideks ja </a:t>
            </a:r>
            <a:r>
              <a:rPr lang="et-EE" dirty="0" err="1" smtClean="0"/>
              <a:t>metüültransferaas</a:t>
            </a:r>
            <a:r>
              <a:rPr lang="et-EE" dirty="0" smtClean="0"/>
              <a:t>, mis </a:t>
            </a:r>
            <a:r>
              <a:rPr lang="et-EE" dirty="0" err="1" smtClean="0"/>
              <a:t>metüleerib</a:t>
            </a:r>
            <a:r>
              <a:rPr lang="et-EE" dirty="0" smtClean="0"/>
              <a:t> ära oma DNA ja kaitseb seega oma DNA–d lõhkumise eest.</a:t>
            </a:r>
          </a:p>
          <a:p>
            <a:pPr lvl="1">
              <a:buNone/>
            </a:pP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026" name="Picture 2" descr="http://f3.pmo.ee/f/2009/12/14/282651t41h42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332656"/>
            <a:ext cx="9144000" cy="54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60212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www.eko.org.ee/gmo/index.php?option=com_content&amp;task=view&amp;id=31&amp;Itemid=42</a:t>
            </a:r>
            <a:r>
              <a:rPr lang="et-E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oneer.ee/static/files/096/gmode_valmistamin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7201"/>
            <a:ext cx="9144000" cy="6955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Kasutatud kirjandus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>
                <a:hlinkClick r:id="rId2"/>
              </a:rPr>
              <a:t>http://www.bioneer.ee/eluviis/tarbimine/aid-4067/Mis-on-GMO-</a:t>
            </a:r>
            <a:endParaRPr lang="et-EE" dirty="0" smtClean="0"/>
          </a:p>
          <a:p>
            <a:r>
              <a:rPr lang="et-EE" dirty="0" smtClean="0">
                <a:hlinkClick r:id="rId3"/>
              </a:rPr>
              <a:t>http://upload.wikimedia.org/wikipedia/commons/thumb/f/f2/GloFish.jpg/220px-GloFish.jpg</a:t>
            </a:r>
            <a:endParaRPr lang="et-EE" dirty="0" smtClean="0"/>
          </a:p>
          <a:p>
            <a:r>
              <a:rPr lang="et-EE" dirty="0">
                <a:hlinkClick r:id="rId4"/>
              </a:rPr>
              <a:t>http://</a:t>
            </a:r>
            <a:r>
              <a:rPr lang="et-EE" dirty="0" smtClean="0">
                <a:hlinkClick r:id="rId4"/>
              </a:rPr>
              <a:t>f3.pmo.ee/f/2009/12/14/282651t41h420e.jpg</a:t>
            </a:r>
            <a:endParaRPr lang="et-EE" dirty="0" smtClean="0"/>
          </a:p>
          <a:p>
            <a:r>
              <a:rPr lang="et-EE" dirty="0">
                <a:hlinkClick r:id="rId5"/>
              </a:rPr>
              <a:t>http://</a:t>
            </a:r>
            <a:r>
              <a:rPr lang="et-EE" dirty="0" smtClean="0">
                <a:hlinkClick r:id="rId5"/>
              </a:rPr>
              <a:t>www.eko.org.ee/gmo/index.php?option=com_content&amp;task=view&amp;id=31&amp;Itemid=42</a:t>
            </a:r>
            <a:r>
              <a:rPr lang="et-EE" dirty="0" smtClean="0"/>
              <a:t> 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Geenitehnoloogia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err="1" smtClean="0"/>
              <a:t>Restriktaasid</a:t>
            </a:r>
            <a:r>
              <a:rPr lang="et-EE" dirty="0" smtClean="0"/>
              <a:t> tunnevad ära teatud järjestusega nukleotiidipaarid (4-8 ) DNA-s</a:t>
            </a:r>
          </a:p>
          <a:p>
            <a:r>
              <a:rPr lang="et-EE" dirty="0" smtClean="0"/>
              <a:t>Teada erinevaid </a:t>
            </a:r>
            <a:r>
              <a:rPr lang="et-EE" dirty="0" err="1" smtClean="0"/>
              <a:t>restriktaase</a:t>
            </a:r>
            <a:r>
              <a:rPr lang="et-EE" dirty="0" smtClean="0"/>
              <a:t> üle 3500:</a:t>
            </a:r>
          </a:p>
          <a:p>
            <a:pPr lvl="1"/>
            <a:r>
              <a:rPr lang="et-EE" dirty="0" smtClean="0"/>
              <a:t>I, III, IV tüüp lõikab DNA äratundmiskohast jupp maad eemalt</a:t>
            </a:r>
          </a:p>
          <a:p>
            <a:pPr lvl="1"/>
            <a:r>
              <a:rPr lang="et-EE" dirty="0" smtClean="0"/>
              <a:t>II tüüp äratundmiskohast või selle järgselt ja kleepuvalt</a:t>
            </a:r>
          </a:p>
          <a:p>
            <a:pPr lvl="1"/>
            <a:r>
              <a:rPr lang="et-EE" dirty="0" smtClean="0"/>
              <a:t>DNA lõikamine toimub kas kleepuvalt või tömbilt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Geenitehnoloogia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t-EE" dirty="0"/>
              <a:t>	</a:t>
            </a:r>
            <a:r>
              <a:rPr lang="et-EE" dirty="0" smtClean="0">
                <a:solidFill>
                  <a:srgbClr val="FF0000"/>
                </a:solidFill>
              </a:rPr>
              <a:t>Kleepuvad otsad</a:t>
            </a:r>
            <a:r>
              <a:rPr lang="et-EE" dirty="0" smtClean="0"/>
              <a:t>:		G A A T T C</a:t>
            </a:r>
          </a:p>
          <a:p>
            <a:pPr>
              <a:buNone/>
            </a:pPr>
            <a:r>
              <a:rPr lang="et-EE" dirty="0" smtClean="0"/>
              <a:t>						 C T T A A G</a:t>
            </a:r>
          </a:p>
          <a:p>
            <a:pPr>
              <a:buNone/>
            </a:pPr>
            <a:endParaRPr lang="et-EE" dirty="0"/>
          </a:p>
          <a:p>
            <a:pPr>
              <a:buNone/>
            </a:pPr>
            <a:r>
              <a:rPr lang="et-EE" dirty="0" smtClean="0"/>
              <a:t>	</a:t>
            </a:r>
            <a:r>
              <a:rPr lang="et-EE" dirty="0" smtClean="0">
                <a:solidFill>
                  <a:srgbClr val="FF0000"/>
                </a:solidFill>
              </a:rPr>
              <a:t>Tömbid otsad</a:t>
            </a:r>
            <a:r>
              <a:rPr lang="et-EE" dirty="0" smtClean="0"/>
              <a:t>:			G A A T T C</a:t>
            </a:r>
          </a:p>
          <a:p>
            <a:pPr>
              <a:buNone/>
            </a:pPr>
            <a:r>
              <a:rPr lang="et-EE" dirty="0" smtClean="0"/>
              <a:t>						 C T T A A G</a:t>
            </a:r>
          </a:p>
          <a:p>
            <a:pPr>
              <a:buNone/>
            </a:pPr>
            <a:r>
              <a:rPr lang="et-EE" dirty="0" smtClean="0"/>
              <a:t>Erineva DNA sama järjestusega nukleotiidid liituvad </a:t>
            </a:r>
            <a:r>
              <a:rPr lang="et-EE" dirty="0"/>
              <a:t>k</a:t>
            </a:r>
            <a:r>
              <a:rPr lang="et-EE" dirty="0" smtClean="0"/>
              <a:t>omplementaarsuse alusel  ja ahelate liitmiseks kasutatakse ensüümi </a:t>
            </a:r>
            <a:r>
              <a:rPr lang="et-EE" dirty="0" err="1" smtClean="0">
                <a:solidFill>
                  <a:srgbClr val="FF0000"/>
                </a:solidFill>
              </a:rPr>
              <a:t>ligaas</a:t>
            </a:r>
            <a:endParaRPr lang="et-EE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t-EE" dirty="0"/>
          </a:p>
        </p:txBody>
      </p:sp>
      <p:cxnSp>
        <p:nvCxnSpPr>
          <p:cNvPr id="14" name="Elbow Connector 13"/>
          <p:cNvCxnSpPr/>
          <p:nvPr/>
        </p:nvCxnSpPr>
        <p:spPr>
          <a:xfrm>
            <a:off x="4716016" y="1700808"/>
            <a:ext cx="1296144" cy="50405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6012160" y="2204864"/>
            <a:ext cx="1224136" cy="64807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12160" y="3356992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971600" y="0"/>
            <a:ext cx="2811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t-EE" sz="2000" dirty="0" err="1">
                <a:solidFill>
                  <a:srgbClr val="006600"/>
                </a:solidFill>
              </a:rPr>
              <a:t>Restriktsiooniensüümid</a:t>
            </a: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259632" y="548680"/>
            <a:ext cx="82740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t-EE" sz="1800" dirty="0">
                <a:solidFill>
                  <a:srgbClr val="CC3300"/>
                </a:solidFill>
              </a:rPr>
              <a:t>LÕIKAVAD SPETSIIFILIST KOHTA DNA-l</a:t>
            </a:r>
          </a:p>
          <a:p>
            <a:endParaRPr lang="et-EE" sz="1800" dirty="0">
              <a:solidFill>
                <a:srgbClr val="CC3300"/>
              </a:solidFill>
            </a:endParaRPr>
          </a:p>
          <a:p>
            <a:r>
              <a:rPr lang="et-EE" sz="1800" dirty="0"/>
              <a:t>Koht, mille </a:t>
            </a:r>
            <a:r>
              <a:rPr lang="et-EE" sz="1800" dirty="0" err="1"/>
              <a:t>restriktsiooniensüümid</a:t>
            </a:r>
            <a:r>
              <a:rPr lang="et-EE" sz="1800" dirty="0"/>
              <a:t> ära tunnevad, võib olla 4, 5, 6 või 8 nukleotiidi</a:t>
            </a:r>
          </a:p>
          <a:p>
            <a:r>
              <a:rPr lang="et-EE" sz="1800" dirty="0"/>
              <a:t>pikk. Mõnede ensüümide puhul on see koht ka pikem, mõnede puhul lühem.</a:t>
            </a:r>
          </a:p>
          <a:p>
            <a:endParaRPr lang="et-EE" sz="1800" dirty="0"/>
          </a:p>
          <a:p>
            <a:endParaRPr lang="en-US" sz="1800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00808"/>
            <a:ext cx="2428875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 descr="239px-DNA_Over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1533525" cy="3840163"/>
          </a:xfrm>
          <a:prstGeom prst="rect">
            <a:avLst/>
          </a:prstGeom>
          <a:noFill/>
        </p:spPr>
      </p:pic>
      <p:pic>
        <p:nvPicPr>
          <p:cNvPr id="6155" name="Picture 11" descr="200px-PhosphodiesterBondDiag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988840"/>
            <a:ext cx="2751138" cy="3960812"/>
          </a:xfrm>
          <a:prstGeom prst="rect">
            <a:avLst/>
          </a:prstGeom>
          <a:noFill/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6011863" y="6237288"/>
            <a:ext cx="282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t-EE" sz="1800"/>
              <a:t>fosfodiesterside lõhutakse</a:t>
            </a:r>
            <a:endParaRPr lang="en-US" sz="1800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483768" y="2276872"/>
            <a:ext cx="1265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t-EE" sz="1200" dirty="0">
                <a:solidFill>
                  <a:srgbClr val="CC3300"/>
                </a:solidFill>
              </a:rPr>
              <a:t>nn tömbid otsad</a:t>
            </a:r>
            <a:endParaRPr lang="en-US" sz="1200" dirty="0">
              <a:solidFill>
                <a:srgbClr val="CC3300"/>
              </a:solidFill>
            </a:endParaRP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2411760" y="4365104"/>
            <a:ext cx="141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t-EE" sz="1200" dirty="0">
                <a:solidFill>
                  <a:srgbClr val="CC3300"/>
                </a:solidFill>
              </a:rPr>
              <a:t>nn kleepuvad </a:t>
            </a:r>
          </a:p>
          <a:p>
            <a:r>
              <a:rPr lang="et-EE" sz="1200" dirty="0">
                <a:solidFill>
                  <a:srgbClr val="CC3300"/>
                </a:solidFill>
              </a:rPr>
              <a:t>e </a:t>
            </a:r>
            <a:r>
              <a:rPr lang="et-EE" sz="1200" dirty="0" err="1">
                <a:solidFill>
                  <a:srgbClr val="CC3300"/>
                </a:solidFill>
              </a:rPr>
              <a:t>üleulatuvd</a:t>
            </a:r>
            <a:r>
              <a:rPr lang="et-EE" sz="1200" dirty="0">
                <a:solidFill>
                  <a:srgbClr val="CC3300"/>
                </a:solidFill>
              </a:rPr>
              <a:t> otsad</a:t>
            </a:r>
            <a:endParaRPr lang="en-US" sz="1200" dirty="0">
              <a:solidFill>
                <a:srgbClr val="CC3300"/>
              </a:solidFill>
            </a:endParaRPr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V="1">
            <a:off x="3347864" y="3645024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t-EE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131840" y="5013176"/>
            <a:ext cx="50323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cture 4" descr="recdnacon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532813" cy="634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-36513" y="44450"/>
            <a:ext cx="4248151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" dirty="0"/>
              <a:t>GATCTTTTTCCCTCTGCCAAAAATTATGGGGACATCATGAAGCCCCTTGAGCATCTGACT</a:t>
            </a:r>
          </a:p>
          <a:p>
            <a:r>
              <a:rPr lang="en-US" sz="600" dirty="0"/>
              <a:t>TCTGGCTAATAAAGGAAATTTATTTTCATTGCAATAGTGTGTTGGAATTTTTTGTGTCTC</a:t>
            </a:r>
          </a:p>
          <a:p>
            <a:r>
              <a:rPr lang="en-US" sz="600" dirty="0"/>
              <a:t>TCACTCGGAAGGACATATGGGAGGGCAAATCATTTAAAACATCAGAATGAGTATTTGGTT</a:t>
            </a:r>
          </a:p>
          <a:p>
            <a:r>
              <a:rPr lang="en-US" sz="600" dirty="0"/>
              <a:t>TAGAGTTTGGCAACATATGCCATATGCTGGCTGCCATGAACAAAGGTGGCTATAAAGAGG</a:t>
            </a:r>
          </a:p>
          <a:p>
            <a:r>
              <a:rPr lang="en-US" sz="600" dirty="0"/>
              <a:t>TCATCAGTATATGAAACAGCCCCCTGCTGTCCATTCCTTATTCCATAGAAAAGCCTTGAC</a:t>
            </a:r>
          </a:p>
          <a:p>
            <a:r>
              <a:rPr lang="en-US" sz="600" dirty="0"/>
              <a:t>TTGAGGTTAGATTTTTTTTATATTTTGTTTTGTGTTATTTTTTTCTTTAACATCCCTAAA</a:t>
            </a:r>
          </a:p>
          <a:p>
            <a:r>
              <a:rPr lang="en-US" sz="600" dirty="0"/>
              <a:t>ATTTTCCTTACATGTTTTACTAGCCAGATTTTTCCTCCTCTCCTGACTACTCCCAGTCAT</a:t>
            </a:r>
          </a:p>
          <a:p>
            <a:r>
              <a:rPr lang="en-US" sz="600" dirty="0"/>
              <a:t>AGCTGTCCCTCTTCTCTTATGAA</a:t>
            </a:r>
            <a:r>
              <a:rPr lang="en-US" sz="600" dirty="0">
                <a:solidFill>
                  <a:srgbClr val="CC3300"/>
                </a:solidFill>
              </a:rPr>
              <a:t>CTCGAG</a:t>
            </a:r>
            <a:r>
              <a:rPr lang="en-US" sz="600" dirty="0"/>
              <a:t>CTTTTTGCAAAAGCCTAGGCCTCCAAAAAAG</a:t>
            </a:r>
          </a:p>
          <a:p>
            <a:r>
              <a:rPr lang="en-US" sz="600" dirty="0"/>
              <a:t>CCTCCTCACTACTTCTGGAATAGCTCAGAGGCCGAGGCGGCCTCGGCCTCTGCATAAATA</a:t>
            </a:r>
          </a:p>
          <a:p>
            <a:r>
              <a:rPr lang="en-US" sz="600" dirty="0"/>
              <a:t>AAAAAAATTAGTCAGCCATGGGGCGGAGAATGGGCGGAACTGGGCGGAGTTAGGGGCGGG</a:t>
            </a:r>
          </a:p>
          <a:p>
            <a:r>
              <a:rPr lang="en-US" sz="600" dirty="0"/>
              <a:t>ATGGGCGGAGTTAGGGGCGGGACTATGGTTGCTGACTAATTGAGATGCTGCATTAATGAA</a:t>
            </a:r>
          </a:p>
          <a:p>
            <a:r>
              <a:rPr lang="en-US" sz="600" dirty="0"/>
              <a:t>TCGGCCAACGCGCGGGGAGAGGCGGTTTGCGTATTGGGCGCTCTTCCGCTTCCTCGCTCA</a:t>
            </a:r>
          </a:p>
          <a:p>
            <a:r>
              <a:rPr lang="en-US" sz="600" dirty="0"/>
              <a:t>CTGACTCGCTGCGCTCGGTCGTTCGGCTGCGGCGAGCGGTATCAGCTCACTCAAAGGCGG</a:t>
            </a:r>
          </a:p>
          <a:p>
            <a:r>
              <a:rPr lang="en-US" sz="600" dirty="0"/>
              <a:t>TAATACGGTTATCCACAGAATCAGGGGATAACGCAGGAAAGAACATGTGAGCAAAAGGCC</a:t>
            </a:r>
          </a:p>
          <a:p>
            <a:r>
              <a:rPr lang="en-US" sz="600" dirty="0"/>
              <a:t>AGCAAAAGGCCAGGAACCGTAAAAAGGCCGCGTTGCTGGCGTTTTTCCATAGGCTCCGCC</a:t>
            </a:r>
          </a:p>
          <a:p>
            <a:r>
              <a:rPr lang="en-US" sz="600" dirty="0"/>
              <a:t>CCCCTGACGAGCATCACAAAAATCGACGCTCAAGTCAGAGGTGGCGAAACCCGACAGGAC</a:t>
            </a:r>
          </a:p>
          <a:p>
            <a:r>
              <a:rPr lang="en-US" sz="600" dirty="0"/>
              <a:t>TATAAAGATACCAGGCGTTTCCCCCTGGAAGCTCCCTCGTGCGCTCTCCTGTTCCGACCC</a:t>
            </a:r>
          </a:p>
          <a:p>
            <a:r>
              <a:rPr lang="en-US" sz="600" dirty="0"/>
              <a:t>TGCCGCTTACCGGATACCTGTCCGCCTTTCTCCCTTCGGGAAGCGTGGCGCTTTCTCATA</a:t>
            </a:r>
          </a:p>
          <a:p>
            <a:r>
              <a:rPr lang="en-US" sz="600" dirty="0"/>
              <a:t>GCTCACGCTGTAGGTATCTCAGTTCGGTGTAGGTCGTTCGCTCCAAGCTGGGCTGTGTGC</a:t>
            </a:r>
          </a:p>
          <a:p>
            <a:r>
              <a:rPr lang="en-US" sz="600" dirty="0"/>
              <a:t>ACGAACCCCCCGTTCAGCCCGACCGCTGCGCCTTATCCGGTAACTATCGTCTTGAGTCCA</a:t>
            </a:r>
          </a:p>
          <a:p>
            <a:r>
              <a:rPr lang="en-US" sz="600" dirty="0"/>
              <a:t>ACCCGGTAAGACACGACTTATCGCCACTGGCAGCAGCCACTGGTAACAGGATTAGCAGAG</a:t>
            </a:r>
          </a:p>
          <a:p>
            <a:r>
              <a:rPr lang="en-US" sz="600" dirty="0"/>
              <a:t>CGAGGTATGTAGGCGGTGCTACAGAGTTCTTGAAGTGGTGGCCTAACTACGGCTACACTA</a:t>
            </a:r>
          </a:p>
          <a:p>
            <a:r>
              <a:rPr lang="en-US" sz="600" dirty="0"/>
              <a:t>GAAGGACAGTATTTGGTATCTGCGCTCTGCTGAAGCCAGTTACCTTCGGAAAAAGAGTTG</a:t>
            </a:r>
          </a:p>
          <a:p>
            <a:r>
              <a:rPr lang="en-US" sz="600" dirty="0"/>
              <a:t>GTAGCTCTTGATCCGGCAAACAAACCACCGCTGGTAGCGGTGGTTTTTTTGTTTGCAAGC</a:t>
            </a:r>
          </a:p>
          <a:p>
            <a:r>
              <a:rPr lang="en-US" sz="600" dirty="0"/>
              <a:t>AGCAGATTACGCGCAGAAAAAAAGGATCTCAAGAAGATCCTTTGATCTTTTCTACGGGGT</a:t>
            </a:r>
          </a:p>
          <a:p>
            <a:r>
              <a:rPr lang="en-US" sz="600" dirty="0"/>
              <a:t>CTGACGCTCAGTGGAACGAAAACTCACGTTAAGGGATTTTGGTCATGAGATTATCAAAAA</a:t>
            </a:r>
          </a:p>
          <a:p>
            <a:r>
              <a:rPr lang="en-US" sz="600" dirty="0"/>
              <a:t>GGATCTTCACCTAGATCCTTTTAAATTAAAAATGAAGTTTTAAATCAATCTAAAGTATAT</a:t>
            </a:r>
          </a:p>
          <a:p>
            <a:r>
              <a:rPr lang="en-US" sz="600" dirty="0"/>
              <a:t>ATGAGTAAACTTGGTCTGACAGTTACCAATGCTTAATCAGTGAGGCACCTATCTCAGCGA</a:t>
            </a:r>
          </a:p>
          <a:p>
            <a:r>
              <a:rPr lang="en-US" sz="600" dirty="0"/>
              <a:t>TCTGTCTATTTCGTTCATCCATAGTTGCCTGACTCCCCGTCGTGTAGATAACTACGATAC</a:t>
            </a:r>
          </a:p>
          <a:p>
            <a:r>
              <a:rPr lang="en-US" sz="600" dirty="0"/>
              <a:t>GGGAGGGCTTACCATCTGGCCCCAGTGCTGCAATGATACCGCGAGACCCACGCTCACCGG</a:t>
            </a:r>
          </a:p>
          <a:p>
            <a:r>
              <a:rPr lang="en-US" sz="600" dirty="0"/>
              <a:t>CTCCAGATTTATCAGCAATAAACCAGCCAGCCGGAAGGGCCGAGCGCAGAAGTGGTCCTG</a:t>
            </a:r>
          </a:p>
          <a:p>
            <a:r>
              <a:rPr lang="en-US" sz="600" dirty="0"/>
              <a:t>CAACTTTATCCGCCTCCATCCAGTCTATTAATTGTTGCCGGGAAGCTAGAGTAAGTAGTT</a:t>
            </a:r>
          </a:p>
          <a:p>
            <a:r>
              <a:rPr lang="en-US" sz="600" dirty="0"/>
              <a:t>CGCCAGTTAATAGTTTGCGCAACGTTGTTGCCATTGCTACAGGCATCGTGGTGTCACGCT</a:t>
            </a:r>
          </a:p>
          <a:p>
            <a:r>
              <a:rPr lang="en-US" sz="600" dirty="0"/>
              <a:t>CGTCGTTTGGTATGGCTTCATTCAGCTCCGGTTCCCAACGATCAAGGCGAGTTACATGAT</a:t>
            </a:r>
          </a:p>
          <a:p>
            <a:r>
              <a:rPr lang="en-US" sz="600" dirty="0"/>
              <a:t>CCCCCATGTTGTGCAAAAAAGCGGTTAGCTCCTTCGGTCCTCCGATCGTTGTCAGAAGTA</a:t>
            </a:r>
          </a:p>
          <a:p>
            <a:r>
              <a:rPr lang="en-US" sz="600" dirty="0"/>
              <a:t>AGTTGGCCGCAGTGTTATCACTCATGGTTATGGCAGCACTGCATAATTCTCTTACTGTCA</a:t>
            </a:r>
          </a:p>
          <a:p>
            <a:r>
              <a:rPr lang="en-US" sz="600" dirty="0"/>
              <a:t>TGCCATCCGTAAGATGCTTTTCTGTGACTGGTGAGTACTCAACCAAGTCATTCTGAGAAT</a:t>
            </a:r>
          </a:p>
          <a:p>
            <a:r>
              <a:rPr lang="en-US" sz="600" dirty="0"/>
              <a:t>AGTGTATGCGGCGACCGAGTTGCTCTTGCCCGGCGTCAATACGGGATAATACCGCGCCAC</a:t>
            </a:r>
          </a:p>
          <a:p>
            <a:r>
              <a:rPr lang="en-US" sz="600" dirty="0"/>
              <a:t>ATAGCAGAACTTTAAAAGTGCTCATCATTGGAAAACGTTCTTCGGGGCGAAAACTCTCAA</a:t>
            </a:r>
          </a:p>
          <a:p>
            <a:r>
              <a:rPr lang="en-US" sz="600" dirty="0"/>
              <a:t>GGATCTTACCGCTGTTGAGATCCAGTTCGATGTAACCCACTCGTGCACCCAACTGATCTT</a:t>
            </a:r>
          </a:p>
          <a:p>
            <a:r>
              <a:rPr lang="en-US" sz="600" dirty="0"/>
              <a:t>CAGCATCTTTTACTTTCACCAGCGTTTCTGGGTGAGCAAAAACAGGAAGGCAAAATGCCG</a:t>
            </a:r>
          </a:p>
          <a:p>
            <a:r>
              <a:rPr lang="en-US" sz="600" dirty="0"/>
              <a:t>CAAAAAAGGGAATAAGGGCGACACGGAAATGTTGAATACTCATACTCTTCCTTTTTCAAT</a:t>
            </a:r>
          </a:p>
          <a:p>
            <a:r>
              <a:rPr lang="en-US" sz="600" dirty="0"/>
              <a:t>ATTATTGAAGCATTTATCAGGGTTATTGTCTCATGAGCGGATACATATTTGAATGTATTT</a:t>
            </a:r>
          </a:p>
          <a:p>
            <a:r>
              <a:rPr lang="en-US" sz="600" dirty="0"/>
              <a:t>AGAAAAATAAACAAATAGGGGTTCCGCGCACATTTCCCCGAAAAGTGCCACCTGACGTCT</a:t>
            </a:r>
          </a:p>
          <a:p>
            <a:r>
              <a:rPr lang="en-US" sz="600" dirty="0"/>
              <a:t>AAGAAACCATTATTATCATGACATTAACCTATAAAAATAGGCGTATCACGAGGCCCTTTC</a:t>
            </a:r>
          </a:p>
          <a:p>
            <a:r>
              <a:rPr lang="en-US" sz="600" dirty="0"/>
              <a:t>GTCTCGCGCGTTTCGGTGATGACGGTGAAAACCTCTGACACATGCAGCTCCCGGAGACGG</a:t>
            </a:r>
          </a:p>
          <a:p>
            <a:r>
              <a:rPr lang="en-US" sz="600" dirty="0"/>
              <a:t>TCACAGCTTGTCTGTAAGCGGATGCCGGGAGCAGACAAGCCCGTCAGGGCGCGTCAGCGG</a:t>
            </a:r>
          </a:p>
          <a:p>
            <a:r>
              <a:rPr lang="en-US" sz="600" dirty="0"/>
              <a:t>GTGTTGGCGGGTGTCGGGGCTGGCTTAACTATGCGGCATCAGAGCAGATTGTACTGAGAG</a:t>
            </a:r>
          </a:p>
          <a:p>
            <a:r>
              <a:rPr lang="en-US" sz="600" dirty="0"/>
              <a:t>TGCACCATATGCGGTGTGAAATACCGCACAGATGCGTAAGGAGAAAATACCGCATCAGGA</a:t>
            </a:r>
          </a:p>
          <a:p>
            <a:r>
              <a:rPr lang="en-US" sz="600" dirty="0"/>
              <a:t>AATTGTAAACGTTAATATTTTGTTAAAATTCGCGTTAAATTTTTGTTAAATCAGCTCATT</a:t>
            </a:r>
          </a:p>
          <a:p>
            <a:r>
              <a:rPr lang="en-US" sz="600" dirty="0"/>
              <a:t>TTTTAACCAATAGGCCGAAATCGGCAAAATCCCTTATAAATCAAAAGAATAGACCGAGAT</a:t>
            </a:r>
          </a:p>
          <a:p>
            <a:r>
              <a:rPr lang="en-US" sz="600" dirty="0"/>
              <a:t>AGGGTTGAGTGTTGTTCCAGTTTGGAACAAGAGTCCACTATTAAAGAACGTGGACTCCAA</a:t>
            </a:r>
          </a:p>
          <a:p>
            <a:r>
              <a:rPr lang="en-US" sz="600" dirty="0"/>
              <a:t>CGTCAAAGGGCGAAAAACCGTCTATCAGGGCGATGGCCCACTACGTGAACCATCACCCTA</a:t>
            </a:r>
          </a:p>
          <a:p>
            <a:r>
              <a:rPr lang="en-US" sz="600" dirty="0"/>
              <a:t>ATCAAGTTTTTTGGGGTCGAGGTGCCGTAAAGCACTAAATCGGAACCCTAAAGGGAGCCC</a:t>
            </a:r>
          </a:p>
          <a:p>
            <a:r>
              <a:rPr lang="en-US" sz="600" dirty="0"/>
              <a:t>CCGATTTAGAGCTTGACGGGGAAAGCCGGCGAACGTGGCGAGAAAGGAAGGGAAGAAAGC</a:t>
            </a:r>
          </a:p>
          <a:p>
            <a:r>
              <a:rPr lang="en-US" sz="600" dirty="0"/>
              <a:t>GAAAGGAGCGGGCGCTAGGGCGCTGGCAAGTGTAGCGGTCACGCTGCGCGTAACCACCAC</a:t>
            </a:r>
          </a:p>
          <a:p>
            <a:r>
              <a:rPr lang="en-US" sz="600" dirty="0"/>
              <a:t>ACCCGCCGCGCTTAATGCGCCGCTACAGGGCGCGTCGCGCCATTCGCCATTCAGGCTGCG</a:t>
            </a:r>
          </a:p>
          <a:p>
            <a:r>
              <a:rPr lang="en-US" sz="600" dirty="0"/>
              <a:t>CAACTGTTGGGAAGGGCGATCGGTGCGGGCCTCTTCGCTATTACGCCAGCTGGCGAAAGG</a:t>
            </a:r>
          </a:p>
          <a:p>
            <a:r>
              <a:rPr lang="en-US" sz="600" dirty="0"/>
              <a:t>GGGATGTGCTGCAAGGCGATTAAGTTGGGTAACGCCAGGGTTTTCCCAGTCACGACGTTG</a:t>
            </a:r>
          </a:p>
          <a:p>
            <a:r>
              <a:rPr lang="en-US" sz="600" dirty="0"/>
              <a:t>TAAAACGACGGCCAGTGAATTGTAATACGACTCACTATAGGGCGAATTCGGTTACATAAC</a:t>
            </a:r>
          </a:p>
          <a:p>
            <a:r>
              <a:rPr lang="en-US" sz="600" dirty="0"/>
              <a:t>TTACGGTAAATGGCCCGCCTGGCTGACCGCCCAACGACCCCCGCCCATTGACGTCAATAA</a:t>
            </a:r>
          </a:p>
          <a:p>
            <a:r>
              <a:rPr lang="en-US" sz="600" dirty="0"/>
              <a:t>TGACGTATGTTCCCATAGTAACGCCAATAGGGACTTTCCATTGACGTCAATGGGTGGAGT</a:t>
            </a:r>
          </a:p>
          <a:p>
            <a:r>
              <a:rPr lang="en-US" sz="600" dirty="0"/>
              <a:t>ATTTACGGTAAACTGCCCACTTGGCAGTACATCAAGTGTATCATATGCCAAGTACGCCCC</a:t>
            </a:r>
          </a:p>
          <a:p>
            <a:r>
              <a:rPr lang="en-US" sz="600" dirty="0"/>
              <a:t>CTATTGACGTCAATGACGGTAAATGGCCCGCCTGGCATTATGCCCAGTACATGACCTTAT</a:t>
            </a:r>
          </a:p>
          <a:p>
            <a:r>
              <a:rPr lang="en-US" sz="600" dirty="0"/>
              <a:t>GGGACTTTCCTACTTGGCAGTACATCTACGTATTAGTCATCGCTATTACCATGGTGATGC</a:t>
            </a:r>
          </a:p>
          <a:p>
            <a:r>
              <a:rPr lang="en-US" sz="600" dirty="0"/>
              <a:t>GGTTTTGGCAGTACATCAATGGGCGTGGATAGCGGTTTGACTCACGGGGATTTCCAAGTC</a:t>
            </a:r>
          </a:p>
          <a:p>
            <a:r>
              <a:rPr lang="en-US" sz="600" dirty="0"/>
              <a:t>TCCACCCCATTGACGTCAATGGGAGTTTGTTTTGGCACCAAAATCAACGGGACTTTCCAA</a:t>
            </a:r>
          </a:p>
          <a:p>
            <a:r>
              <a:rPr lang="en-US" sz="600" dirty="0"/>
              <a:t>AATGTCGTAACAACTCCGCCCCATTGACGCAAATGGGCGGTAGGCGTGTACGGTGGGAGG</a:t>
            </a:r>
          </a:p>
          <a:p>
            <a:r>
              <a:rPr lang="en-US" sz="600" dirty="0"/>
              <a:t>TCTATATAAGCAGAGCTCGTTTAGTGAACCGTCAGATCGCCTGGAGACGCCATCCACGCT</a:t>
            </a:r>
          </a:p>
          <a:p>
            <a:r>
              <a:rPr lang="en-US" sz="600" dirty="0"/>
              <a:t>GTTTTGACCTCCATAGAAGACACCGGGACCGATCCAGCCTCCGGGGGATCTTGGTGGCGT</a:t>
            </a:r>
          </a:p>
          <a:p>
            <a:r>
              <a:rPr lang="en-US" sz="600" dirty="0"/>
              <a:t>GAAACTCCCGCACCTCTTCGGCCAGCGCCTTGTAGAAGCGCGTAGGCCTTCTAGAATGGA</a:t>
            </a:r>
          </a:p>
          <a:p>
            <a:r>
              <a:rPr lang="en-US" sz="600" dirty="0"/>
              <a:t>GGAGCCGCAGTCAGATCCTAGCGTCGAGCCCCCTCTGAGTCAGGAAACATTTTCAGACCT</a:t>
            </a:r>
          </a:p>
          <a:p>
            <a:endParaRPr lang="en-US" sz="600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348038" y="4941888"/>
            <a:ext cx="345757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" dirty="0"/>
              <a:t>ATGGAAACTACTTCCTGAAAACAACGTTCTGTCCCCCTTGCCGTCCCAAGCAATGGATGA</a:t>
            </a:r>
          </a:p>
          <a:p>
            <a:r>
              <a:rPr lang="en-US" sz="600" dirty="0"/>
              <a:t>TTTGATGCTGTCCCCGGACGATATTGAACAATGGTTCACTGAAGACCCAGGTCCAGATGA</a:t>
            </a:r>
          </a:p>
          <a:p>
            <a:r>
              <a:rPr lang="en-US" sz="600" dirty="0"/>
              <a:t>AGCTCCCAGAATGCCAGAGGCTGCTCCCCCCGTGGCCCCTGCACCAGCAGCTCCTACACC</a:t>
            </a:r>
          </a:p>
          <a:p>
            <a:r>
              <a:rPr lang="en-US" sz="600" dirty="0"/>
              <a:t>GGCGGCCCCTGCACCAGCCCCCTCCTGGCCCCTGTCATCTTCTGTCCCTTCCCAGAAAAC</a:t>
            </a:r>
          </a:p>
          <a:p>
            <a:r>
              <a:rPr lang="en-US" sz="600" dirty="0"/>
              <a:t>CTACCAGGGCAGCTACGGTTTCCGTCTGGGCTTCTTGCATTCTGGGACAGCCAAGTCTGT</a:t>
            </a:r>
          </a:p>
          <a:p>
            <a:r>
              <a:rPr lang="en-US" sz="600" dirty="0"/>
              <a:t>GACTTGCACGTACTCCCCTGCCCTCAACAAGATGTTTTGCCAACTGGCCAAGACCTGCCC</a:t>
            </a:r>
          </a:p>
          <a:p>
            <a:r>
              <a:rPr lang="en-US" sz="600" dirty="0"/>
              <a:t>TGTGCAGCTGTGGGTTGATTCCACACCCCCGCCCGGCACCCGCGTCCGCGCCATGGCCAT</a:t>
            </a:r>
          </a:p>
          <a:p>
            <a:r>
              <a:rPr lang="en-US" sz="600" dirty="0"/>
              <a:t>CTACAAGCAGTCACAGCACATGACGGAGGTTGTGAGGCGCTGCCCCCACCATGAGCGCTG</a:t>
            </a:r>
          </a:p>
          <a:p>
            <a:r>
              <a:rPr lang="en-US" sz="600" dirty="0"/>
              <a:t>CTCAGATAGCGATGGTCTGGCCCCTCCTCAGCATCTTATCCGAGTGGAAGGAAATTTGCG</a:t>
            </a:r>
          </a:p>
          <a:p>
            <a:r>
              <a:rPr lang="en-US" sz="600" dirty="0"/>
              <a:t>TGTGGAGTATTTGGATGACAGAAACACTTTTCGACATAGTGTGGTGGTGCCCTATGAGCC</a:t>
            </a:r>
          </a:p>
          <a:p>
            <a:r>
              <a:rPr lang="en-US" sz="600" dirty="0"/>
              <a:t>GCCTGAGGTTGGCTCTGACTGTACCACCATCCACTACAACTACATGTGTAACAGTTCCTG</a:t>
            </a:r>
          </a:p>
          <a:p>
            <a:r>
              <a:rPr lang="en-US" sz="600" dirty="0"/>
              <a:t>CATGGGCGGCATGAACCGGAGGCCCATCCTCACCATCATCACACTGGAAGACTCCAGTGG</a:t>
            </a:r>
          </a:p>
          <a:p>
            <a:r>
              <a:rPr lang="en-US" sz="600" dirty="0"/>
              <a:t>TAATCTACTGGGACGGAACAGCTTTGAGGTGCATGTTTGTGCCTGTCCTGGGAGAGACCG</a:t>
            </a:r>
          </a:p>
          <a:p>
            <a:r>
              <a:rPr lang="en-US" sz="600" dirty="0"/>
              <a:t>GCGCACAGAGGAAGAGAATCTCCGCAAGAAAGGGGAGCCTCACCACGAGCTGCCCCCAGG</a:t>
            </a:r>
          </a:p>
          <a:p>
            <a:r>
              <a:rPr lang="en-US" sz="600" dirty="0"/>
              <a:t>GAGCACTAAGCGAGCACTGCCCAACAACACCAGCTCCTCTCCCCAGCCAAAGAAGAAACC</a:t>
            </a:r>
          </a:p>
          <a:p>
            <a:r>
              <a:rPr lang="en-US" sz="600" dirty="0"/>
              <a:t>ACTGGATGGAGAATATTTCACCCTTCAGATCCGTGGGCGTGAGCGCTTCGAGATGTTCCG</a:t>
            </a:r>
          </a:p>
          <a:p>
            <a:r>
              <a:rPr lang="en-US" sz="600" dirty="0"/>
              <a:t>AGAGCTGAATGAGGCCTTGGAACTCAAGGATGCCCAGGCTGGGAAGGAGCCAGGGGGGAG</a:t>
            </a:r>
          </a:p>
          <a:p>
            <a:r>
              <a:rPr lang="en-US" sz="600" dirty="0"/>
              <a:t>CAGGGCTCACTCCAGCCACCTGAAGTCCAAAAAGGGTCAGTCTACCTCCCGCCATAAAAA</a:t>
            </a:r>
          </a:p>
          <a:p>
            <a:r>
              <a:rPr lang="en-US" sz="600" dirty="0"/>
              <a:t>ACTCATGTTCAAGACAGAAGGGCCTGACTCAGACTGAG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 cstate="print"/>
          <a:srcRect l="28596" t="17680" r="32275" b="35239"/>
          <a:stretch>
            <a:fillRect/>
          </a:stretch>
        </p:blipFill>
        <p:spPr bwMode="auto">
          <a:xfrm>
            <a:off x="3708400" y="476250"/>
            <a:ext cx="4319588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667375" y="28416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t-EE" sz="180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580063" y="2636838"/>
            <a:ext cx="792162" cy="287337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315416"/>
            <a:ext cx="9405129" cy="731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965</Words>
  <Application>Microsoft Office PowerPoint</Application>
  <PresentationFormat>On-screen Show (4:3)</PresentationFormat>
  <Paragraphs>221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Geenitehnoloogia</vt:lpstr>
      <vt:lpstr>Geenitehnoloogia</vt:lpstr>
      <vt:lpstr>Geenitehnoloogia</vt:lpstr>
      <vt:lpstr>Geenitehnoloogia</vt:lpstr>
      <vt:lpstr>Geenitehnoloogia</vt:lpstr>
      <vt:lpstr>PowerPoint Presentation</vt:lpstr>
      <vt:lpstr>PowerPoint Presentation</vt:lpstr>
      <vt:lpstr>PowerPoint Presentation</vt:lpstr>
      <vt:lpstr>PowerPoint Presentation</vt:lpstr>
      <vt:lpstr>Geenide ülekanne</vt:lpstr>
      <vt:lpstr>PowerPoint Presentation</vt:lpstr>
      <vt:lpstr>Kuidas kergesti aru saada, et soovitud geen on üle kandunud?</vt:lpstr>
      <vt:lpstr>PowerPoint Presentation</vt:lpstr>
      <vt:lpstr>PowerPoint Presentation</vt:lpstr>
      <vt:lpstr>Helenduvad geenid on lisatud vaid markerina, et olla kindel geeni ülekandes.  Albiino  jänes hüppab ringi nagu iga tavaline jänku, kuid pimedas toas UV-valgusel hakkab helenduma.</vt:lpstr>
      <vt:lpstr>Plasmiid, mis sisaldab GFP-geeni  ja antibiootikumiresistentsust määravat geeni</vt:lpstr>
      <vt:lpstr>PowerPoint Presentation</vt:lpstr>
      <vt:lpstr>Geenitehnoloogia</vt:lpstr>
      <vt:lpstr>Geenitehnoloogia</vt:lpstr>
      <vt:lpstr>PowerPoint Presentation</vt:lpstr>
      <vt:lpstr>PowerPoint Presentation</vt:lpstr>
      <vt:lpstr>Bakterid toodavad inimese valke alates 1978.aastast</vt:lpstr>
      <vt:lpstr>Transgeensed loomad</vt:lpstr>
      <vt:lpstr>Transgeensed loomad</vt:lpstr>
      <vt:lpstr>Näited ravimeid tootvatest loomadest </vt:lpstr>
      <vt:lpstr>Geenitehnoloogia loomade tõuaretuses</vt:lpstr>
      <vt:lpstr>Geenitehnoloogia loomade tõuaretuses</vt:lpstr>
      <vt:lpstr>Geenitehnoloogia loomade tõuaretuses</vt:lpstr>
      <vt:lpstr>Transgeensed loomad</vt:lpstr>
      <vt:lpstr>PowerPoint Presentation</vt:lpstr>
      <vt:lpstr>PowerPoint Presentation</vt:lpstr>
      <vt:lpstr>Kasutatud kirjandus</vt:lpstr>
    </vt:vector>
  </TitlesOfParts>
  <Company>Miina Härma Gümnaasium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Geenitehnoloogia</dc:title>
  <dc:creator>yllei</dc:creator>
  <cp:lastModifiedBy>Ülle Irdt</cp:lastModifiedBy>
  <cp:revision>43</cp:revision>
  <dcterms:created xsi:type="dcterms:W3CDTF">2012-09-26T06:25:32Z</dcterms:created>
  <dcterms:modified xsi:type="dcterms:W3CDTF">2015-01-30T07:08:18Z</dcterms:modified>
</cp:coreProperties>
</file>