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66" r:id="rId3"/>
    <p:sldId id="282" r:id="rId4"/>
    <p:sldId id="284" r:id="rId5"/>
    <p:sldId id="288" r:id="rId6"/>
    <p:sldId id="286" r:id="rId7"/>
    <p:sldId id="285" r:id="rId8"/>
    <p:sldId id="287" r:id="rId9"/>
    <p:sldId id="283" r:id="rId10"/>
    <p:sldId id="277" r:id="rId11"/>
    <p:sldId id="267" r:id="rId12"/>
    <p:sldId id="275" r:id="rId13"/>
    <p:sldId id="276" r:id="rId14"/>
    <p:sldId id="260" r:id="rId15"/>
    <p:sldId id="261" r:id="rId16"/>
    <p:sldId id="262" r:id="rId17"/>
    <p:sldId id="263" r:id="rId18"/>
    <p:sldId id="264" r:id="rId19"/>
    <p:sldId id="265" r:id="rId20"/>
    <p:sldId id="270" r:id="rId21"/>
    <p:sldId id="273" r:id="rId22"/>
    <p:sldId id="280" r:id="rId23"/>
    <p:sldId id="281" r:id="rId24"/>
    <p:sldId id="279" r:id="rId2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18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0320-CDE6-4283-98A6-4A764286DBF5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76346-605F-41CB-BEEC-DB8E7DA7FB6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626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6346-605F-41CB-BEEC-DB8E7DA7FB6C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164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634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576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87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646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97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79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693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12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73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97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5177-892A-4AEF-A3DC-87C05F95AEF3}" type="datetimeFigureOut">
              <a:rPr lang="et-EE" smtClean="0"/>
              <a:t>15.04.2021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B03-805F-4D02-85D4-32A03C29F4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010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t.wikipedia.org/wiki/Hapnik" TargetMode="External"/><Relationship Id="rId2" Type="http://schemas.openxmlformats.org/officeDocument/2006/relationships/hyperlink" Target="http://et.wikipedia.org/wiki/Katal%C3%BCsa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.wikipedia.org/wiki/Rakkude_diferentseerumine" TargetMode="External"/><Relationship Id="rId5" Type="http://schemas.openxmlformats.org/officeDocument/2006/relationships/hyperlink" Target="http://et.wikipedia.org/wiki/N%C3%A4rviimpulss" TargetMode="External"/><Relationship Id="rId4" Type="http://schemas.openxmlformats.org/officeDocument/2006/relationships/hyperlink" Target="http://et.wikipedia.org/wiki/Immuuns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t.wikipedia.org/wiki/1839" TargetMode="External"/><Relationship Id="rId2" Type="http://schemas.openxmlformats.org/officeDocument/2006/relationships/hyperlink" Target="http://et.wikipedia.org/w/index.php?title=Gerardus_Johannes_Mulder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t.wikipedia.org/w/index.php?title=Titin&amp;action=edit&amp;redlink=1" TargetMode="External"/><Relationship Id="rId2" Type="http://schemas.openxmlformats.org/officeDocument/2006/relationships/hyperlink" Target="http://et.wikipedia.org/wiki/S%C3%BCdamelih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.wikipedia.org/wiki/Dalton" TargetMode="External"/><Relationship Id="rId5" Type="http://schemas.openxmlformats.org/officeDocument/2006/relationships/hyperlink" Target="http://et.wikipedia.org/w/index.php?title=Megadalton&amp;action=edit&amp;redlink=1" TargetMode="External"/><Relationship Id="rId4" Type="http://schemas.openxmlformats.org/officeDocument/2006/relationships/hyperlink" Target="http://et.wikipedia.org/wiki/Aatomma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t-EE" i="1" dirty="0"/>
              <a:t>VALGUD     ehk    proteiinid</a:t>
            </a: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t-EE" dirty="0"/>
              <a:t>                                                                                                                      			    Koostanud: Katrin Jonas TTG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4755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0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Valkude hüdrolüüs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/>
              <a:t>Organismis valgud </a:t>
            </a:r>
            <a:r>
              <a:rPr lang="et-EE" sz="2400" b="1" dirty="0"/>
              <a:t>hüdrolüüsuvad aminohapeteks.</a:t>
            </a:r>
          </a:p>
          <a:p>
            <a:pPr marL="0" indent="0">
              <a:buNone/>
            </a:pPr>
            <a:r>
              <a:rPr lang="et-EE" sz="2400" dirty="0"/>
              <a:t>(Lagunevad vee ja ensüümide toimel. ) peptiidsidemed katkevad ja saadakse jälle aminohapete molekulid. </a:t>
            </a:r>
          </a:p>
          <a:p>
            <a:endParaRPr lang="et-EE" sz="2400" dirty="0"/>
          </a:p>
          <a:p>
            <a:r>
              <a:rPr lang="et-EE" sz="2400" dirty="0"/>
              <a:t>Nendest aminohapete molekulidest sünteesitakse organismis uued vajalikud valgud (toimub jälle kondensatsioonireaktsioon), moodustuvad jälle peptiidsidemed.</a:t>
            </a:r>
          </a:p>
          <a:p>
            <a:r>
              <a:rPr lang="et-EE" sz="2400" dirty="0"/>
              <a:t>(Osa aminohapetest oksüdeerub, saadakse energiat, aga energeetiline funktsioon pole valkude tähtsaim funktsioon.) </a:t>
            </a:r>
          </a:p>
          <a:p>
            <a:endParaRPr lang="et-EE" sz="2400" dirty="0"/>
          </a:p>
          <a:p>
            <a:pPr marL="0" indent="0">
              <a:buNone/>
            </a:pPr>
            <a:r>
              <a:rPr lang="et-EE" sz="2400" dirty="0"/>
              <a:t>(</a:t>
            </a:r>
            <a:r>
              <a:rPr lang="et-EE" sz="2400" i="1" dirty="0"/>
              <a:t>Hüdrolüüs ja kondensatsioon on </a:t>
            </a:r>
            <a:r>
              <a:rPr lang="et-EE" sz="2400" i="1" dirty="0" err="1"/>
              <a:t>pöördreaktsioonid</a:t>
            </a:r>
            <a:r>
              <a:rPr lang="et-EE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611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Lihtvalgud ja liitvalgud</a:t>
            </a:r>
          </a:p>
        </p:txBody>
      </p:sp>
      <p:sp>
        <p:nvSpPr>
          <p:cNvPr id="7" name="Sisu kohatäide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Koostise järgi jaotatakse valgud</a:t>
            </a:r>
          </a:p>
          <a:p>
            <a:endParaRPr lang="et-EE" dirty="0"/>
          </a:p>
          <a:p>
            <a:r>
              <a:rPr lang="et-EE" dirty="0"/>
              <a:t>LIHTVALGUD – koosnevad ainult aminohapetest.</a:t>
            </a:r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LIITVALGUD -  Osa valke sisaldavad lisaks aminohapetele ka muid komponente (näiteks  sahhariide, rasvu, metallirühmi) 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7668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 err="1"/>
              <a:t>Fibrillaar-</a:t>
            </a:r>
            <a:r>
              <a:rPr lang="et-EE" sz="3200" i="1" dirty="0"/>
              <a:t> ja </a:t>
            </a:r>
            <a:r>
              <a:rPr lang="et-EE" sz="3200" i="1" dirty="0" err="1"/>
              <a:t>globulaarvalgud</a:t>
            </a:r>
            <a:endParaRPr lang="et-EE" sz="32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Ehituse alusel jaotatakse valgud:</a:t>
            </a:r>
          </a:p>
          <a:p>
            <a:r>
              <a:rPr lang="et-EE" b="1" dirty="0" err="1"/>
              <a:t>Globulaarsed</a:t>
            </a:r>
            <a:r>
              <a:rPr lang="et-EE" b="1" dirty="0"/>
              <a:t> valgud</a:t>
            </a:r>
            <a:r>
              <a:rPr lang="et-EE" dirty="0"/>
              <a:t> –ümarad molekulid, lahustuvad enamasti vees, </a:t>
            </a:r>
          </a:p>
          <a:p>
            <a:r>
              <a:rPr lang="et-EE" b="1" dirty="0" err="1"/>
              <a:t>Fibrillaarsed</a:t>
            </a:r>
            <a:r>
              <a:rPr lang="et-EE" b="1" dirty="0"/>
              <a:t> valgud</a:t>
            </a:r>
            <a:r>
              <a:rPr lang="et-EE" dirty="0"/>
              <a:t> – pikergused molekulid, enamasti ei lahustu vees (n. keratiin, lihasvalgud)</a:t>
            </a:r>
          </a:p>
          <a:p>
            <a:r>
              <a:rPr lang="et-EE" dirty="0"/>
              <a:t>(vt järgmist slaidi)</a:t>
            </a:r>
          </a:p>
        </p:txBody>
      </p:sp>
    </p:spTree>
    <p:extLst>
      <p:ext uri="{BB962C8B-B14F-4D97-AF65-F5344CB8AC3E}">
        <p14:creationId xmlns:p14="http://schemas.microsoft.com/office/powerpoint/2010/main" val="17249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3" y="119675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93" y="1196083"/>
            <a:ext cx="3496224" cy="34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4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Valgu struktuurid</a:t>
            </a:r>
            <a:br>
              <a:rPr lang="et-EE" sz="3200" i="1" dirty="0"/>
            </a:br>
            <a:endParaRPr lang="et-EE" sz="32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Valgu molekulidel on 4 struktuuri: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1)Primaarstruktuur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2)Sekundaarstruktuur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3)Tertsiaarstruktuur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4)Kvaternaarstruktuur</a:t>
            </a:r>
          </a:p>
        </p:txBody>
      </p:sp>
    </p:spTree>
    <p:extLst>
      <p:ext uri="{BB962C8B-B14F-4D97-AF65-F5344CB8AC3E}">
        <p14:creationId xmlns:p14="http://schemas.microsoft.com/office/powerpoint/2010/main" val="134433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Primaarstruktuur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Aminohappeline järjestus (sarnaneb </a:t>
            </a:r>
            <a:r>
              <a:rPr lang="et-EE" dirty="0" err="1"/>
              <a:t>lindig</a:t>
            </a:r>
            <a:r>
              <a:rPr lang="et-EE" dirty="0"/>
              <a:t>)</a:t>
            </a:r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4746104" cy="272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2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Sekundaarstruktuur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 Lint  keerdub </a:t>
            </a:r>
            <a:r>
              <a:rPr lang="et-EE" dirty="0" err="1"/>
              <a:t>alfaheeliksiks</a:t>
            </a:r>
            <a:r>
              <a:rPr lang="et-EE" dirty="0"/>
              <a:t> või beetaleheks tänu vesiniksidemetele.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29494"/>
            <a:ext cx="4608512" cy="32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Tertsiaarstruktuur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Sekundaarstruktuur keerdub ,,känkraks“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6" y="2241998"/>
            <a:ext cx="7413364" cy="39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6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/>
              <a:t>Kvaternaarstruktuur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/>
              <a:t>Känkraid</a:t>
            </a:r>
            <a:r>
              <a:rPr lang="et-EE" dirty="0"/>
              <a:t> (tertsiaarstruktuur) on koos mitu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810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Valgu 4 struktuuri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3948"/>
            <a:ext cx="4801716" cy="472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62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br>
              <a:rPr lang="et-EE" sz="3200" dirty="0"/>
            </a:br>
            <a:r>
              <a:rPr lang="et-EE" sz="3200" i="1" dirty="0"/>
              <a:t>Valgud osalevad põhimõtteliselt kõikides </a:t>
            </a:r>
            <a:br>
              <a:rPr lang="et-EE" sz="3200" i="1" dirty="0"/>
            </a:br>
            <a:r>
              <a:rPr lang="et-EE" sz="3200" i="1" dirty="0"/>
              <a:t>bioloogilistes protsessides: </a:t>
            </a:r>
            <a:br>
              <a:rPr lang="et-EE" sz="3200" i="1" dirty="0"/>
            </a:br>
            <a:endParaRPr lang="et-EE" sz="32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/>
              <a:t>käituvad ainevahetuse </a:t>
            </a:r>
            <a:r>
              <a:rPr lang="et-EE" u="sng" dirty="0">
                <a:hlinkClick r:id="rId2" tooltip="Katalüsaator"/>
              </a:rPr>
              <a:t>katalüsaatoritena</a:t>
            </a:r>
            <a:r>
              <a:rPr lang="et-EE" u="sng" dirty="0"/>
              <a:t> </a:t>
            </a:r>
            <a:r>
              <a:rPr lang="et-EE" dirty="0"/>
              <a:t>(ensüümid – inimkehas üle 2000 ensüümvalgu) </a:t>
            </a:r>
          </a:p>
          <a:p>
            <a:r>
              <a:rPr lang="et-EE" dirty="0"/>
              <a:t>transpordivad ja salvestavad teisi molekule (näiteks </a:t>
            </a:r>
            <a:r>
              <a:rPr lang="et-EE" dirty="0">
                <a:hlinkClick r:id="rId3" tooltip="Hapnik"/>
              </a:rPr>
              <a:t>hapnikku</a:t>
            </a:r>
            <a:r>
              <a:rPr lang="et-EE" dirty="0"/>
              <a:t>,  raviaineid jm),</a:t>
            </a:r>
          </a:p>
          <a:p>
            <a:r>
              <a:rPr lang="et-EE" dirty="0"/>
              <a:t> pakuvad mehaanilist tuge ja </a:t>
            </a:r>
            <a:r>
              <a:rPr lang="et-EE" dirty="0">
                <a:hlinkClick r:id="rId4" tooltip="Immuunsus"/>
              </a:rPr>
              <a:t>immuunkaitset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( </a:t>
            </a:r>
            <a:r>
              <a:rPr lang="et-EE" dirty="0" err="1"/>
              <a:t>valgulised</a:t>
            </a:r>
            <a:r>
              <a:rPr lang="et-EE" dirty="0"/>
              <a:t> antikehad), vastutavad rakuliikumise eest,</a:t>
            </a:r>
          </a:p>
          <a:p>
            <a:r>
              <a:rPr lang="et-EE" dirty="0"/>
              <a:t> kannavad üle </a:t>
            </a:r>
            <a:r>
              <a:rPr lang="et-EE" dirty="0">
                <a:hlinkClick r:id="rId5" tooltip="Närviimpulss"/>
              </a:rPr>
              <a:t>närviimpulsse</a:t>
            </a:r>
            <a:r>
              <a:rPr lang="et-EE" dirty="0"/>
              <a:t>, </a:t>
            </a:r>
          </a:p>
          <a:p>
            <a:r>
              <a:rPr lang="et-EE" dirty="0"/>
              <a:t>kontrollivad kasvu ja </a:t>
            </a:r>
            <a:r>
              <a:rPr lang="et-EE" dirty="0">
                <a:hlinkClick r:id="rId6" tooltip="Rakkude diferentseerumine"/>
              </a:rPr>
              <a:t>rakkude diferentseerumist</a:t>
            </a:r>
            <a:r>
              <a:rPr lang="et-EE" dirty="0"/>
              <a:t>.</a:t>
            </a:r>
          </a:p>
          <a:p>
            <a:r>
              <a:rPr lang="et-EE" dirty="0"/>
              <a:t>Ehituslik funktsioon ( nahk, küüned, juuksed, lihased)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001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i="1" dirty="0"/>
              <a:t> </a:t>
            </a:r>
            <a:r>
              <a:rPr lang="et-EE" sz="3200" i="1" dirty="0" err="1"/>
              <a:t>Denaturatsioon</a:t>
            </a:r>
            <a:endParaRPr lang="et-EE" sz="32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3600" dirty="0"/>
              <a:t>Valkudel on võime DENATUREERUDA </a:t>
            </a:r>
            <a:r>
              <a:rPr lang="et-EE" sz="3600" b="1" dirty="0"/>
              <a:t>välistingimuste mõjul.  </a:t>
            </a:r>
            <a:r>
              <a:rPr lang="et-EE" sz="3600" dirty="0"/>
              <a:t>See on valgu bioloogilise aktiivsuse kadumine seoses kõrgemat järku struktuuride lagunemisega. </a:t>
            </a:r>
          </a:p>
          <a:p>
            <a:endParaRPr lang="et-EE" sz="3600" dirty="0"/>
          </a:p>
          <a:p>
            <a:r>
              <a:rPr lang="et-EE" sz="3600" dirty="0"/>
              <a:t>Põhjused: temperatuur (nt muna praadimine),  UV-kiirgus, happed, alused, orgaanilised lahustid, raskemetallide soolad, mehhaaniline mõjutamine</a:t>
            </a:r>
          </a:p>
        </p:txBody>
      </p:sp>
    </p:spTree>
    <p:extLst>
      <p:ext uri="{BB962C8B-B14F-4D97-AF65-F5344CB8AC3E}">
        <p14:creationId xmlns:p14="http://schemas.microsoft.com/office/powerpoint/2010/main" val="77241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 err="1"/>
              <a:t>Renaturatsioon</a:t>
            </a:r>
            <a:endParaRPr lang="et-EE" sz="32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Kui primaarstruktuur on alles jäänud, siis võib toimuda RENATURATSIOON</a:t>
            </a:r>
          </a:p>
          <a:p>
            <a:pPr marL="0" indent="0">
              <a:buNone/>
            </a:pPr>
            <a:endParaRPr lang="et-EE" dirty="0"/>
          </a:p>
          <a:p>
            <a:pPr marL="571500" indent="-571500"/>
            <a:r>
              <a:rPr lang="et-EE" dirty="0"/>
              <a:t>Avaldub suhteliselt pehme </a:t>
            </a:r>
            <a:r>
              <a:rPr lang="et-EE" dirty="0" err="1"/>
              <a:t>denaturatsiooni</a:t>
            </a:r>
            <a:r>
              <a:rPr lang="et-EE" dirty="0"/>
              <a:t> korral ning eeldusel, et  </a:t>
            </a:r>
            <a:r>
              <a:rPr lang="et-EE" dirty="0" err="1"/>
              <a:t>denaturatsiooni</a:t>
            </a:r>
            <a:r>
              <a:rPr lang="et-EE" dirty="0"/>
              <a:t> põhjused peavad olema kõrvaldatud. </a:t>
            </a:r>
          </a:p>
          <a:p>
            <a:pPr marL="571500" indent="-571500"/>
            <a:endParaRPr lang="et-EE" dirty="0"/>
          </a:p>
          <a:p>
            <a:pPr marL="571500" indent="-571500"/>
            <a:r>
              <a:rPr lang="et-EE" dirty="0"/>
              <a:t>Selle tulemusena taastuvad primaarstruktuurist kõrgemat järku struktuurid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1520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i="1" dirty="0"/>
              <a:t>Valkude ületarbimine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Kahjustab neerusid ja maksa</a:t>
            </a:r>
          </a:p>
          <a:p>
            <a:r>
              <a:rPr lang="et-EE" dirty="0"/>
              <a:t>Suurendab toiduallergiate esinemist</a:t>
            </a:r>
          </a:p>
          <a:p>
            <a:r>
              <a:rPr lang="et-EE" dirty="0"/>
              <a:t>Mõjutab vee ja elektrolüütide ainevahetust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814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i="1" dirty="0"/>
              <a:t>valguallergiast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    Allergiat võivad põhjustada</a:t>
            </a:r>
          </a:p>
          <a:p>
            <a:r>
              <a:rPr lang="et-EE" dirty="0"/>
              <a:t>Taimsed toiduained: pähklid, seemned, soja, herned, oad</a:t>
            </a:r>
          </a:p>
          <a:p>
            <a:r>
              <a:rPr lang="et-EE" dirty="0"/>
              <a:t>Loomsed toiduained: koorikloomad, muna, kala piim</a:t>
            </a:r>
          </a:p>
        </p:txBody>
      </p:sp>
    </p:spTree>
    <p:extLst>
      <p:ext uri="{BB962C8B-B14F-4D97-AF65-F5344CB8AC3E}">
        <p14:creationId xmlns:p14="http://schemas.microsoft.com/office/powerpoint/2010/main" val="6783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41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Nimetus </a:t>
            </a:r>
            <a:r>
              <a:rPr lang="et-EE" b="1" dirty="0"/>
              <a:t>"proteiinid" </a:t>
            </a:r>
            <a:r>
              <a:rPr lang="et-EE" dirty="0"/>
              <a:t>(kreeka </a:t>
            </a:r>
            <a:r>
              <a:rPr lang="et-EE" i="1" dirty="0" err="1"/>
              <a:t>protos</a:t>
            </a:r>
            <a:r>
              <a:rPr lang="et-EE" dirty="0"/>
              <a:t> 'esimene, tähtsaim') pärineb hollandi keemikult </a:t>
            </a:r>
            <a:r>
              <a:rPr lang="et-EE" dirty="0" err="1">
                <a:hlinkClick r:id="rId2" tooltip="Gerardus Johannes Mulder (pole veel kirjutatud)"/>
              </a:rPr>
              <a:t>Gerardus</a:t>
            </a:r>
            <a:r>
              <a:rPr lang="et-EE" dirty="0">
                <a:hlinkClick r:id="rId2" tooltip="Gerardus Johannes Mulder (pole veel kirjutatud)"/>
              </a:rPr>
              <a:t> Johannes </a:t>
            </a:r>
            <a:r>
              <a:rPr lang="et-EE" dirty="0" err="1">
                <a:hlinkClick r:id="rId2" tooltip="Gerardus Johannes Mulder (pole veel kirjutatud)"/>
              </a:rPr>
              <a:t>Mulderilt</a:t>
            </a:r>
            <a:r>
              <a:rPr lang="et-EE" dirty="0"/>
              <a:t>, kes võttis selle kasutusele </a:t>
            </a:r>
            <a:r>
              <a:rPr lang="et-EE" dirty="0">
                <a:hlinkClick r:id="rId3" tooltip="1839"/>
              </a:rPr>
              <a:t>1839</a:t>
            </a:r>
            <a:r>
              <a:rPr lang="et-EE" dirty="0"/>
              <a:t>. aastal.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212976"/>
            <a:ext cx="3743268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Aminohapped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Valgud ehitatakse üles aminohapetest. Aminohappeid tuntakse umbes 300</a:t>
            </a:r>
          </a:p>
          <a:p>
            <a:r>
              <a:rPr lang="et-EE" dirty="0"/>
              <a:t>Valkude ülesehitamiseks kasutatakse </a:t>
            </a:r>
            <a:r>
              <a:rPr lang="et-EE" u="sng" dirty="0"/>
              <a:t>20</a:t>
            </a:r>
            <a:r>
              <a:rPr lang="et-EE" dirty="0"/>
              <a:t> aminohapet - </a:t>
            </a:r>
            <a:r>
              <a:rPr lang="et-EE" b="1" u="sng" dirty="0"/>
              <a:t>kodeeritavad aminohapped</a:t>
            </a:r>
          </a:p>
          <a:p>
            <a:r>
              <a:rPr lang="et-EE" b="1" u="sng" dirty="0"/>
              <a:t>8 </a:t>
            </a:r>
            <a:r>
              <a:rPr lang="et-EE" u="sng" dirty="0"/>
              <a:t>neist on </a:t>
            </a:r>
            <a:r>
              <a:rPr lang="et-EE" b="1" u="sng" dirty="0"/>
              <a:t>asendamatud </a:t>
            </a:r>
            <a:r>
              <a:rPr lang="et-EE" b="1" dirty="0"/>
              <a:t>–</a:t>
            </a:r>
            <a:r>
              <a:rPr lang="et-EE" dirty="0"/>
              <a:t>neid peab saama toiduga, ülejäänuid oskab organism ise sünteesida.</a:t>
            </a:r>
          </a:p>
          <a:p>
            <a:r>
              <a:rPr lang="et-EE" dirty="0"/>
              <a:t>Aminohapped on </a:t>
            </a:r>
            <a:r>
              <a:rPr lang="et-EE" b="1" u="sng" dirty="0" err="1"/>
              <a:t>amfoteersed</a:t>
            </a:r>
            <a:r>
              <a:rPr lang="et-EE" dirty="0"/>
              <a:t> ained, st et neil on nii happeline rühm kui aluseline rühm, st nad </a:t>
            </a:r>
            <a:r>
              <a:rPr lang="et-EE" b="1" dirty="0"/>
              <a:t>saavad reageerida nii hapete kui alustega. </a:t>
            </a:r>
          </a:p>
        </p:txBody>
      </p:sp>
    </p:spTree>
    <p:extLst>
      <p:ext uri="{BB962C8B-B14F-4D97-AF65-F5344CB8AC3E}">
        <p14:creationId xmlns:p14="http://schemas.microsoft.com/office/powerpoint/2010/main" val="77796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4741-986D-4D42-9E6C-1EEA81CA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2000" dirty="0"/>
              <a:t>Aminohappes on </a:t>
            </a:r>
            <a:r>
              <a:rPr lang="et-EE" sz="2000" dirty="0" err="1"/>
              <a:t>aminorühm</a:t>
            </a:r>
            <a:r>
              <a:rPr lang="et-EE" sz="2000" dirty="0"/>
              <a:t> NH2 ja </a:t>
            </a:r>
            <a:r>
              <a:rPr lang="et-EE" sz="2000" dirty="0" err="1"/>
              <a:t>karboksüülrühm</a:t>
            </a:r>
            <a:r>
              <a:rPr lang="et-EE" sz="2000" dirty="0"/>
              <a:t> COOH, </a:t>
            </a:r>
            <a:br>
              <a:rPr lang="et-EE" sz="2000" dirty="0"/>
            </a:br>
            <a:r>
              <a:rPr lang="et-EE" sz="2000" dirty="0"/>
              <a:t>R tähendab erinevat süsinikuahelat</a:t>
            </a:r>
            <a:br>
              <a:rPr lang="et-EE" sz="2000" dirty="0"/>
            </a:br>
            <a:r>
              <a:rPr lang="et-EE" sz="2000" dirty="0"/>
              <a:t>Kodeeritavates aminohapetes on NH2  rühm 2. süsiniku küljes</a:t>
            </a:r>
          </a:p>
        </p:txBody>
      </p:sp>
      <p:pic>
        <p:nvPicPr>
          <p:cNvPr id="2050" name="Picture 2" descr="Aminohapped – Vikipeedia">
            <a:extLst>
              <a:ext uri="{FF2B5EF4-FFF2-40B4-BE49-F238E27FC236}">
                <a16:creationId xmlns:a16="http://schemas.microsoft.com/office/drawing/2014/main" id="{ACFF9550-E14A-498A-B95F-9ED775DE3A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20" y="1962336"/>
            <a:ext cx="4597844" cy="32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9926-B8AF-4409-B84E-826D7BB2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peptiidside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DECC-03DD-4E26-8332-1D633831A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/>
              <a:t>Vaata järgmist slaidi: aminohapped ühinevad valkudeks tänu </a:t>
            </a:r>
            <a:r>
              <a:rPr lang="et-EE" b="1" dirty="0"/>
              <a:t>peptiidsidemete </a:t>
            </a:r>
            <a:r>
              <a:rPr lang="et-EE" dirty="0"/>
              <a:t>moodustumisele. Toimub </a:t>
            </a:r>
            <a:r>
              <a:rPr lang="et-EE" b="1" dirty="0"/>
              <a:t>kondensatsioonireaktsioon:</a:t>
            </a:r>
            <a:r>
              <a:rPr lang="et-EE" dirty="0"/>
              <a:t> kaks aminohappe molekuli ühinevad ja eraldub 1 molekul vett (H2O)</a:t>
            </a:r>
          </a:p>
          <a:p>
            <a:r>
              <a:rPr lang="et-EE" dirty="0"/>
              <a:t>Ühelt aminohappelt tuleb vee molekuli jaoks OH ja teiselt </a:t>
            </a:r>
            <a:r>
              <a:rPr lang="et-EE" dirty="0" err="1"/>
              <a:t>N-ga</a:t>
            </a:r>
            <a:r>
              <a:rPr lang="et-EE" dirty="0"/>
              <a:t> seotud H. </a:t>
            </a:r>
          </a:p>
          <a:p>
            <a:r>
              <a:rPr lang="et-EE" dirty="0"/>
              <a:t>Peptiidiside on </a:t>
            </a:r>
            <a:r>
              <a:rPr lang="et-EE" b="1" dirty="0"/>
              <a:t>CONH </a:t>
            </a:r>
            <a:r>
              <a:rPr lang="et-EE" dirty="0"/>
              <a:t>(järgmisel slaidil roosa)</a:t>
            </a:r>
          </a:p>
        </p:txBody>
      </p:sp>
    </p:spTree>
    <p:extLst>
      <p:ext uri="{BB962C8B-B14F-4D97-AF65-F5344CB8AC3E}">
        <p14:creationId xmlns:p14="http://schemas.microsoft.com/office/powerpoint/2010/main" val="353196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813E-5EF7-4C48-BCB5-3BCB0E4F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Peptiidside</a:t>
            </a:r>
          </a:p>
        </p:txBody>
      </p:sp>
      <p:pic>
        <p:nvPicPr>
          <p:cNvPr id="1026" name="Picture 2" descr="Valgud (ehitus) - презентация онлайн">
            <a:extLst>
              <a:ext uri="{FF2B5EF4-FFF2-40B4-BE49-F238E27FC236}">
                <a16:creationId xmlns:a16="http://schemas.microsoft.com/office/drawing/2014/main" id="{8C10E334-BA9C-4B0B-A170-610E84C91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8" y="1844824"/>
            <a:ext cx="626160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5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71A4-4680-4C90-B090-F9356536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peptiidside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A998-DB4B-44AE-A7BB-CA9B73A3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/>
              <a:t>Eelmisel slaidil tekkis </a:t>
            </a:r>
            <a:r>
              <a:rPr lang="et-EE" b="1" dirty="0" err="1"/>
              <a:t>dipeptiid</a:t>
            </a:r>
            <a:r>
              <a:rPr lang="et-EE" dirty="0"/>
              <a:t>, see pole veel valk. Valkudest võib rääkida siis, kui on ühinenud vähemalt 50 aminohappe molekuli.  </a:t>
            </a:r>
          </a:p>
          <a:p>
            <a:r>
              <a:rPr lang="et-EE" dirty="0"/>
              <a:t>Valgud on </a:t>
            </a:r>
            <a:r>
              <a:rPr lang="et-EE" b="1" dirty="0" err="1"/>
              <a:t>polüpeptiidid</a:t>
            </a:r>
            <a:r>
              <a:rPr lang="et-EE" b="1" dirty="0"/>
              <a:t>.</a:t>
            </a:r>
            <a:r>
              <a:rPr lang="et-EE" dirty="0"/>
              <a:t> Koosnevad </a:t>
            </a:r>
            <a:r>
              <a:rPr lang="et-EE" b="1" dirty="0" err="1"/>
              <a:t>polüpeptiidahelatest</a:t>
            </a:r>
            <a:r>
              <a:rPr lang="et-EE" b="1" dirty="0"/>
              <a:t>. </a:t>
            </a:r>
            <a:endParaRPr lang="et-EE" dirty="0"/>
          </a:p>
          <a:p>
            <a:endParaRPr lang="et-EE" dirty="0"/>
          </a:p>
          <a:p>
            <a:r>
              <a:rPr lang="et-EE" dirty="0" err="1"/>
              <a:t>Polüpeptiidahelate</a:t>
            </a:r>
            <a:r>
              <a:rPr lang="et-EE" dirty="0"/>
              <a:t> pikkus on valkudes väga varieeruv, ulatudes tavaliselt </a:t>
            </a:r>
            <a:r>
              <a:rPr lang="et-EE" b="1" dirty="0"/>
              <a:t>sajast kuni paarikümne tuhande aminohappejäägini. </a:t>
            </a:r>
          </a:p>
          <a:p>
            <a:endParaRPr lang="et-EE" dirty="0"/>
          </a:p>
          <a:p>
            <a:r>
              <a:rPr lang="et-EE" dirty="0"/>
              <a:t>Enamik looduslikult esinevatest valkudest sisaldab alla 2000 aminohappejäägi.</a:t>
            </a:r>
          </a:p>
          <a:p>
            <a:endParaRPr lang="et-EE" b="1" dirty="0"/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30893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Suurim teadaolev </a:t>
            </a:r>
            <a:r>
              <a:rPr lang="et-EE" dirty="0" err="1"/>
              <a:t>inimvalk</a:t>
            </a:r>
            <a:r>
              <a:rPr lang="et-EE" dirty="0"/>
              <a:t> on </a:t>
            </a:r>
            <a:r>
              <a:rPr lang="et-EE" dirty="0">
                <a:hlinkClick r:id="rId2" tooltip="Südamelihas"/>
              </a:rPr>
              <a:t>südamelihases</a:t>
            </a:r>
            <a:r>
              <a:rPr lang="et-EE" dirty="0"/>
              <a:t> paiknev    </a:t>
            </a:r>
            <a:r>
              <a:rPr lang="et-EE" i="1" dirty="0" err="1">
                <a:hlinkClick r:id="rId3" tooltip="Titin (pole veel kirjutatud)"/>
              </a:rPr>
              <a:t>titin</a:t>
            </a:r>
            <a:r>
              <a:rPr lang="et-EE" dirty="0"/>
              <a:t>    </a:t>
            </a:r>
            <a:r>
              <a:rPr lang="et-EE" dirty="0">
                <a:hlinkClick r:id="rId4" tooltip="Aatommass"/>
              </a:rPr>
              <a:t>aatommassiga</a:t>
            </a:r>
            <a:r>
              <a:rPr lang="et-EE" dirty="0"/>
              <a:t> 3–3,7 </a:t>
            </a:r>
            <a:r>
              <a:rPr lang="et-EE" dirty="0" err="1">
                <a:hlinkClick r:id="rId5" tooltip="Megadalton (pole veel kirjutatud)"/>
              </a:rPr>
              <a:t>megadaltonit</a:t>
            </a:r>
            <a:r>
              <a:rPr lang="et-EE" dirty="0"/>
              <a:t> (3 000 000 </a:t>
            </a:r>
            <a:r>
              <a:rPr lang="et-EE" dirty="0" err="1">
                <a:hlinkClick r:id="rId6" tooltip="Dalton"/>
              </a:rPr>
              <a:t>daltonit</a:t>
            </a:r>
            <a:r>
              <a:rPr lang="et-EE" dirty="0"/>
              <a:t>)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           (</a:t>
            </a:r>
            <a:r>
              <a:rPr lang="et-EE" dirty="0" err="1"/>
              <a:t>Dalton</a:t>
            </a:r>
            <a:r>
              <a:rPr lang="et-EE" dirty="0"/>
              <a:t>  ehk aatommassiühik)</a:t>
            </a:r>
          </a:p>
        </p:txBody>
      </p:sp>
    </p:spTree>
    <p:extLst>
      <p:ext uri="{BB962C8B-B14F-4D97-AF65-F5344CB8AC3E}">
        <p14:creationId xmlns:p14="http://schemas.microsoft.com/office/powerpoint/2010/main" val="2326525567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634</Words>
  <Application>Microsoft Office PowerPoint</Application>
  <PresentationFormat>Ekraaniseanss (4:3)</PresentationFormat>
  <Paragraphs>90</Paragraphs>
  <Slides>24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Tarkvarakomplekti Office kujundus</vt:lpstr>
      <vt:lpstr>VALGUD     ehk    proteiinid</vt:lpstr>
      <vt:lpstr> Valgud osalevad põhimõtteliselt kõikides  bioloogilistes protsessides:  </vt:lpstr>
      <vt:lpstr>PowerPointi esitlus</vt:lpstr>
      <vt:lpstr>Aminohapped</vt:lpstr>
      <vt:lpstr>Aminohappes on aminorühm NH2 ja karboksüülrühm COOH,  R tähendab erinevat süsinikuahelat Kodeeritavates aminohapetes on NH2  rühm 2. süsiniku küljes</vt:lpstr>
      <vt:lpstr>peptiidside</vt:lpstr>
      <vt:lpstr>Peptiidside</vt:lpstr>
      <vt:lpstr>peptiidside</vt:lpstr>
      <vt:lpstr>PowerPointi esitlus</vt:lpstr>
      <vt:lpstr>Valkude hüdrolüüs</vt:lpstr>
      <vt:lpstr>Lihtvalgud ja liitvalgud</vt:lpstr>
      <vt:lpstr>Fibrillaar- ja globulaarvalgud</vt:lpstr>
      <vt:lpstr>PowerPointi esitlus</vt:lpstr>
      <vt:lpstr>Valgu struktuurid </vt:lpstr>
      <vt:lpstr>Primaarstruktuur</vt:lpstr>
      <vt:lpstr>Sekundaarstruktuur</vt:lpstr>
      <vt:lpstr>Tertsiaarstruktuur</vt:lpstr>
      <vt:lpstr>Kvaternaarstruktuur</vt:lpstr>
      <vt:lpstr>Valgu 4 struktuuri</vt:lpstr>
      <vt:lpstr> Denaturatsioon</vt:lpstr>
      <vt:lpstr>Renaturatsioon</vt:lpstr>
      <vt:lpstr>Valkude ületarbimine</vt:lpstr>
      <vt:lpstr>valguallergiast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VALGUD</dc:title>
  <dc:creator>kjonas</dc:creator>
  <cp:lastModifiedBy>Katrin Jonas</cp:lastModifiedBy>
  <cp:revision>47</cp:revision>
  <dcterms:created xsi:type="dcterms:W3CDTF">2013-03-03T06:11:50Z</dcterms:created>
  <dcterms:modified xsi:type="dcterms:W3CDTF">2021-04-15T10:41:04Z</dcterms:modified>
</cp:coreProperties>
</file>