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162587-0C77-42A4-AC06-6BE21047CB21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421694-B66A-4870-A668-8DFAB2391B0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919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t-EE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3971F-4085-4699-8AE4-6315C488C440}" type="slidenum">
              <a:rPr lang="et-EE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861B-D3D3-42F5-9138-A6DC3B053976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E1429DB-870E-4BBC-83C9-59937369CEA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CFA2-1DED-49CF-83A6-301EEA272F62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D160-35F2-47F0-9965-B0E2E2D1F46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5425-3B4D-49CD-BA2B-3AE5E7E5FE9D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11C1-5BBE-4BB0-B561-53F5E0ACF8B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D509-3F88-45D7-BC0D-2A8F8A1C48C6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8A5E-1E4C-43CC-8F5E-11776D15DFB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4296-34B7-4F0B-B1E9-CA5AE2DDEC5C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7F49-BF4D-49BB-9627-601E2EFDD9A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86AC-B517-4557-B204-101BB83DEDBA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B028-B6BB-445F-A9BD-FA08329362C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08D9-7550-45CB-AC80-6F6CF0768186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F96CA-A3B4-440B-9979-453050EA901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F360B-16C0-4024-813E-F07DD2963756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5241-E5FE-4342-A098-196040D3A37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CEEB-C8E1-44B6-8C95-AB1941E7B376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4D0C-A361-4A20-8337-F397C81417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2A93-B097-4424-8B6D-D3632CC0619D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F2F3-4C38-4ECC-B241-5841E0EF1DB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41CA-21EB-44E7-8D72-06AD689E5F8A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D03A-0C94-4853-9329-6D602CD6AFE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6160E1-6E13-4F54-BA31-CA39300C4988}" type="datetimeFigureOut">
              <a:rPr lang="et-EE"/>
              <a:pPr>
                <a:defRPr/>
              </a:pPr>
              <a:t>30.10.2015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B91415D-F82C-4630-9EEB-51DFE4F8CFE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5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7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Ozky8xeF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dwzAw8fch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tgwou1-m_w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Q1HKCYJM5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owen.nhm.ac.uk/piclib/webimages/0/1000/400/1431_med.jpg" TargetMode="External"/><Relationship Id="rId13" Type="http://schemas.openxmlformats.org/officeDocument/2006/relationships/hyperlink" Target="http://kukupaike.blogspot.com/2008/03/evolutsioon-vol-2.html" TargetMode="External"/><Relationship Id="rId3" Type="http://schemas.openxmlformats.org/officeDocument/2006/relationships/hyperlink" Target="http://www.tfg.tartu.ee/bioloogia/testid/inim-evol/inimese%20evol3.htm" TargetMode="External"/><Relationship Id="rId7" Type="http://schemas.openxmlformats.org/officeDocument/2006/relationships/hyperlink" Target="http://www.msu.edu/~robin400/timeline2.html" TargetMode="External"/><Relationship Id="rId12" Type="http://schemas.openxmlformats.org/officeDocument/2006/relationships/hyperlink" Target="http://www.pbs.org/wgbh/nova/id/tran-nf.html" TargetMode="External"/><Relationship Id="rId17" Type="http://schemas.openxmlformats.org/officeDocument/2006/relationships/hyperlink" Target="https://www.youtube.com/watch?v=z4O7ikhKa_4" TargetMode="External"/><Relationship Id="rId2" Type="http://schemas.openxmlformats.org/officeDocument/2006/relationships/hyperlink" Target="http://www.becominghuman.org/" TargetMode="External"/><Relationship Id="rId16" Type="http://schemas.openxmlformats.org/officeDocument/2006/relationships/hyperlink" Target="https://www.youtube.com/watch?v=ndwzAw8fc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s.bellarmine.edu/tietjen/Evolution/Hominids/Australopithecus%20africanus%20recon.gif" TargetMode="External"/><Relationship Id="rId11" Type="http://schemas.openxmlformats.org/officeDocument/2006/relationships/hyperlink" Target="http://www.britannica.com/eb/art-73034" TargetMode="External"/><Relationship Id="rId5" Type="http://schemas.openxmlformats.org/officeDocument/2006/relationships/hyperlink" Target="http://www.goiena.net/blogak/kixmi/doc/australopithecus.jpg" TargetMode="External"/><Relationship Id="rId15" Type="http://schemas.openxmlformats.org/officeDocument/2006/relationships/hyperlink" Target="https://www.youtube.com/watch?v=Xtgwou1-m_w" TargetMode="External"/><Relationship Id="rId10" Type="http://schemas.openxmlformats.org/officeDocument/2006/relationships/hyperlink" Target="http://www.hot.ee/krono/IIIosa.htm" TargetMode="External"/><Relationship Id="rId4" Type="http://schemas.openxmlformats.org/officeDocument/2006/relationships/hyperlink" Target="http://www.archaeologyinfo.com/australopithecusafarensis.htm" TargetMode="External"/><Relationship Id="rId9" Type="http://schemas.openxmlformats.org/officeDocument/2006/relationships/hyperlink" Target="http://www.iabc.cz/images/abctisk/44/23/3840.jpg" TargetMode="External"/><Relationship Id="rId14" Type="http://schemas.openxmlformats.org/officeDocument/2006/relationships/hyperlink" Target="http://www.telegram.ee/wp-content/uploads/2013/11/16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N9mY-8F11M" TargetMode="External"/><Relationship Id="rId7" Type="http://schemas.openxmlformats.org/officeDocument/2006/relationships/hyperlink" Target="https://www.youtube.com/watch?v=z4O7ikhKa_4" TargetMode="External"/><Relationship Id="rId2" Type="http://schemas.openxmlformats.org/officeDocument/2006/relationships/hyperlink" Target="http://www.youtube.com/watch?v=ohgqRRLjBs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aYbgCofVyJg#t=1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5364163" y="5373688"/>
            <a:ext cx="3487737" cy="693737"/>
          </a:xfrm>
        </p:spPr>
        <p:txBody>
          <a:bodyPr/>
          <a:lstStyle/>
          <a:p>
            <a:r>
              <a:rPr lang="et-EE" smtClean="0"/>
              <a:t>Koostanud Ülle Irdt</a:t>
            </a: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t-EE" smtClean="0"/>
              <a:t>Inimese evolutsioon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et-EE" sz="2800" smtClean="0"/>
              <a:t>Inimese ontogeneesi eripära: Inimese areng võrreldes inimahvidega on aeglustunud</a:t>
            </a:r>
          </a:p>
          <a:p>
            <a:pPr lvl="1"/>
            <a:r>
              <a:rPr lang="et-EE" sz="2800" smtClean="0"/>
              <a:t>Vastsündinud inimbeebi peaaju maht on ~25% täiskasvanud inimese omast</a:t>
            </a:r>
          </a:p>
          <a:p>
            <a:pPr lvl="1"/>
            <a:r>
              <a:rPr lang="et-EE" sz="2800" smtClean="0"/>
              <a:t>Ahvibeebil 50%</a:t>
            </a:r>
          </a:p>
          <a:p>
            <a:pPr lvl="1"/>
            <a:r>
              <a:rPr lang="et-EE" sz="2800" smtClean="0"/>
              <a:t>Inimesel on 3.a. šimpansi anatoomiline ja füsioloogiline küpsus alles 8.-10. eluaastaks!</a:t>
            </a:r>
          </a:p>
          <a:p>
            <a:pPr lvl="1"/>
            <a:r>
              <a:rPr lang="et-EE" sz="2800" smtClean="0"/>
              <a:t>Täiskasvanud inimese kolju sarnaneb rohkem šimpansi lapse omaga, siis inimese eluiga pikem!</a:t>
            </a:r>
          </a:p>
          <a:p>
            <a:r>
              <a:rPr lang="et-EE" sz="2800" b="1" smtClean="0"/>
              <a:t>Neoteenia</a:t>
            </a:r>
            <a:r>
              <a:rPr lang="et-EE" sz="2800" smtClean="0"/>
              <a:t>=arengu pidurdumine ja eellaste noorjärkude omaduste säilimine täiseas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Inimese evolutsiooni peamised suunad: </a:t>
            </a:r>
          </a:p>
          <a:p>
            <a:pPr lvl="1"/>
            <a:r>
              <a:rPr lang="et-EE" sz="2800" smtClean="0"/>
              <a:t>Püstine kehahoid, koos kahejalgse liikumisviisiga</a:t>
            </a:r>
          </a:p>
          <a:p>
            <a:pPr lvl="1"/>
            <a:r>
              <a:rPr lang="et-EE" sz="2800" smtClean="0"/>
              <a:t>Eesjäsemete areng käteks kui tööorganiteks</a:t>
            </a:r>
          </a:p>
          <a:p>
            <a:pPr lvl="1"/>
            <a:r>
              <a:rPr lang="et-EE" sz="2800" smtClean="0"/>
              <a:t>Peaaju areng, sellega kaasnev mõtlemine ja kõnevõime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Dryopithecus ~12 MAT (6-10 MAT?) lahknes inimlasteks ja inimahvlasteks</a:t>
            </a:r>
          </a:p>
          <a:p>
            <a:pPr lvl="1"/>
            <a:r>
              <a:rPr lang="et-EE" sz="2800" smtClean="0"/>
              <a:t>10-12 MAT: </a:t>
            </a:r>
          </a:p>
          <a:p>
            <a:pPr lvl="2"/>
            <a:r>
              <a:rPr lang="et-EE" sz="2800" smtClean="0"/>
              <a:t>Sivapithecus?</a:t>
            </a:r>
          </a:p>
          <a:p>
            <a:pPr lvl="2"/>
            <a:r>
              <a:rPr lang="et-EE" sz="2800" smtClean="0"/>
              <a:t>Ouranopithecus?</a:t>
            </a:r>
          </a:p>
          <a:p>
            <a:pPr lvl="2"/>
            <a:r>
              <a:rPr lang="et-EE" sz="2800" smtClean="0"/>
              <a:t>Rudophitecus?</a:t>
            </a:r>
          </a:p>
          <a:p>
            <a:pPr lvl="2"/>
            <a:r>
              <a:rPr lang="et-EE" sz="2800" smtClean="0"/>
              <a:t>Dryopithecus?</a:t>
            </a:r>
          </a:p>
          <a:p>
            <a:pPr lvl="2"/>
            <a:endParaRPr lang="et-EE" sz="2800" smtClean="0"/>
          </a:p>
          <a:p>
            <a:pPr lvl="1"/>
            <a:endParaRPr lang="et-EE" sz="28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844824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tfg.tartu.ee/bioloogia/testid/inim-evol/inimes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3528392" cy="30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Vanimad inimlaste leiud pärit Lõuna-Aafrikast</a:t>
            </a:r>
          </a:p>
          <a:p>
            <a:r>
              <a:rPr lang="et-EE" sz="2800" smtClean="0"/>
              <a:t>6-1 MAT – Lõunaahvid e. australopiteegid   (australopithecus)</a:t>
            </a:r>
          </a:p>
          <a:p>
            <a:r>
              <a:rPr lang="et-EE" sz="2800" smtClean="0"/>
              <a:t>Saame rääkida erinevatest  Australopiteekidest: </a:t>
            </a:r>
          </a:p>
          <a:p>
            <a:pPr lvl="1"/>
            <a:r>
              <a:rPr lang="et-EE" sz="2800" smtClean="0"/>
              <a:t>Australopithecus anamensis (4,5-3,7MAT)</a:t>
            </a:r>
          </a:p>
          <a:p>
            <a:pPr lvl="1"/>
            <a:r>
              <a:rPr lang="et-EE" sz="2800" smtClean="0"/>
              <a:t>Australopithecus afarensis(4-3MAT)</a:t>
            </a:r>
          </a:p>
          <a:p>
            <a:pPr lvl="1"/>
            <a:r>
              <a:rPr lang="et-EE" sz="2800" smtClean="0"/>
              <a:t>A. Africanus (3,5-2,5MAT) (segatoiduline)-siredad</a:t>
            </a:r>
          </a:p>
          <a:p>
            <a:pPr lvl="1"/>
            <a:r>
              <a:rPr lang="et-EE" sz="2800" smtClean="0"/>
              <a:t>A. Robustus (2,5-1,5MAT) (taimtoiduline)-robustsed</a:t>
            </a:r>
          </a:p>
          <a:p>
            <a:pPr lvl="1"/>
            <a:r>
              <a:rPr lang="et-EE" sz="2800" smtClean="0"/>
              <a:t>A. boisei (2,5-1MAT) (taimtoiduline)-robustsed</a:t>
            </a:r>
          </a:p>
          <a:p>
            <a:pPr lvl="1"/>
            <a:endParaRPr lang="et-EE" sz="2800" smtClean="0"/>
          </a:p>
        </p:txBody>
      </p:sp>
      <p:sp>
        <p:nvSpPr>
          <p:cNvPr id="2" name="Rectangle 1"/>
          <p:cNvSpPr/>
          <p:nvPr/>
        </p:nvSpPr>
        <p:spPr>
          <a:xfrm>
            <a:off x="1403648" y="5949280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www.youtube.com/watch?v=b1Ozky8xeFQ</a:t>
            </a:r>
            <a:r>
              <a:rPr lang="et-EE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t-EE" sz="2400" smtClean="0"/>
              <a:t>1975. aastal leiti ühest ja samast                                                             leiukohast 13 australopiteegi jäänused,                                                         mis viitab sellele, et elati grupina.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t-EE" sz="2400" smtClean="0"/>
              <a:t>1976 a. Tansaanias Laetoli vulkaanituhal jalajäljed, mis tõestasid püstist kehahoiakut (vanusega ~3,6 MAT)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t-EE" sz="2400" u="sng" smtClean="0"/>
              <a:t>Australopiteeke iseloomustab: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400" smtClean="0"/>
              <a:t> Väike aju (380 – 450 cm</a:t>
            </a:r>
            <a:r>
              <a:rPr lang="et-EE" sz="2400" baseline="30000" smtClean="0"/>
              <a:t>3</a:t>
            </a:r>
            <a:r>
              <a:rPr lang="et-EE" sz="2400" smtClean="0"/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400" smtClean="0"/>
              <a:t> Pikad rippuvad käed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400" smtClean="0"/>
              <a:t> Lühikesed jalad, kuid põlve ja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et-EE" sz="2400" smtClean="0"/>
              <a:t>      kanna järgi kõndisid nad kahel jalal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400" smtClean="0"/>
              <a:t> Lai vaagnaluu ja suur kõht </a:t>
            </a:r>
          </a:p>
          <a:p>
            <a:pPr>
              <a:lnSpc>
                <a:spcPct val="80000"/>
              </a:lnSpc>
            </a:pPr>
            <a:endParaRPr lang="et-EE" sz="240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2608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637" y="0"/>
            <a:ext cx="34083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Australopiteegid toitusid  marjadest, pähklitest, seemnetest ning tõenäoliselt ka linnumunadest, hiljem ilmselt ka väiksematest loomadest.</a:t>
            </a:r>
            <a:endParaRPr lang="en-GB" sz="2800" smtClean="0"/>
          </a:p>
          <a:p>
            <a:endParaRPr lang="et-EE" sz="280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116263"/>
            <a:ext cx="4995862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b="1" i="1" dirty="0" smtClean="0"/>
              <a:t>Australopithecus </a:t>
            </a:r>
            <a:r>
              <a:rPr lang="en-GB" sz="2800" b="1" i="1" dirty="0" err="1" smtClean="0"/>
              <a:t>afarensis</a:t>
            </a:r>
            <a:r>
              <a:rPr lang="en-GB" sz="2800" dirty="0" smtClean="0"/>
              <a:t> </a:t>
            </a:r>
            <a:r>
              <a:rPr lang="et-EE" sz="2800" b="1" dirty="0" smtClean="0"/>
              <a:t>“</a:t>
            </a:r>
            <a:r>
              <a:rPr lang="et-EE" sz="2800" b="1" dirty="0" err="1" smtClean="0"/>
              <a:t>Lucy</a:t>
            </a:r>
            <a:r>
              <a:rPr lang="et-EE" sz="2800" b="1" dirty="0" smtClean="0"/>
              <a:t>”</a:t>
            </a:r>
          </a:p>
          <a:p>
            <a:r>
              <a:rPr lang="en-GB" sz="2800" dirty="0" smtClean="0"/>
              <a:t>3.2 </a:t>
            </a:r>
            <a:r>
              <a:rPr lang="et-EE" sz="2800" dirty="0" smtClean="0"/>
              <a:t>miljonit aastat vana osaline skelett (40%) leiti 1974. aasta novembris Põhja-Etioopiast </a:t>
            </a:r>
            <a:r>
              <a:rPr lang="et-EE" sz="2800" dirty="0" err="1" smtClean="0"/>
              <a:t>Hadarist</a:t>
            </a:r>
            <a:r>
              <a:rPr lang="et-EE" sz="2800" dirty="0" smtClean="0"/>
              <a:t> dr. Johansoni ja </a:t>
            </a:r>
            <a:r>
              <a:rPr lang="et-EE" sz="2800" dirty="0" err="1" smtClean="0"/>
              <a:t>Gray</a:t>
            </a:r>
            <a:r>
              <a:rPr lang="et-EE" sz="2800" dirty="0" smtClean="0"/>
              <a:t> poolt. </a:t>
            </a:r>
            <a:r>
              <a:rPr lang="et-EE" sz="2800" dirty="0" err="1" smtClean="0"/>
              <a:t>Lucy</a:t>
            </a:r>
            <a:r>
              <a:rPr lang="et-EE" sz="2800" dirty="0" smtClean="0"/>
              <a:t> </a:t>
            </a:r>
            <a:r>
              <a:rPr lang="et-EE" sz="2800" smtClean="0"/>
              <a:t>liigitati rühma </a:t>
            </a:r>
            <a:r>
              <a:rPr lang="en-GB" sz="2800" i="1" smtClean="0"/>
              <a:t>Australopithecus </a:t>
            </a:r>
            <a:r>
              <a:rPr lang="en-GB" sz="2800" i="1" dirty="0" err="1" smtClean="0"/>
              <a:t>afarensis</a:t>
            </a:r>
            <a:r>
              <a:rPr lang="en-GB" sz="2800" dirty="0" smtClean="0"/>
              <a:t> </a:t>
            </a:r>
          </a:p>
          <a:p>
            <a:endParaRPr lang="et-EE" sz="2800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114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29188" y="4941888"/>
            <a:ext cx="4214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t-EE">
                <a:latin typeface="Perpetua" pitchFamily="18" charset="0"/>
              </a:rPr>
              <a:t>Lucy oli umbes 107 cm pikk ja kaalus 28 kg.</a:t>
            </a:r>
            <a:endParaRPr lang="en-GB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i="1" smtClean="0"/>
              <a:t>Australopithecus africanus</a:t>
            </a:r>
            <a:r>
              <a:rPr lang="en-GB" sz="2800" smtClean="0"/>
              <a:t> </a:t>
            </a:r>
            <a:endParaRPr lang="et-EE" sz="2800" smtClean="0"/>
          </a:p>
          <a:p>
            <a:endParaRPr lang="et-EE" sz="28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708275"/>
            <a:ext cx="2754312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341438"/>
            <a:ext cx="246062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0200" y="6165850"/>
            <a:ext cx="2476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t-EE">
                <a:latin typeface="Perpetua" pitchFamily="18" charset="0"/>
              </a:rPr>
              <a:t>3-2 miljonit aastat tagasi</a:t>
            </a:r>
            <a:endParaRPr lang="en-GB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800" i="1" smtClean="0"/>
              <a:t>Australopithecus </a:t>
            </a:r>
            <a:r>
              <a:rPr lang="et-EE" sz="2800" i="1" smtClean="0"/>
              <a:t>robust</a:t>
            </a:r>
            <a:r>
              <a:rPr lang="en-GB" sz="2800" i="1" smtClean="0"/>
              <a:t>us</a:t>
            </a:r>
            <a:r>
              <a:rPr lang="en-GB" sz="2800" smtClean="0"/>
              <a:t> </a:t>
            </a:r>
            <a:endParaRPr lang="et-EE" sz="280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05113"/>
            <a:ext cx="354647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088" y="1341438"/>
            <a:ext cx="3490912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00563" y="6092825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t-EE">
                <a:latin typeface="Perpetua" pitchFamily="18" charset="0"/>
              </a:rPr>
              <a:t>2,5-1,5 miljonit aastat tagasi</a:t>
            </a:r>
            <a:endParaRPr lang="en-GB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        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endParaRPr lang="et-EE" u="sng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 2" pitchFamily="18" charset="2"/>
              <a:buNone/>
            </a:pPr>
            <a:r>
              <a:rPr lang="et-EE" sz="2800" u="sng" dirty="0" smtClean="0"/>
              <a:t>Osavat  inimest  (Homo </a:t>
            </a:r>
            <a:r>
              <a:rPr lang="et-EE" sz="2800" u="sng" dirty="0" err="1" smtClean="0"/>
              <a:t>habilis</a:t>
            </a:r>
            <a:r>
              <a:rPr lang="et-EE" sz="2800" u="sng" dirty="0" smtClean="0"/>
              <a:t> 2,1-1,6MAT) iseloomustab: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dirty="0" smtClean="0"/>
              <a:t> Suurem aju 460-800 cm</a:t>
            </a:r>
            <a:r>
              <a:rPr lang="et-EE" sz="2800" baseline="30000" dirty="0" smtClean="0"/>
              <a:t>3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dirty="0" smtClean="0"/>
              <a:t> Kolju kuju, mis sarnaneb tänapäeva inimesega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dirty="0" smtClean="0"/>
              <a:t> Lamedam nägu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dirty="0" smtClean="0"/>
              <a:t> Väiksemad hambad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endParaRPr lang="et-EE" sz="28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dirty="0" smtClean="0"/>
              <a:t> Oskus valmistada ja kasutada kivist ja luust tööriistu</a:t>
            </a:r>
            <a:endParaRPr lang="en-GB" sz="2800" dirty="0" smtClean="0"/>
          </a:p>
          <a:p>
            <a:pPr>
              <a:lnSpc>
                <a:spcPct val="90000"/>
              </a:lnSpc>
            </a:pPr>
            <a:endParaRPr lang="et-EE" sz="2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82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362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3429000"/>
            <a:ext cx="3371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05064"/>
            <a:ext cx="1827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Hominisatsioon- inimese evolutsiooniline areng</a:t>
            </a:r>
          </a:p>
          <a:p>
            <a:r>
              <a:rPr lang="et-EE" sz="2800" smtClean="0"/>
              <a:t>Charles Darwin- inimene ja inimahv on suguluses</a:t>
            </a:r>
          </a:p>
          <a:p>
            <a:r>
              <a:rPr lang="et-EE" sz="2800" smtClean="0"/>
              <a:t>Karl von Linn</a:t>
            </a:r>
            <a:r>
              <a:rPr lang="lt-LT" sz="2800" smtClean="0"/>
              <a:t>é – Homo sapiens- imetajate klass, esikloomaliste selts</a:t>
            </a:r>
            <a:endParaRPr lang="et-EE" sz="2800" smtClean="0"/>
          </a:p>
        </p:txBody>
      </p:sp>
      <p:pic>
        <p:nvPicPr>
          <p:cNvPr id="30722" name="Picture 2" descr="http://bp2.blogger.com/_DpOe3oyF350/R-12_TyOnHI/AAAAAAAAA3k/zcXTBWvGPTI/s400/evoluti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493" y="3068960"/>
            <a:ext cx="480053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413"/>
            <a:ext cx="8229600" cy="4525962"/>
          </a:xfrm>
        </p:spPr>
        <p:txBody>
          <a:bodyPr/>
          <a:lstStyle/>
          <a:p>
            <a:r>
              <a:rPr lang="et-EE" sz="2800" smtClean="0"/>
              <a:t>Homo erectus – püstine inimene (1,8-0,3MAT)</a:t>
            </a:r>
          </a:p>
          <a:p>
            <a:r>
              <a:rPr lang="et-EE" sz="2800" smtClean="0"/>
              <a:t>Leide on Aafrikast, Aasiast ja Euroopast (nt. Inglismaalt).</a:t>
            </a:r>
            <a:endParaRPr lang="en-GB" sz="2800" smtClean="0"/>
          </a:p>
          <a:p>
            <a:r>
              <a:rPr lang="et-EE" sz="2800" smtClean="0"/>
              <a:t>1891. a. leiti osaline skelett Indoneesiast (Dubois). </a:t>
            </a:r>
          </a:p>
          <a:p>
            <a:r>
              <a:rPr lang="et-EE" sz="2800" smtClean="0"/>
              <a:t>Kasutasid elamiseks koopaid</a:t>
            </a:r>
          </a:p>
          <a:p>
            <a:r>
              <a:rPr lang="et-EE" sz="2800" smtClean="0"/>
              <a:t>Oskasid tuld teha</a:t>
            </a:r>
          </a:p>
          <a:p>
            <a:r>
              <a:rPr lang="et-EE" sz="2800" smtClean="0"/>
              <a:t>Kõne võis kujuneda ~500TAT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072"/>
            <a:ext cx="345598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24525" cy="1143000"/>
          </a:xfrm>
        </p:spPr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t-EE" sz="2800" u="sng" smtClean="0"/>
              <a:t>Püstist inimest iseloomustab: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Jahipidamine</a:t>
            </a:r>
            <a:endParaRPr lang="et-EE" sz="280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Tööriistade ja tule kasutamine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Suurem aju 850 –1100 cm</a:t>
            </a:r>
            <a:r>
              <a:rPr lang="et-EE" sz="2800" baseline="30000" smtClean="0"/>
              <a:t>3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Lühemad käed</a:t>
            </a:r>
            <a:r>
              <a:rPr lang="et-EE" sz="2800" smtClean="0">
                <a:latin typeface="Arial" charset="0"/>
              </a:rPr>
              <a:t>,</a:t>
            </a:r>
            <a:r>
              <a:rPr lang="et-EE" sz="2800" smtClean="0"/>
              <a:t> </a:t>
            </a:r>
            <a:endParaRPr lang="et-EE" sz="2800" smtClean="0">
              <a:latin typeface="Arial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>
                <a:latin typeface="Arial" charset="0"/>
              </a:rPr>
              <a:t>p</a:t>
            </a:r>
            <a:r>
              <a:rPr lang="et-EE" sz="2800" smtClean="0"/>
              <a:t>ikem keha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 Keha on lihaseline ja robustne võrreldes tänapäeva inimesega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Lühem nägu ja suurem lõualuu, teravam nina</a:t>
            </a:r>
            <a:endParaRPr lang="en-GB" sz="2800" smtClean="0"/>
          </a:p>
          <a:p>
            <a:endParaRPr lang="et-EE" sz="2800" smtClean="0"/>
          </a:p>
        </p:txBody>
      </p:sp>
      <p:pic>
        <p:nvPicPr>
          <p:cNvPr id="3584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124075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6237288"/>
            <a:ext cx="608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t-EE">
                <a:latin typeface="Perpetua" pitchFamily="18" charset="0"/>
              </a:rPr>
              <a:t>Mehed olid umbes 1,8 m pikad ja naised 1,55 m.</a:t>
            </a:r>
            <a:endParaRPr lang="en-GB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dirty="0" smtClean="0"/>
              <a:t>Homo </a:t>
            </a:r>
            <a:r>
              <a:rPr lang="et-EE" sz="2800" dirty="0" err="1" smtClean="0"/>
              <a:t>erectus</a:t>
            </a:r>
            <a:r>
              <a:rPr lang="et-EE" sz="2800" dirty="0" smtClean="0"/>
              <a:t> on arvatavalt kõige pikema eksisteerimisajaga </a:t>
            </a:r>
            <a:r>
              <a:rPr lang="et-EE" sz="2800" dirty="0" err="1" smtClean="0"/>
              <a:t>inimlane</a:t>
            </a:r>
            <a:endParaRPr lang="et-EE" sz="2800" dirty="0" smtClean="0"/>
          </a:p>
          <a:p>
            <a:r>
              <a:rPr lang="et-EE" sz="2800" dirty="0" smtClean="0"/>
              <a:t>Homo </a:t>
            </a:r>
            <a:r>
              <a:rPr lang="et-EE" sz="2800" dirty="0" err="1" smtClean="0"/>
              <a:t>erectus</a:t>
            </a:r>
            <a:r>
              <a:rPr lang="et-EE" sz="2800" dirty="0" smtClean="0"/>
              <a:t> oli arvatavasti esimene inimene, kes rändas Aafrikast välja (800-700 TAT)</a:t>
            </a:r>
          </a:p>
          <a:p>
            <a:r>
              <a:rPr lang="et-EE" sz="2800" dirty="0" smtClean="0"/>
              <a:t>Ilmselt ühest väljarännanud harust sai alguse Neandertali inimene –ainus väljaspool Aafrikat tekkinud inimliik!</a:t>
            </a:r>
          </a:p>
          <a:p>
            <a:r>
              <a:rPr lang="en-GB" sz="2800" b="1" i="1" dirty="0" smtClean="0"/>
              <a:t>Homo </a:t>
            </a:r>
            <a:r>
              <a:rPr lang="en-GB" sz="2800" b="1" i="1" dirty="0" err="1" smtClean="0"/>
              <a:t>neandertalensis</a:t>
            </a:r>
            <a:r>
              <a:rPr lang="en-GB" sz="2800" b="1" i="1" dirty="0" smtClean="0"/>
              <a:t> </a:t>
            </a:r>
            <a:r>
              <a:rPr lang="et-EE" sz="2800" b="1" i="1" dirty="0" smtClean="0"/>
              <a:t> </a:t>
            </a:r>
            <a:r>
              <a:rPr lang="et-EE" sz="2800" dirty="0" smtClean="0"/>
              <a:t>(300 000-25 000 AT)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3608" y="566124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www.youtube.com/watch?v=ndwzAw8fchU</a:t>
            </a:r>
            <a:r>
              <a:rPr lang="et-EE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7772400" cy="1143000"/>
          </a:xfrm>
        </p:spPr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t-EE" sz="2800" u="sng" smtClean="0"/>
              <a:t>Neandertaallast iseloomustab: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Aju suurenemine 1200-1700cm</a:t>
            </a:r>
            <a:r>
              <a:rPr lang="et-EE" sz="2800" baseline="30000" smtClean="0"/>
              <a:t>3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K</a:t>
            </a:r>
            <a:r>
              <a:rPr lang="en-GB" sz="2800" smtClean="0">
                <a:cs typeface="Arial" charset="0"/>
              </a:rPr>
              <a:t>asuta</a:t>
            </a:r>
            <a:r>
              <a:rPr lang="et-EE" sz="2800" smtClean="0"/>
              <a:t>sid</a:t>
            </a:r>
            <a:r>
              <a:rPr lang="en-GB" sz="2800" smtClean="0">
                <a:cs typeface="Arial" charset="0"/>
              </a:rPr>
              <a:t> tuld ja tööriistu </a:t>
            </a:r>
            <a:endParaRPr lang="et-EE" sz="280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Kohanesid külmaga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T</a:t>
            </a:r>
            <a:r>
              <a:rPr lang="en-GB" sz="2800" smtClean="0"/>
              <a:t>ugeva kehaehitusega, musklis ja lühikesekasvuline</a:t>
            </a:r>
            <a:r>
              <a:rPr lang="et-EE" sz="2800" smtClean="0"/>
              <a:t> (umbes 152cm)</a:t>
            </a:r>
            <a:r>
              <a:rPr lang="en-GB" sz="2800" smtClean="0"/>
              <a:t>. </a:t>
            </a:r>
            <a:endParaRPr lang="et-EE" sz="280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K</a:t>
            </a:r>
            <a:r>
              <a:rPr lang="en-GB" sz="2800" smtClean="0"/>
              <a:t>äsivars ja jalg olid lühikesed võrreldes õlavarreluu ja reieluuga. </a:t>
            </a:r>
            <a:endParaRPr lang="et-EE" sz="280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Elasid koobastes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M</a:t>
            </a:r>
            <a:r>
              <a:rPr lang="en-GB" sz="2800" smtClean="0">
                <a:cs typeface="Arial" charset="0"/>
              </a:rPr>
              <a:t>atsid oma surnuid</a:t>
            </a:r>
            <a:endParaRPr lang="et-EE" sz="280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t-EE" sz="2800" smtClean="0"/>
              <a:t> Viimased surid välja 25 000 aastat tagasi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0"/>
            <a:ext cx="1812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99592" y="587727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www.youtube.com/watch?v=Xtgwou1-m_w</a:t>
            </a:r>
            <a:r>
              <a:rPr lang="et-EE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mtClean="0"/>
              <a:t>Homo sapiens - tark inimene (250 TAT)</a:t>
            </a:r>
          </a:p>
          <a:p>
            <a:r>
              <a:rPr lang="et-EE" smtClean="0"/>
              <a:t>Ilmselt ühest Homo erectuse harust Aafrikas</a:t>
            </a:r>
          </a:p>
          <a:p>
            <a:r>
              <a:rPr lang="et-EE" smtClean="0"/>
              <a:t>1967. a. leiti Etioopiast vanimad umbes 195 000 aastat vanad jäänused.</a:t>
            </a:r>
          </a:p>
          <a:p>
            <a:endParaRPr lang="et-EE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221163"/>
            <a:ext cx="34036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357563"/>
            <a:ext cx="29162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mtClean="0"/>
              <a:t>~100 TAT toimus Homo sapiensi esimene väljaränne Aafrikast Lõuna- ja Kagu-Aasiasse</a:t>
            </a:r>
          </a:p>
          <a:p>
            <a:r>
              <a:rPr lang="et-EE" smtClean="0"/>
              <a:t>vanimad leiud Indoneesias ~90-100 TAT</a:t>
            </a:r>
          </a:p>
          <a:p>
            <a:r>
              <a:rPr lang="et-EE" smtClean="0"/>
              <a:t>Austraalias 50-60 TAT</a:t>
            </a:r>
          </a:p>
        </p:txBody>
      </p:sp>
      <p:pic>
        <p:nvPicPr>
          <p:cNvPr id="6146" name="Picture 2" descr="http://www.tfg.tartu.ee/bioloogia/testid/inim-evol/inime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429000"/>
            <a:ext cx="5145013" cy="329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Homo sapiens sapiens- nüüdisaja tark inimene kujunes arvatavalt Aafrikas välja ~150TAT</a:t>
            </a:r>
          </a:p>
          <a:p>
            <a:r>
              <a:rPr lang="et-EE" sz="2800" smtClean="0"/>
              <a:t>Inimese 2 väljaränne toimus ~70-60TAT, siis liikus inimene Ida-Aasiasse, Euroopasse ja ka Ameerika kontinendile</a:t>
            </a:r>
          </a:p>
          <a:p>
            <a:pPr lvl="1"/>
            <a:r>
              <a:rPr lang="et-EE" sz="2800" smtClean="0"/>
              <a:t>Euroopast leiud Cro-Magnoni koopast (~30TAT)</a:t>
            </a:r>
          </a:p>
          <a:p>
            <a:pPr lvl="1"/>
            <a:r>
              <a:rPr lang="et-EE" sz="2800" smtClean="0"/>
              <a:t>(Beringi maasild on eksisteerinud 2x: 35-33TAT ja 15-13TAT) </a:t>
            </a:r>
          </a:p>
          <a:p>
            <a:pPr lvl="1"/>
            <a:r>
              <a:rPr lang="et-EE" sz="2800" smtClean="0"/>
              <a:t>Ameerikast leitud fossiilid vanusega 11 TAT</a:t>
            </a:r>
          </a:p>
          <a:p>
            <a:endParaRPr lang="et-EE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u="sng" dirty="0" smtClean="0"/>
              <a:t>Tarka inimest iseloomustab: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Aju suurenemine 1200-1700cm</a:t>
            </a:r>
            <a:r>
              <a:rPr lang="et-EE" baseline="30000" dirty="0" smtClean="0"/>
              <a:t>3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Luude ja hammaste nõrgenemine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Kõnevõime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Sümbolitega kirjutamine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Kunsti loomise võime (kromanjoonlaste koopamaalid)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Peenemad tööriistad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t-EE" dirty="0" smtClean="0"/>
              <a:t> Efektiivsed toiduvarumisstrateegiad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8018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mtClean="0"/>
              <a:t>50-40 TAT – hilispaleoliitikumi kultuurirevolutsioon (koopamaalingud, tööriistadele kaunistused)</a:t>
            </a:r>
          </a:p>
          <a:p>
            <a:r>
              <a:rPr lang="et-EE" smtClean="0"/>
              <a:t>Eellaspõlvede kogemuste, teadmiste                           ja   tehnoloogia edasiandmine järglaspõlvedele ühiskondlike kommunikatsioonivahenditega                     nim.  </a:t>
            </a:r>
            <a:r>
              <a:rPr lang="et-EE" b="1" smtClean="0"/>
              <a:t>sotsiaalseks e. kultuuriliseks pärilikkuseks</a:t>
            </a:r>
          </a:p>
          <a:p>
            <a:endParaRPr lang="et-EE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805112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dirty="0" smtClean="0"/>
              <a:t>Inimene on bioloogilise evolutsiooni teel eristunud loomariigist.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dirty="0" smtClean="0">
                <a:solidFill>
                  <a:srgbClr val="FF5050"/>
                </a:solidFill>
              </a:rPr>
              <a:t>Inimlased</a:t>
            </a:r>
            <a:r>
              <a:rPr lang="en-GB" dirty="0" smtClean="0"/>
              <a:t> (</a:t>
            </a:r>
            <a:r>
              <a:rPr lang="en-GB" i="1" dirty="0" smtClean="0"/>
              <a:t>Hominidae</a:t>
            </a:r>
            <a:r>
              <a:rPr lang="en-GB" dirty="0" smtClean="0"/>
              <a:t>) on lahknenud mingist </a:t>
            </a:r>
            <a:r>
              <a:rPr lang="en-GB" dirty="0" smtClean="0">
                <a:solidFill>
                  <a:srgbClr val="FF5050"/>
                </a:solidFill>
              </a:rPr>
              <a:t>inimahvide</a:t>
            </a:r>
            <a:r>
              <a:rPr lang="et-EE" dirty="0" smtClean="0"/>
              <a:t> </a:t>
            </a:r>
            <a:r>
              <a:rPr lang="en-GB" dirty="0" smtClean="0"/>
              <a:t>(</a:t>
            </a:r>
            <a:r>
              <a:rPr lang="en-GB" i="1" dirty="0" smtClean="0"/>
              <a:t>Hominoidea</a:t>
            </a:r>
            <a:r>
              <a:rPr lang="en-GB" dirty="0" smtClean="0"/>
              <a:t>) tüvivormist.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dirty="0" smtClean="0"/>
              <a:t>Inimene - </a:t>
            </a:r>
            <a:r>
              <a:rPr lang="en-GB" i="1" dirty="0" smtClean="0"/>
              <a:t>Homo</a:t>
            </a:r>
            <a:r>
              <a:rPr lang="en-GB" dirty="0" smtClean="0"/>
              <a:t> - kui tööriistu valmistav olend on vähemalt 2 mln. aastat vana.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dirty="0" smtClean="0"/>
              <a:t>Nii esimesed inimlased (</a:t>
            </a:r>
            <a:r>
              <a:rPr lang="en-GB" i="1" dirty="0" smtClean="0"/>
              <a:t>Australopithecinae</a:t>
            </a:r>
            <a:r>
              <a:rPr lang="en-GB" dirty="0" smtClean="0"/>
              <a:t>) kui ka esimesed</a:t>
            </a:r>
            <a:r>
              <a:rPr lang="et-EE" dirty="0" smtClean="0"/>
              <a:t> </a:t>
            </a:r>
            <a:r>
              <a:rPr lang="en-GB" dirty="0" smtClean="0"/>
              <a:t>inimesed (</a:t>
            </a:r>
            <a:r>
              <a:rPr lang="en-GB" i="1" dirty="0" smtClean="0"/>
              <a:t>H. habilis</a:t>
            </a:r>
            <a:r>
              <a:rPr lang="en-GB" dirty="0" smtClean="0"/>
              <a:t> ja </a:t>
            </a:r>
            <a:r>
              <a:rPr lang="en-GB" i="1" dirty="0" smtClean="0"/>
              <a:t>H. erectus</a:t>
            </a:r>
            <a:r>
              <a:rPr lang="en-GB" dirty="0" smtClean="0"/>
              <a:t>) tekkisid Aafrikas. </a:t>
            </a:r>
            <a:r>
              <a:rPr lang="en-GB" i="1" dirty="0" smtClean="0"/>
              <a:t>H. erectus</a:t>
            </a:r>
            <a:r>
              <a:rPr lang="en-GB" dirty="0" smtClean="0"/>
              <a:t> oli esimene inim</a:t>
            </a:r>
            <a:r>
              <a:rPr lang="et-EE" dirty="0" smtClean="0"/>
              <a:t>e</a:t>
            </a:r>
            <a:r>
              <a:rPr lang="en-GB" dirty="0" smtClean="0"/>
              <a:t>ne, kes Aafrikast välja rändas ja asustas suure osa Euraasiast.</a:t>
            </a:r>
          </a:p>
          <a:p>
            <a:pPr marL="457200" indent="-457200" fontAlgn="auto"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dirty="0" smtClean="0"/>
              <a:t>Nüüdisinimene - </a:t>
            </a:r>
            <a:r>
              <a:rPr lang="en-GB" i="1" dirty="0" smtClean="0"/>
              <a:t>H. sapiens sapiens</a:t>
            </a:r>
            <a:r>
              <a:rPr lang="en-GB" dirty="0" smtClean="0"/>
              <a:t> - asustas praktiliselt kogu Vana-Maailma ajavahemikus 50...40 tuhat aastat tagasi.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t-EE" dirty="0"/>
          </a:p>
        </p:txBody>
      </p:sp>
      <p:sp>
        <p:nvSpPr>
          <p:cNvPr id="2" name="Rectangle 1"/>
          <p:cNvSpPr/>
          <p:nvPr/>
        </p:nvSpPr>
        <p:spPr>
          <a:xfrm>
            <a:off x="827584" y="60212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www.youtube.com/watch?v=EQ1HKCYJM5U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r>
              <a:rPr lang="et-EE" sz="2800" b="1" smtClean="0"/>
              <a:t>Liik: Homo sapiens </a:t>
            </a:r>
            <a:r>
              <a:rPr lang="et-EE" sz="2800" smtClean="0"/>
              <a:t>(sapiens)-nüüdisaegne tark inimene</a:t>
            </a:r>
          </a:p>
          <a:p>
            <a:r>
              <a:rPr lang="et-EE" sz="2800" b="1" smtClean="0"/>
              <a:t>Perekond: Homo-inimene</a:t>
            </a:r>
          </a:p>
          <a:p>
            <a:r>
              <a:rPr lang="et-EE" sz="2800" smtClean="0"/>
              <a:t>1</a:t>
            </a:r>
            <a:r>
              <a:rPr lang="et-EE" sz="2800" b="1" smtClean="0"/>
              <a:t>. Sugukond: Hominidae-inimlased</a:t>
            </a:r>
          </a:p>
          <a:p>
            <a:r>
              <a:rPr lang="et-EE" sz="2800" smtClean="0"/>
              <a:t>2. Sugukond: Hylobatidae-gibonlased</a:t>
            </a:r>
          </a:p>
          <a:p>
            <a:r>
              <a:rPr lang="et-EE" sz="2800" smtClean="0"/>
              <a:t>3. Sugukond: Pongidae-inimahvlased</a:t>
            </a:r>
          </a:p>
          <a:p>
            <a:pPr lvl="1">
              <a:buFont typeface="Wingdings 2" pitchFamily="18" charset="2"/>
              <a:buNone/>
            </a:pPr>
            <a:r>
              <a:rPr lang="et-EE" sz="2800" smtClean="0"/>
              <a:t>         Orangutanid, šimpansid, gorillad</a:t>
            </a:r>
          </a:p>
          <a:p>
            <a:r>
              <a:rPr lang="et-EE" sz="2800" b="1" smtClean="0"/>
              <a:t>Ülemsugukond: Hominoidea-inimlaadsed</a:t>
            </a:r>
          </a:p>
          <a:p>
            <a:r>
              <a:rPr lang="et-EE" sz="2800" b="1" smtClean="0"/>
              <a:t>Selts: Primates-esikloomalised</a:t>
            </a:r>
          </a:p>
          <a:p>
            <a:r>
              <a:rPr lang="et-EE" sz="2800" b="1" smtClean="0"/>
              <a:t>Klass: Mammalia: imetajad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Kasutatud kirjandus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2"/>
              </a:rPr>
              <a:t>http://www.becominghuman.org/</a:t>
            </a:r>
            <a:r>
              <a:rPr lang="et-EE" dirty="0" smtClean="0"/>
              <a:t>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3"/>
              </a:rPr>
              <a:t>http://www.tfg.tartu.ee/bioloogia/testid/inim-evol/inimese%20evol3.htm</a:t>
            </a:r>
            <a:r>
              <a:rPr lang="et-EE" dirty="0" smtClean="0"/>
              <a:t>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4"/>
              </a:rPr>
              <a:t>http://www.archaeologyinfo.com/australopithecusafarensis.htm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5"/>
              </a:rPr>
              <a:t>http://www.goiena.net/blogak/kixmi/doc/australopithecus.jpg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6"/>
              </a:rPr>
              <a:t>http://cas.bellarmine.edu/tietjen/Evolution/Hominids/Australopithecus%20africanus%20recon.gif</a:t>
            </a:r>
            <a:r>
              <a:rPr lang="et-EE" dirty="0" smtClean="0"/>
              <a:t>  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7"/>
              </a:rPr>
              <a:t>http://www.msu.edu/~robin400/timeline2.html</a:t>
            </a:r>
            <a:r>
              <a:rPr lang="et-EE" dirty="0" smtClean="0"/>
              <a:t>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8"/>
              </a:rPr>
              <a:t>http://owen.nhm.ac.uk/piclib/webimages/0/1000/400/1431_med.jpg</a:t>
            </a:r>
            <a:r>
              <a:rPr lang="et-EE" dirty="0" smtClean="0"/>
              <a:t>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9"/>
              </a:rPr>
              <a:t>http://www.iabc.cz/images/abctisk/44/23/3840.jpg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10"/>
              </a:rPr>
              <a:t>http://www.hot.ee/krono/IIIosa.htm</a:t>
            </a:r>
            <a:r>
              <a:rPr lang="et-EE" dirty="0" smtClean="0"/>
              <a:t> 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>
                <a:hlinkClick r:id="rId11"/>
              </a:rPr>
              <a:t>http://www.britannica.com/eb/art-73034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12"/>
              </a:rPr>
              <a:t>http://www.pbs.org/wgbh/nova/id/tran-nf.html</a:t>
            </a:r>
            <a:r>
              <a:rPr lang="et-EE" dirty="0" smtClean="0"/>
              <a:t>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/>
              <a:t>Kersti Veskimetsa esitluse materjalid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3"/>
              </a:rPr>
              <a:t>http://www.tfg.tartu.ee/bioloogia/testid/inim-evol/inimese%20evol3.htm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3"/>
              </a:rPr>
              <a:t>http://www.tfg.tartu.ee/bioloogia/testid/inim-evol/inimese%20evol3.htm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 smtClean="0">
                <a:hlinkClick r:id="rId13"/>
              </a:rPr>
              <a:t>http://kukupaike.blogspot.com/2008/03/evolutsioon-vol-2.html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>
                <a:hlinkClick r:id="rId14"/>
              </a:rPr>
              <a:t>http://</a:t>
            </a:r>
            <a:r>
              <a:rPr lang="et-EE" dirty="0" smtClean="0">
                <a:hlinkClick r:id="rId14"/>
              </a:rPr>
              <a:t>www.telegram.ee/wp-content/uploads/2013/11/168.jpg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/>
              <a:t>http://www.youtube.com/watch?v=aYbgCofVyJg#t=11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/>
              <a:t>http://www.youtube.com/watch?v=EQ1HKCYJM5U 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/>
              <a:t>https://www.youtube.com/watch?v=b1Ozky8xeFQ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>
                <a:hlinkClick r:id="rId15"/>
              </a:rPr>
              <a:t>https://</a:t>
            </a:r>
            <a:r>
              <a:rPr lang="et-EE" dirty="0" smtClean="0">
                <a:hlinkClick r:id="rId15"/>
              </a:rPr>
              <a:t>www.youtube.com/watch?v=Xtgwou1-m_w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>
                <a:hlinkClick r:id="rId16"/>
              </a:rPr>
              <a:t>https://</a:t>
            </a:r>
            <a:r>
              <a:rPr lang="et-EE" dirty="0" smtClean="0">
                <a:hlinkClick r:id="rId16"/>
              </a:rPr>
              <a:t>www.youtube.com/watch?v=ndwzAw8fchU</a:t>
            </a:r>
            <a:endParaRPr lang="et-EE" dirty="0" smtClean="0"/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t-EE" dirty="0">
                <a:hlinkClick r:id="rId17"/>
              </a:rPr>
              <a:t>https://</a:t>
            </a:r>
            <a:r>
              <a:rPr lang="et-EE" dirty="0" smtClean="0">
                <a:hlinkClick r:id="rId17"/>
              </a:rPr>
              <a:t>www.youtube.com/watch?v=z4O7ikhKa_4</a:t>
            </a:r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dirty="0" smtClean="0"/>
              <a:t>Erinevus loomariigist</a:t>
            </a:r>
          </a:p>
          <a:p>
            <a:pPr lvl="1"/>
            <a:r>
              <a:rPr lang="et-EE" sz="2800" dirty="0" smtClean="0"/>
              <a:t>Püstine kõnnak</a:t>
            </a:r>
          </a:p>
          <a:p>
            <a:pPr lvl="1"/>
            <a:r>
              <a:rPr lang="et-EE" sz="2800" dirty="0" smtClean="0"/>
              <a:t>Abstraktne mõtlemine</a:t>
            </a:r>
          </a:p>
          <a:p>
            <a:pPr lvl="1"/>
            <a:endParaRPr lang="et-EE" sz="2800" dirty="0" smtClean="0"/>
          </a:p>
          <a:p>
            <a:pPr lvl="1"/>
            <a:r>
              <a:rPr lang="et-EE" sz="2800" dirty="0" smtClean="0"/>
              <a:t>Kõne</a:t>
            </a:r>
          </a:p>
          <a:p>
            <a:pPr lvl="1"/>
            <a:r>
              <a:rPr lang="et-EE" sz="2800" dirty="0" smtClean="0"/>
              <a:t>Sotsiaalne ühtekuuluvus</a:t>
            </a:r>
          </a:p>
          <a:p>
            <a:pPr lvl="1"/>
            <a:r>
              <a:rPr lang="et-EE" sz="2800" dirty="0" smtClean="0"/>
              <a:t>Tööjaotus, kultuur</a:t>
            </a:r>
          </a:p>
          <a:p>
            <a:pPr lvl="1"/>
            <a:r>
              <a:rPr lang="et-EE" sz="2800" dirty="0" smtClean="0"/>
              <a:t>Kodu</a:t>
            </a:r>
            <a:r>
              <a:rPr lang="et-EE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623731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None/>
            </a:pPr>
            <a:r>
              <a:rPr lang="et-EE" dirty="0" smtClean="0">
                <a:hlinkClick r:id="rId2"/>
              </a:rPr>
              <a:t>http://www.youtube.com/watch?v=ohgqRRLjBsg</a:t>
            </a:r>
            <a:r>
              <a:rPr lang="et-EE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7664" y="530120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>
                <a:hlinkClick r:id="rId3"/>
              </a:rPr>
              <a:t>http://www.youtube.com/watch?v=4N9mY-8F11M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17" y="332655"/>
            <a:ext cx="3141761" cy="274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60" y="3140968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661661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www.youtube.com/watch?v=aYbgCofVyJg#t=11</a:t>
            </a:r>
            <a:r>
              <a:rPr lang="et-EE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2938479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www.youtube.com/watch?v=z4O7ikhKa_4</a:t>
            </a: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Inimeses olemas pea kogu loomariigi evolutsiooni astmed:</a:t>
            </a:r>
          </a:p>
          <a:p>
            <a:pPr lvl="1"/>
            <a:r>
              <a:rPr lang="et-EE" sz="2800" smtClean="0"/>
              <a:t>Geneetiline kood, pärilikkus</a:t>
            </a:r>
          </a:p>
          <a:p>
            <a:pPr lvl="1"/>
            <a:r>
              <a:rPr lang="et-EE" sz="2800" smtClean="0"/>
              <a:t>Keha sümmeetria</a:t>
            </a:r>
          </a:p>
          <a:p>
            <a:pPr lvl="1"/>
            <a:r>
              <a:rPr lang="et-EE" sz="2800" smtClean="0"/>
              <a:t>5-varbalised jäsemed, kopsuhingamine</a:t>
            </a:r>
          </a:p>
          <a:p>
            <a:pPr lvl="1"/>
            <a:r>
              <a:rPr lang="et-EE" sz="2800" smtClean="0"/>
              <a:t>Lootekestad</a:t>
            </a:r>
          </a:p>
          <a:p>
            <a:pPr lvl="1"/>
            <a:r>
              <a:rPr lang="et-EE" sz="2800" smtClean="0"/>
              <a:t>Eristunud hammastik, piimanäärmed, platsenta, elussünnitamine</a:t>
            </a:r>
          </a:p>
          <a:p>
            <a:pPr lvl="1"/>
            <a:r>
              <a:rPr lang="et-EE" sz="2800" smtClean="0"/>
              <a:t>Ruumiline nägemine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Imetajate omadused:</a:t>
            </a:r>
          </a:p>
          <a:p>
            <a:pPr lvl="1"/>
            <a:r>
              <a:rPr lang="et-EE" sz="2800" smtClean="0"/>
              <a:t>Kiire ainevahetus, aktiivne eluviis</a:t>
            </a:r>
          </a:p>
          <a:p>
            <a:pPr lvl="1"/>
            <a:r>
              <a:rPr lang="et-EE" sz="2800" smtClean="0"/>
              <a:t>Endotermsed, püsisoojased, hea soojusisolatsioon karvkatte ja rasvkoe näol</a:t>
            </a:r>
          </a:p>
          <a:p>
            <a:pPr lvl="1"/>
            <a:r>
              <a:rPr lang="et-EE" sz="2800" smtClean="0"/>
              <a:t>4-kambriline süda, 2 vereringet</a:t>
            </a:r>
          </a:p>
          <a:p>
            <a:pPr lvl="1"/>
            <a:r>
              <a:rPr lang="et-EE" sz="2800" smtClean="0"/>
              <a:t>Keeruline hammastik</a:t>
            </a:r>
          </a:p>
          <a:p>
            <a:pPr lvl="1"/>
            <a:r>
              <a:rPr lang="et-EE" sz="2800" smtClean="0"/>
              <a:t>Poegade imetamine</a:t>
            </a:r>
          </a:p>
          <a:p>
            <a:pPr lvl="1"/>
            <a:r>
              <a:rPr lang="et-EE" sz="2800" smtClean="0"/>
              <a:t>Aju, sh. suuraju keerukus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96975"/>
            <a:ext cx="8229600" cy="4525963"/>
          </a:xfrm>
        </p:spPr>
        <p:txBody>
          <a:bodyPr/>
          <a:lstStyle/>
          <a:p>
            <a:r>
              <a:rPr lang="et-EE" sz="2800" smtClean="0"/>
              <a:t>Inimese võrdlus primaatidega:</a:t>
            </a:r>
          </a:p>
          <a:p>
            <a:pPr lvl="1"/>
            <a:r>
              <a:rPr lang="et-EE" sz="2800" smtClean="0"/>
              <a:t>Liikumisviis, jäsemete muutus, põlv, pöiavõlv</a:t>
            </a:r>
          </a:p>
          <a:p>
            <a:pPr lvl="1"/>
            <a:r>
              <a:rPr lang="et-EE" sz="2800" smtClean="0"/>
              <a:t>Luustik, selgroo kõverus, </a:t>
            </a:r>
          </a:p>
          <a:p>
            <a:pPr lvl="1"/>
            <a:r>
              <a:rPr lang="et-EE" sz="2800" smtClean="0"/>
              <a:t>Käefunktsioon, täpsem liikuvus</a:t>
            </a:r>
          </a:p>
          <a:p>
            <a:pPr lvl="1"/>
            <a:r>
              <a:rPr lang="et-EE" sz="2800" smtClean="0"/>
              <a:t>Suhtlemisvahendid</a:t>
            </a:r>
          </a:p>
          <a:p>
            <a:pPr lvl="1"/>
            <a:r>
              <a:rPr lang="et-EE" sz="2800" smtClean="0"/>
              <a:t>Mõtlemine </a:t>
            </a:r>
          </a:p>
          <a:p>
            <a:pPr lvl="1"/>
            <a:r>
              <a:rPr lang="et-EE" sz="2800" smtClean="0"/>
              <a:t>Töövõime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429000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Inimese võrdlus primaatidega (ühised suunad):</a:t>
            </a:r>
          </a:p>
          <a:p>
            <a:pPr lvl="1"/>
            <a:r>
              <a:rPr lang="et-EE" sz="2800" smtClean="0"/>
              <a:t>Küünised asendunud lamedate küüntega</a:t>
            </a:r>
          </a:p>
          <a:p>
            <a:pPr lvl="1"/>
            <a:r>
              <a:rPr lang="et-EE" sz="2800" smtClean="0"/>
              <a:t>lühenenud koon</a:t>
            </a:r>
          </a:p>
          <a:p>
            <a:pPr lvl="1"/>
            <a:r>
              <a:rPr lang="et-EE" sz="2800" smtClean="0"/>
              <a:t>Peaaju, näokolju osatähtsuse vähenemine, peakolju suurenemine (inim. 1400cm³, ahvidel 3x väiksem)</a:t>
            </a:r>
          </a:p>
          <a:p>
            <a:pPr lvl="1"/>
            <a:r>
              <a:rPr lang="et-EE" sz="2800" smtClean="0"/>
              <a:t>Suurenenud nägemismeel, vähenenud haistmismeel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Inimese evolutsioon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2800" smtClean="0"/>
              <a:t>Inimese võrdlus primaatidega:</a:t>
            </a:r>
          </a:p>
          <a:p>
            <a:pPr lvl="1"/>
            <a:r>
              <a:rPr lang="et-EE" sz="2800" smtClean="0"/>
              <a:t>Inimesel ja šimpansil 99% valke samad</a:t>
            </a:r>
          </a:p>
          <a:p>
            <a:pPr lvl="1"/>
            <a:r>
              <a:rPr lang="et-EE" sz="2800" smtClean="0"/>
              <a:t>Aminohappeline järjestus valkudes erineb 1,2%</a:t>
            </a:r>
          </a:p>
          <a:p>
            <a:pPr lvl="1"/>
            <a:r>
              <a:rPr lang="et-EE" sz="2800" smtClean="0"/>
              <a:t>DNA nukleotiidne järjestus erineb ainult 1,6%</a:t>
            </a:r>
          </a:p>
          <a:p>
            <a:pPr lvl="1"/>
            <a:r>
              <a:rPr lang="et-EE" sz="2800" smtClean="0"/>
              <a:t>Inimesel 23 paari, šimpansil 24 paari kromosoome, neist 13paari on identsed</a:t>
            </a:r>
          </a:p>
          <a:p>
            <a:pPr lvl="1"/>
            <a:endParaRPr lang="et-EE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</TotalTime>
  <Words>1210</Words>
  <Application>Microsoft Office PowerPoint</Application>
  <PresentationFormat>On-screen Show (4:3)</PresentationFormat>
  <Paragraphs>215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        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Inimese evolutsioon</vt:lpstr>
      <vt:lpstr>Kasutatud kirjandus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Inimese evolutsioon</dc:title>
  <dc:creator>u</dc:creator>
  <cp:lastModifiedBy>Ülle Irdt</cp:lastModifiedBy>
  <cp:revision>92</cp:revision>
  <dcterms:created xsi:type="dcterms:W3CDTF">2010-11-24T08:41:08Z</dcterms:created>
  <dcterms:modified xsi:type="dcterms:W3CDTF">2015-10-30T09:32:27Z</dcterms:modified>
</cp:coreProperties>
</file>