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57" r:id="rId1"/>
  </p:sldMasterIdLst>
  <p:sldIdLst>
    <p:sldId id="256" r:id="rId2"/>
    <p:sldId id="257" r:id="rId3"/>
    <p:sldId id="259" r:id="rId4"/>
    <p:sldId id="260" r:id="rId5"/>
    <p:sldId id="261" r:id="rId6"/>
    <p:sldId id="262" r:id="rId7"/>
    <p:sldId id="263" r:id="rId8"/>
    <p:sldId id="264" r:id="rId9"/>
    <p:sldId id="265" r:id="rId10"/>
    <p:sldId id="266" r:id="rId11"/>
    <p:sldId id="267" r:id="rId12"/>
    <p:sldId id="268" r:id="rId13"/>
    <p:sldId id="270" r:id="rId14"/>
    <p:sldId id="271" r:id="rId15"/>
    <p:sldId id="272" r:id="rId16"/>
    <p:sldId id="273" r:id="rId17"/>
    <p:sldId id="274" r:id="rId18"/>
    <p:sldId id="275" r:id="rId19"/>
    <p:sldId id="276" r:id="rId20"/>
    <p:sldId id="277"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124" d="100"/>
          <a:sy n="124" d="100"/>
        </p:scale>
        <p:origin x="120" y="10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itelslaid">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t-EE"/>
              <a:t>Muutke pealkirja laadi</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t-EE"/>
              <a:t>Klõpsake juhtslaidi alapealkirja laadi redigeerimiseks</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11/14/2024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119464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ealkiri ja pildiallkiri">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t-EE"/>
              <a:t>Muutke pealkirja laadi</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t-EE"/>
              <a:t>Redigeeri juhtslaidi tekstilaade</a:t>
            </a:r>
          </a:p>
        </p:txBody>
      </p:sp>
      <p:sp>
        <p:nvSpPr>
          <p:cNvPr id="4" name="Date Placeholder 3"/>
          <p:cNvSpPr>
            <a:spLocks noGrp="1"/>
          </p:cNvSpPr>
          <p:nvPr>
            <p:ph type="dt" sz="half" idx="10"/>
          </p:nvPr>
        </p:nvSpPr>
        <p:spPr/>
        <p:txBody>
          <a:bodyPr/>
          <a:lstStyle/>
          <a:p>
            <a:fld id="{B61BEF0D-F0BB-DE4B-95CE-6DB70DBA9567}" type="datetimeFigureOut">
              <a:rPr lang="en-US" smtClean="0"/>
              <a:pPr/>
              <a:t>11/14/2024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686978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ldiallkirjaga tsitaat">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t-EE"/>
              <a:t>Muutke pealkirja laadi</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t-EE"/>
              <a:t>Redigeeri juhtslaidi tekstilaade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t-EE"/>
              <a:t>Redigeeri juhtslaidi tekstilaade</a:t>
            </a:r>
          </a:p>
        </p:txBody>
      </p:sp>
      <p:sp>
        <p:nvSpPr>
          <p:cNvPr id="4" name="Date Placeholder 3"/>
          <p:cNvSpPr>
            <a:spLocks noGrp="1"/>
          </p:cNvSpPr>
          <p:nvPr>
            <p:ph type="dt" sz="half" idx="10"/>
          </p:nvPr>
        </p:nvSpPr>
        <p:spPr/>
        <p:txBody>
          <a:bodyPr/>
          <a:lstStyle/>
          <a:p>
            <a:fld id="{B61BEF0D-F0BB-DE4B-95CE-6DB70DBA9567}" type="datetimeFigureOut">
              <a:rPr lang="en-US" smtClean="0"/>
              <a:pPr/>
              <a:t>11/14/2024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2963205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Visiitkaart">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t-EE"/>
              <a:t>Muutke pealkirja laadi</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t-EE"/>
              <a:t>Redigeeri juhtslaidi tekstilaade</a:t>
            </a:r>
          </a:p>
        </p:txBody>
      </p:sp>
      <p:sp>
        <p:nvSpPr>
          <p:cNvPr id="5" name="Date Placeholder 4"/>
          <p:cNvSpPr>
            <a:spLocks noGrp="1"/>
          </p:cNvSpPr>
          <p:nvPr>
            <p:ph type="dt" sz="half" idx="10"/>
          </p:nvPr>
        </p:nvSpPr>
        <p:spPr/>
        <p:txBody>
          <a:bodyPr/>
          <a:lstStyle/>
          <a:p>
            <a:fld id="{B61BEF0D-F0BB-DE4B-95CE-6DB70DBA9567}" type="datetimeFigureOut">
              <a:rPr lang="en-US" smtClean="0"/>
              <a:pPr/>
              <a:t>11/14/2024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0979090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sitaadi visiitkaart">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t-EE"/>
              <a:t>Muutke pealkirja laadi</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t-EE"/>
              <a:t>Redigeeri juhtslaidi tekstilaade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t-EE"/>
              <a:t>Redigeeri juhtslaidi tekstilaade</a:t>
            </a:r>
          </a:p>
        </p:txBody>
      </p:sp>
      <p:sp>
        <p:nvSpPr>
          <p:cNvPr id="5" name="Date Placeholder 4"/>
          <p:cNvSpPr>
            <a:spLocks noGrp="1"/>
          </p:cNvSpPr>
          <p:nvPr>
            <p:ph type="dt" sz="half" idx="10"/>
          </p:nvPr>
        </p:nvSpPr>
        <p:spPr/>
        <p:txBody>
          <a:bodyPr/>
          <a:lstStyle/>
          <a:p>
            <a:fld id="{B61BEF0D-F0BB-DE4B-95CE-6DB70DBA9567}" type="datetimeFigureOut">
              <a:rPr lang="en-US" smtClean="0"/>
              <a:pPr/>
              <a:t>11/14/2024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69161261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Õige või val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t-EE"/>
              <a:t>Muutke pealkirja laadi</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t-EE"/>
              <a:t>Redigeeri juhtslaidi tekstilaade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t-EE"/>
              <a:t>Redigeeri juhtslaidi tekstilaade</a:t>
            </a:r>
          </a:p>
        </p:txBody>
      </p:sp>
      <p:sp>
        <p:nvSpPr>
          <p:cNvPr id="5" name="Date Placeholder 4"/>
          <p:cNvSpPr>
            <a:spLocks noGrp="1"/>
          </p:cNvSpPr>
          <p:nvPr>
            <p:ph type="dt" sz="half" idx="10"/>
          </p:nvPr>
        </p:nvSpPr>
        <p:spPr/>
        <p:txBody>
          <a:bodyPr/>
          <a:lstStyle/>
          <a:p>
            <a:fld id="{B61BEF0D-F0BB-DE4B-95CE-6DB70DBA9567}" type="datetimeFigureOut">
              <a:rPr lang="en-US" smtClean="0"/>
              <a:pPr/>
              <a:t>11/14/2024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2847075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itel ja vertikaal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a:t>Muutke pealkirja laadi</a:t>
            </a:r>
            <a:endParaRPr lang="en-US" dirty="0"/>
          </a:p>
        </p:txBody>
      </p:sp>
      <p:sp>
        <p:nvSpPr>
          <p:cNvPr id="3" name="Vertical Text Placeholder 2"/>
          <p:cNvSpPr>
            <a:spLocks noGrp="1"/>
          </p:cNvSpPr>
          <p:nvPr>
            <p:ph type="body" orient="vert" idx="1"/>
          </p:nvPr>
        </p:nvSpPr>
        <p:spPr/>
        <p:txBody>
          <a:bodyPr vert="eaVert" anchor="t"/>
          <a:lstStyle/>
          <a:p>
            <a:pPr lvl="0"/>
            <a:r>
              <a:rPr lang="et-EE"/>
              <a:t>Redigeeri juhtslaidi tekstilaade</a:t>
            </a:r>
          </a:p>
          <a:p>
            <a:pPr lvl="1"/>
            <a:r>
              <a:rPr lang="et-EE"/>
              <a:t>Teine tase</a:t>
            </a:r>
          </a:p>
          <a:p>
            <a:pPr lvl="2"/>
            <a:r>
              <a:rPr lang="et-EE"/>
              <a:t>Kolmas tase</a:t>
            </a:r>
          </a:p>
          <a:p>
            <a:pPr lvl="3"/>
            <a:r>
              <a:rPr lang="et-EE"/>
              <a:t>Neljas tase</a:t>
            </a:r>
          </a:p>
          <a:p>
            <a:pPr lvl="4"/>
            <a:r>
              <a:rPr lang="et-EE"/>
              <a:t>Viies tase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11/14/2024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2736172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kaaltiitel ja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t-EE"/>
              <a:t>Muutke pealkirja laadi</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t-EE"/>
              <a:t>Redigeeri juhtslaidi tekstilaade</a:t>
            </a:r>
          </a:p>
          <a:p>
            <a:pPr lvl="1"/>
            <a:r>
              <a:rPr lang="et-EE"/>
              <a:t>Teine tase</a:t>
            </a:r>
          </a:p>
          <a:p>
            <a:pPr lvl="2"/>
            <a:r>
              <a:rPr lang="et-EE"/>
              <a:t>Kolmas tase</a:t>
            </a:r>
          </a:p>
          <a:p>
            <a:pPr lvl="3"/>
            <a:r>
              <a:rPr lang="et-EE"/>
              <a:t>Neljas tase</a:t>
            </a:r>
          </a:p>
          <a:p>
            <a:pPr lvl="4"/>
            <a:r>
              <a:rPr lang="et-EE"/>
              <a:t>Viies tase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11/14/2024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1440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ealkiri ja sis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t-EE"/>
              <a:t>Muutke pealkirja laadi</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t-EE"/>
              <a:t>Redigeeri juhtslaidi tekstilaade</a:t>
            </a:r>
          </a:p>
          <a:p>
            <a:pPr lvl="1"/>
            <a:r>
              <a:rPr lang="et-EE"/>
              <a:t>Teine tase</a:t>
            </a:r>
          </a:p>
          <a:p>
            <a:pPr lvl="2"/>
            <a:r>
              <a:rPr lang="et-EE"/>
              <a:t>Kolmas tase</a:t>
            </a:r>
          </a:p>
          <a:p>
            <a:pPr lvl="3"/>
            <a:r>
              <a:rPr lang="et-EE"/>
              <a:t>Neljas tase</a:t>
            </a:r>
          </a:p>
          <a:p>
            <a:pPr lvl="4"/>
            <a:r>
              <a:rPr lang="et-EE"/>
              <a:t>Viies tase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11/14/2024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555165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Jaotise päis">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t-EE"/>
              <a:t>Muutke pealkirja laadi</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t-EE"/>
              <a:t>Redigeeri juhtslaidi tekstilaade</a:t>
            </a:r>
          </a:p>
        </p:txBody>
      </p:sp>
      <p:sp>
        <p:nvSpPr>
          <p:cNvPr id="4" name="Date Placeholder 3"/>
          <p:cNvSpPr>
            <a:spLocks noGrp="1"/>
          </p:cNvSpPr>
          <p:nvPr>
            <p:ph type="dt" sz="half" idx="10"/>
          </p:nvPr>
        </p:nvSpPr>
        <p:spPr/>
        <p:txBody>
          <a:bodyPr/>
          <a:lstStyle/>
          <a:p>
            <a:fld id="{B61BEF0D-F0BB-DE4B-95CE-6DB70DBA9567}" type="datetimeFigureOut">
              <a:rPr lang="en-US" smtClean="0"/>
              <a:pPr/>
              <a:t>11/14/2024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565800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 sisu">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t-EE"/>
              <a:t>Muutke pealkirja laadi</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t-EE"/>
              <a:t>Redigeeri juhtslaidi tekstilaade</a:t>
            </a:r>
          </a:p>
          <a:p>
            <a:pPr lvl="1"/>
            <a:r>
              <a:rPr lang="et-EE"/>
              <a:t>Teine tase</a:t>
            </a:r>
          </a:p>
          <a:p>
            <a:pPr lvl="2"/>
            <a:r>
              <a:rPr lang="et-EE"/>
              <a:t>Kolmas tase</a:t>
            </a:r>
          </a:p>
          <a:p>
            <a:pPr lvl="3"/>
            <a:r>
              <a:rPr lang="et-EE"/>
              <a:t>Neljas tase</a:t>
            </a:r>
          </a:p>
          <a:p>
            <a:pPr lvl="4"/>
            <a:r>
              <a:rPr lang="et-EE"/>
              <a:t>Viies tase</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t-EE"/>
              <a:t>Redigeeri juhtslaidi tekstilaade</a:t>
            </a:r>
          </a:p>
          <a:p>
            <a:pPr lvl="1"/>
            <a:r>
              <a:rPr lang="et-EE"/>
              <a:t>Teine tase</a:t>
            </a:r>
          </a:p>
          <a:p>
            <a:pPr lvl="2"/>
            <a:r>
              <a:rPr lang="et-EE"/>
              <a:t>Kolmas tase</a:t>
            </a:r>
          </a:p>
          <a:p>
            <a:pPr lvl="3"/>
            <a:r>
              <a:rPr lang="et-EE"/>
              <a:t>Neljas tase</a:t>
            </a:r>
          </a:p>
          <a:p>
            <a:pPr lvl="4"/>
            <a:r>
              <a:rPr lang="et-EE"/>
              <a:t>Viies tase</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11/14/2024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82718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õrdlus">
    <p:spTree>
      <p:nvGrpSpPr>
        <p:cNvPr id="1" name=""/>
        <p:cNvGrpSpPr/>
        <p:nvPr/>
      </p:nvGrpSpPr>
      <p:grpSpPr>
        <a:xfrm>
          <a:off x="0" y="0"/>
          <a:ext cx="0" cy="0"/>
          <a:chOff x="0" y="0"/>
          <a:chExt cx="0" cy="0"/>
        </a:xfrm>
      </p:grpSpPr>
      <p:sp>
        <p:nvSpPr>
          <p:cNvPr id="10" name="Title 13"/>
          <p:cNvSpPr>
            <a:spLocks noGrp="1"/>
          </p:cNvSpPr>
          <p:nvPr>
            <p:ph type="title"/>
          </p:nvPr>
        </p:nvSpPr>
        <p:spPr/>
        <p:txBody>
          <a:bodyPr/>
          <a:lstStyle/>
          <a:p>
            <a:r>
              <a:rPr lang="et-EE"/>
              <a:t>Muutke pealkirja laadi</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t-EE"/>
              <a:t>Redigeeri juhtslaidi tekstilaade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t-EE"/>
              <a:t>Redigeeri juhtslaidi tekstilaade</a:t>
            </a:r>
          </a:p>
          <a:p>
            <a:pPr lvl="1"/>
            <a:r>
              <a:rPr lang="et-EE"/>
              <a:t>Teine tase</a:t>
            </a:r>
          </a:p>
          <a:p>
            <a:pPr lvl="2"/>
            <a:r>
              <a:rPr lang="et-EE"/>
              <a:t>Kolmas tase</a:t>
            </a:r>
          </a:p>
          <a:p>
            <a:pPr lvl="3"/>
            <a:r>
              <a:rPr lang="et-EE"/>
              <a:t>Neljas tase</a:t>
            </a:r>
          </a:p>
          <a:p>
            <a:pPr lvl="4"/>
            <a:r>
              <a:rPr lang="et-EE"/>
              <a:t>Viies tase</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t-EE"/>
              <a:t>Redigeeri juhtslaidi tekstilaade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t-EE"/>
              <a:t>Redigeeri juhtslaidi tekstilaade</a:t>
            </a:r>
          </a:p>
          <a:p>
            <a:pPr lvl="1"/>
            <a:r>
              <a:rPr lang="et-EE"/>
              <a:t>Teine tase</a:t>
            </a:r>
          </a:p>
          <a:p>
            <a:pPr lvl="2"/>
            <a:r>
              <a:rPr lang="et-EE"/>
              <a:t>Kolmas tase</a:t>
            </a:r>
          </a:p>
          <a:p>
            <a:pPr lvl="3"/>
            <a:r>
              <a:rPr lang="et-EE"/>
              <a:t>Neljas tase</a:t>
            </a:r>
          </a:p>
          <a:p>
            <a:pPr lvl="4"/>
            <a:r>
              <a:rPr lang="et-EE"/>
              <a:t>Viies tase</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11/14/2024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857001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inult pealkir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a:t>Muutke pealkirja laadi</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11/14/2024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514395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ühi">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11/14/2024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117166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Pealdisega sisu">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t-EE"/>
              <a:t>Muutke pealkirja laadi</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t-EE"/>
              <a:t>Redigeeri juhtslaidi tekstilaade</a:t>
            </a:r>
          </a:p>
          <a:p>
            <a:pPr lvl="1"/>
            <a:r>
              <a:rPr lang="et-EE"/>
              <a:t>Teine tase</a:t>
            </a:r>
          </a:p>
          <a:p>
            <a:pPr lvl="2"/>
            <a:r>
              <a:rPr lang="et-EE"/>
              <a:t>Kolmas tase</a:t>
            </a:r>
          </a:p>
          <a:p>
            <a:pPr lvl="3"/>
            <a:r>
              <a:rPr lang="et-EE"/>
              <a:t>Neljas tase</a:t>
            </a:r>
          </a:p>
          <a:p>
            <a:pPr lvl="4"/>
            <a:r>
              <a:rPr lang="et-EE"/>
              <a:t>Viies tase</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t-EE"/>
              <a:t>Redigeeri juhtslaidi tekstilaade</a:t>
            </a:r>
          </a:p>
        </p:txBody>
      </p:sp>
      <p:sp>
        <p:nvSpPr>
          <p:cNvPr id="5" name="Date Placeholder 4"/>
          <p:cNvSpPr>
            <a:spLocks noGrp="1"/>
          </p:cNvSpPr>
          <p:nvPr>
            <p:ph type="dt" sz="half" idx="10"/>
          </p:nvPr>
        </p:nvSpPr>
        <p:spPr/>
        <p:txBody>
          <a:bodyPr/>
          <a:lstStyle/>
          <a:p>
            <a:fld id="{B61BEF0D-F0BB-DE4B-95CE-6DB70DBA9567}" type="datetimeFigureOut">
              <a:rPr lang="en-US" smtClean="0"/>
              <a:pPr/>
              <a:t>11/14/2024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595342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ldiallkirjaga pilt">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t-EE"/>
              <a:t>Muutke pealkirja laadi</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t-EE"/>
              <a:t>Pildi lisamiseks klõpsake ikooni</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t-EE"/>
              <a:t>Redigeeri juhtslaidi tekstilaade</a:t>
            </a:r>
          </a:p>
        </p:txBody>
      </p:sp>
      <p:sp>
        <p:nvSpPr>
          <p:cNvPr id="5" name="Date Placeholder 4"/>
          <p:cNvSpPr>
            <a:spLocks noGrp="1"/>
          </p:cNvSpPr>
          <p:nvPr>
            <p:ph type="dt" sz="half" idx="10"/>
          </p:nvPr>
        </p:nvSpPr>
        <p:spPr/>
        <p:txBody>
          <a:bodyPr/>
          <a:lstStyle/>
          <a:p>
            <a:fld id="{B61BEF0D-F0BB-DE4B-95CE-6DB70DBA9567}" type="datetimeFigureOut">
              <a:rPr lang="en-US" smtClean="0"/>
              <a:pPr/>
              <a:t>11/14/2024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899302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32"/>
            <a:ext cx="2356674" cy="6853285"/>
            <a:chOff x="6627813" y="195454"/>
            <a:chExt cx="1952625" cy="5678297"/>
          </a:xfrm>
        </p:grpSpPr>
        <p:sp>
          <p:nvSpPr>
            <p:cNvPr id="11" name="Freeform 27"/>
            <p:cNvSpPr/>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t-EE"/>
              <a:t>Muutke pealkirja laadi</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t-EE"/>
              <a:t>Redigeeri juhtslaidi tekstilaade</a:t>
            </a:r>
          </a:p>
          <a:p>
            <a:pPr lvl="1"/>
            <a:r>
              <a:rPr lang="et-EE"/>
              <a:t>Teine tase</a:t>
            </a:r>
          </a:p>
          <a:p>
            <a:pPr lvl="2"/>
            <a:r>
              <a:rPr lang="et-EE"/>
              <a:t>Kolmas tase</a:t>
            </a:r>
          </a:p>
          <a:p>
            <a:pPr lvl="3"/>
            <a:r>
              <a:rPr lang="et-EE"/>
              <a:t>Neljas tase</a:t>
            </a:r>
          </a:p>
          <a:p>
            <a:pPr lvl="4"/>
            <a:r>
              <a:rPr lang="et-EE"/>
              <a:t>Viies tase</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11/14/2024</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55265962"/>
      </p:ext>
    </p:extLst>
  </p:cSld>
  <p:clrMap bg1="lt1" tx1="dk1" bg2="lt2" tx2="dk2" accent1="accent1" accent2="accent2" accent3="accent3" accent4="accent4" accent5="accent5" accent6="accent6" hlink="hlink" folHlink="folHlink"/>
  <p:sldLayoutIdLst>
    <p:sldLayoutId id="2147483858" r:id="rId1"/>
    <p:sldLayoutId id="2147483859" r:id="rId2"/>
    <p:sldLayoutId id="2147483860" r:id="rId3"/>
    <p:sldLayoutId id="2147483861" r:id="rId4"/>
    <p:sldLayoutId id="2147483862" r:id="rId5"/>
    <p:sldLayoutId id="2147483863" r:id="rId6"/>
    <p:sldLayoutId id="2147483864" r:id="rId7"/>
    <p:sldLayoutId id="2147483865" r:id="rId8"/>
    <p:sldLayoutId id="2147483866" r:id="rId9"/>
    <p:sldLayoutId id="2147483867" r:id="rId10"/>
    <p:sldLayoutId id="2147483868" r:id="rId11"/>
    <p:sldLayoutId id="2147483869" r:id="rId12"/>
    <p:sldLayoutId id="2147483870" r:id="rId13"/>
    <p:sldLayoutId id="2147483871" r:id="rId14"/>
    <p:sldLayoutId id="2147483872" r:id="rId15"/>
    <p:sldLayoutId id="2147483873"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www.riigiteataja.ee/akt/115122015001" TargetMode="Externa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ctrTitle"/>
          </p:nvPr>
        </p:nvSpPr>
        <p:spPr>
          <a:xfrm>
            <a:off x="2589213" y="1460501"/>
            <a:ext cx="8915399" cy="2197100"/>
          </a:xfrm>
        </p:spPr>
        <p:txBody>
          <a:bodyPr/>
          <a:lstStyle/>
          <a:p>
            <a:pPr algn="ctr"/>
            <a:r>
              <a:rPr lang="et-EE" dirty="0"/>
              <a:t>ABIELUGA SEOTUD SEADUSANDLUS</a:t>
            </a:r>
          </a:p>
        </p:txBody>
      </p:sp>
      <p:sp>
        <p:nvSpPr>
          <p:cNvPr id="3" name="Alapealkiri 2"/>
          <p:cNvSpPr>
            <a:spLocks noGrp="1"/>
          </p:cNvSpPr>
          <p:nvPr>
            <p:ph type="subTitle" idx="1"/>
          </p:nvPr>
        </p:nvSpPr>
        <p:spPr/>
        <p:txBody>
          <a:bodyPr/>
          <a:lstStyle/>
          <a:p>
            <a:pPr algn="ctr"/>
            <a:r>
              <a:rPr lang="et-EE" b="1" dirty="0"/>
              <a:t>EDA RÖÖPMANN</a:t>
            </a:r>
          </a:p>
          <a:p>
            <a:pPr algn="ctr"/>
            <a:r>
              <a:rPr lang="et-EE" b="1" dirty="0"/>
              <a:t>TARTU TÄISKASVANUTE GÜMNAASIUM</a:t>
            </a:r>
          </a:p>
        </p:txBody>
      </p:sp>
    </p:spTree>
    <p:extLst>
      <p:ext uri="{BB962C8B-B14F-4D97-AF65-F5344CB8AC3E}">
        <p14:creationId xmlns:p14="http://schemas.microsoft.com/office/powerpoint/2010/main" val="30713422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Pealkiri 1"/>
          <p:cNvSpPr>
            <a:spLocks noGrp="1"/>
          </p:cNvSpPr>
          <p:nvPr>
            <p:ph type="title"/>
          </p:nvPr>
        </p:nvSpPr>
        <p:spPr/>
        <p:txBody>
          <a:bodyPr/>
          <a:lstStyle/>
          <a:p>
            <a:pPr algn="ctr">
              <a:defRPr/>
            </a:pPr>
            <a:r>
              <a:rPr lang="et-EE"/>
              <a:t>Vara juurdekasvu tasaarvestus</a:t>
            </a:r>
          </a:p>
        </p:txBody>
      </p:sp>
      <p:sp>
        <p:nvSpPr>
          <p:cNvPr id="113667" name="Sisu kohatäide 2"/>
          <p:cNvSpPr>
            <a:spLocks noGrp="1"/>
          </p:cNvSpPr>
          <p:nvPr>
            <p:ph sz="quarter" idx="1"/>
          </p:nvPr>
        </p:nvSpPr>
        <p:spPr>
          <a:xfrm>
            <a:off x="1981200" y="1295401"/>
            <a:ext cx="9523412" cy="4937125"/>
          </a:xfrm>
        </p:spPr>
        <p:txBody>
          <a:bodyPr>
            <a:noAutofit/>
          </a:bodyPr>
          <a:lstStyle/>
          <a:p>
            <a:pPr eaLnBrk="1" hangingPunct="1"/>
            <a:r>
              <a:rPr lang="et-EE" altLang="et-EE" sz="2400" dirty="0"/>
              <a:t>Selle varasuhte kestel omandatud asjadele ühist omandit ei teki. Mõlemad abikaasad on enda poolt omandatava vara ainuomanikud. Ühiselt vastutavad abikaasad vaid nende kohustuste eest, mille üks abikaasadest on võtnud ühise majapidamise korraldamiseks, laste huvides …</a:t>
            </a:r>
            <a:br>
              <a:rPr lang="et-EE" altLang="et-EE" sz="2400" dirty="0"/>
            </a:br>
            <a:r>
              <a:rPr lang="et-EE" altLang="et-EE" sz="2400" dirty="0"/>
              <a:t>Näiteks: abielludes oli mehel vara väärtuses 20 000 eurot ja naisel 20 000 eurot. Lahutamise ajaks oli mees juurde soetanud vara 15 000 euro väärtuses ja naine 10 000 euro väärtuses. Seega oli mehe vara juurdekasv 5000 euro võrra suurem kui naisel. Naisel on nüüd õigus nõuda mehelt poolt mehe vara juurdekasvu summast ehk 2500 eurot. Sel moel suureneb mõlema abikaasa vara ühepalju. </a:t>
            </a:r>
            <a:br>
              <a:rPr lang="et-EE" altLang="et-EE" sz="2400" dirty="0"/>
            </a:br>
            <a:endParaRPr lang="et-EE" altLang="et-EE" sz="2400" dirty="0"/>
          </a:p>
        </p:txBody>
      </p:sp>
    </p:spTree>
    <p:extLst>
      <p:ext uri="{BB962C8B-B14F-4D97-AF65-F5344CB8AC3E}">
        <p14:creationId xmlns:p14="http://schemas.microsoft.com/office/powerpoint/2010/main" val="35739569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Pealkiri 1"/>
          <p:cNvSpPr>
            <a:spLocks noGrp="1"/>
          </p:cNvSpPr>
          <p:nvPr>
            <p:ph type="title"/>
          </p:nvPr>
        </p:nvSpPr>
        <p:spPr/>
        <p:txBody>
          <a:bodyPr/>
          <a:lstStyle/>
          <a:p>
            <a:pPr algn="ctr">
              <a:defRPr/>
            </a:pPr>
            <a:r>
              <a:rPr lang="et-EE"/>
              <a:t>Varalahusus</a:t>
            </a:r>
          </a:p>
        </p:txBody>
      </p:sp>
      <p:sp>
        <p:nvSpPr>
          <p:cNvPr id="114691" name="Sisu kohatäide 2"/>
          <p:cNvSpPr>
            <a:spLocks noGrp="1"/>
          </p:cNvSpPr>
          <p:nvPr>
            <p:ph sz="quarter" idx="1"/>
          </p:nvPr>
        </p:nvSpPr>
        <p:spPr>
          <a:xfrm>
            <a:off x="2895600" y="1689101"/>
            <a:ext cx="8407400" cy="4873625"/>
          </a:xfrm>
        </p:spPr>
        <p:txBody>
          <a:bodyPr>
            <a:normAutofit/>
          </a:bodyPr>
          <a:lstStyle/>
          <a:p>
            <a:pPr eaLnBrk="1" hangingPunct="1">
              <a:buFont typeface="Wingdings 3" panose="05040102010807070707" pitchFamily="18" charset="2"/>
              <a:buNone/>
            </a:pPr>
            <a:r>
              <a:rPr lang="et-EE" altLang="et-EE" sz="2400" dirty="0"/>
              <a:t>Varalahususe puhul on abikaasad teineteisest varalises mõttes täiesti sõltumatud. </a:t>
            </a:r>
            <a:br>
              <a:rPr lang="et-EE" altLang="et-EE" sz="2400" dirty="0"/>
            </a:br>
            <a:r>
              <a:rPr lang="et-EE" altLang="et-EE" sz="2400" dirty="0"/>
              <a:t>• Seadusest tulenevaid ühiseid õigusi vara suhtes ei ole. </a:t>
            </a:r>
            <a:br>
              <a:rPr lang="et-EE" altLang="et-EE" sz="2400" dirty="0"/>
            </a:br>
            <a:r>
              <a:rPr lang="et-EE" altLang="et-EE" sz="2400" dirty="0"/>
              <a:t>• Varaga tehinguid tehes pole vaja teise abikaasa nõusolekut.</a:t>
            </a:r>
            <a:br>
              <a:rPr lang="et-EE" altLang="et-EE" sz="2400" dirty="0"/>
            </a:br>
            <a:r>
              <a:rPr lang="et-EE" altLang="et-EE" sz="2400" dirty="0"/>
              <a:t>• Kokkuleppel võib soetada konkreetsed esemed kaasomandisse.</a:t>
            </a:r>
            <a:br>
              <a:rPr lang="et-EE" altLang="et-EE" sz="2400" dirty="0"/>
            </a:br>
            <a:r>
              <a:rPr lang="et-EE" altLang="et-EE" sz="2400" dirty="0"/>
              <a:t> Siiski peavad mõlemad abikaasad tagama teineteise ja kogu perekonna igapäevaste vajaduste katmise ning tegutsema abielulise kooselu huvisid arvestades.</a:t>
            </a:r>
          </a:p>
        </p:txBody>
      </p:sp>
    </p:spTree>
    <p:extLst>
      <p:ext uri="{BB962C8B-B14F-4D97-AF65-F5344CB8AC3E}">
        <p14:creationId xmlns:p14="http://schemas.microsoft.com/office/powerpoint/2010/main" val="29745515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Pealkiri 1"/>
          <p:cNvSpPr>
            <a:spLocks noGrp="1"/>
          </p:cNvSpPr>
          <p:nvPr>
            <p:ph type="title"/>
          </p:nvPr>
        </p:nvSpPr>
        <p:spPr/>
        <p:txBody>
          <a:bodyPr/>
          <a:lstStyle/>
          <a:p>
            <a:pPr algn="ctr">
              <a:defRPr/>
            </a:pPr>
            <a:r>
              <a:rPr lang="et-EE"/>
              <a:t>Varasuhte muutmine</a:t>
            </a:r>
          </a:p>
        </p:txBody>
      </p:sp>
      <p:sp>
        <p:nvSpPr>
          <p:cNvPr id="115715" name="Sisu kohatäide 2"/>
          <p:cNvSpPr>
            <a:spLocks noGrp="1"/>
          </p:cNvSpPr>
          <p:nvPr>
            <p:ph sz="quarter" idx="1"/>
          </p:nvPr>
        </p:nvSpPr>
        <p:spPr>
          <a:xfrm>
            <a:off x="1981200" y="1600201"/>
            <a:ext cx="9258300" cy="4873625"/>
          </a:xfrm>
        </p:spPr>
        <p:txBody>
          <a:bodyPr>
            <a:normAutofit/>
          </a:bodyPr>
          <a:lstStyle/>
          <a:p>
            <a:pPr eaLnBrk="1" hangingPunct="1"/>
            <a:r>
              <a:rPr lang="et-EE" altLang="et-EE" sz="2000" dirty="0"/>
              <a:t>Kui abiellumisel </a:t>
            </a:r>
            <a:r>
              <a:rPr lang="fi-FI" altLang="et-EE" sz="2000" dirty="0" err="1"/>
              <a:t>jäetakse</a:t>
            </a:r>
            <a:r>
              <a:rPr lang="fi-FI" altLang="et-EE" sz="2000" dirty="0"/>
              <a:t> </a:t>
            </a:r>
            <a:r>
              <a:rPr lang="fi-FI" altLang="et-EE" sz="2000" dirty="0" err="1"/>
              <a:t>varasuhe</a:t>
            </a:r>
            <a:r>
              <a:rPr lang="fi-FI" altLang="et-EE" sz="2000" dirty="0"/>
              <a:t> </a:t>
            </a:r>
            <a:r>
              <a:rPr lang="fi-FI" altLang="et-EE" sz="2000" dirty="0" err="1"/>
              <a:t>valimata</a:t>
            </a:r>
            <a:r>
              <a:rPr lang="fi-FI" altLang="et-EE" sz="2000" dirty="0"/>
              <a:t>, </a:t>
            </a:r>
            <a:r>
              <a:rPr lang="fi-FI" altLang="et-EE" sz="2000" dirty="0" err="1"/>
              <a:t>kohaldatakse</a:t>
            </a:r>
            <a:r>
              <a:rPr lang="fi-FI" altLang="et-EE" sz="2000" dirty="0"/>
              <a:t> </a:t>
            </a:r>
            <a:r>
              <a:rPr lang="fi-FI" altLang="et-EE" sz="2000" dirty="0" err="1"/>
              <a:t>neile</a:t>
            </a:r>
            <a:r>
              <a:rPr lang="fi-FI" altLang="et-EE" sz="2000" dirty="0"/>
              <a:t> </a:t>
            </a:r>
            <a:r>
              <a:rPr lang="fi-FI" altLang="et-EE" sz="2000" dirty="0" err="1"/>
              <a:t>alates</a:t>
            </a:r>
            <a:r>
              <a:rPr lang="fi-FI" altLang="et-EE" sz="2000" dirty="0"/>
              <a:t> </a:t>
            </a:r>
            <a:r>
              <a:rPr lang="fi-FI" altLang="et-EE" sz="2000" dirty="0" err="1"/>
              <a:t>abielu</a:t>
            </a:r>
            <a:r>
              <a:rPr lang="fi-FI" altLang="et-EE" sz="2000" dirty="0"/>
              <a:t> </a:t>
            </a:r>
            <a:r>
              <a:rPr lang="fi-FI" altLang="et-EE" sz="2000" dirty="0" err="1"/>
              <a:t>sõlmimisest</a:t>
            </a:r>
            <a:r>
              <a:rPr lang="fi-FI" altLang="et-EE" sz="2000" dirty="0"/>
              <a:t> </a:t>
            </a:r>
            <a:r>
              <a:rPr lang="fi-FI" altLang="et-EE" sz="2000" dirty="0" err="1"/>
              <a:t>varaühisust</a:t>
            </a:r>
            <a:r>
              <a:rPr lang="fi-FI" altLang="et-EE" sz="2000" dirty="0"/>
              <a:t>.</a:t>
            </a:r>
            <a:endParaRPr lang="et-EE" altLang="et-EE" sz="2000" dirty="0"/>
          </a:p>
          <a:p>
            <a:pPr eaLnBrk="1" hangingPunct="1"/>
            <a:r>
              <a:rPr lang="et-EE" altLang="et-EE" sz="2000" dirty="0"/>
              <a:t>Oma varasuhteid saavad abikaasad kujundada ja muuta ka abieluvaralepingu sõlmimisega.</a:t>
            </a:r>
          </a:p>
          <a:p>
            <a:pPr eaLnBrk="1" hangingPunct="1"/>
            <a:r>
              <a:rPr lang="et-EE" altLang="et-EE" sz="2000" dirty="0"/>
              <a:t>Abieluvaralepingut on võimalik sõlmida nii enne abielu sõlmimist kui abielu ajal.</a:t>
            </a:r>
          </a:p>
          <a:p>
            <a:pPr eaLnBrk="1" hangingPunct="1"/>
            <a:r>
              <a:rPr lang="et-EE" altLang="et-EE" sz="2000" dirty="0"/>
              <a:t>Abieluvaraleping peab olema sõlmitud notariaalses vormis, st selle sõlmimiseks tuleb pöörduda notari poole.</a:t>
            </a:r>
          </a:p>
          <a:p>
            <a:pPr eaLnBrk="1" hangingPunct="1"/>
            <a:r>
              <a:rPr lang="et-EE" altLang="et-EE" sz="2000" dirty="0"/>
              <a:t>Abikaasad võivad lõpetada senise </a:t>
            </a:r>
            <a:r>
              <a:rPr lang="fi-FI" altLang="et-EE" sz="2000" dirty="0" err="1"/>
              <a:t>varasuhte</a:t>
            </a:r>
            <a:r>
              <a:rPr lang="fi-FI" altLang="et-EE" sz="2000" dirty="0"/>
              <a:t> ja </a:t>
            </a:r>
            <a:r>
              <a:rPr lang="fi-FI" altLang="et-EE" sz="2000" dirty="0" err="1"/>
              <a:t>kehtestada</a:t>
            </a:r>
            <a:r>
              <a:rPr lang="fi-FI" altLang="et-EE" sz="2000" dirty="0"/>
              <a:t> </a:t>
            </a:r>
            <a:r>
              <a:rPr lang="fi-FI" altLang="et-EE" sz="2000" dirty="0" err="1"/>
              <a:t>teist</a:t>
            </a:r>
            <a:r>
              <a:rPr lang="fi-FI" altLang="et-EE" sz="2000" dirty="0"/>
              <a:t> </a:t>
            </a:r>
            <a:r>
              <a:rPr lang="fi-FI" altLang="et-EE" sz="2000" dirty="0" err="1"/>
              <a:t>liiki</a:t>
            </a:r>
            <a:r>
              <a:rPr lang="fi-FI" altLang="et-EE" sz="2000" dirty="0"/>
              <a:t> </a:t>
            </a:r>
            <a:r>
              <a:rPr lang="fi-FI" altLang="et-EE" sz="2000" dirty="0" err="1"/>
              <a:t>varasuhte</a:t>
            </a:r>
            <a:r>
              <a:rPr lang="fi-FI" altLang="et-EE" sz="2000" dirty="0"/>
              <a:t>.</a:t>
            </a:r>
            <a:endParaRPr lang="et-EE" altLang="et-EE" sz="2000" dirty="0"/>
          </a:p>
        </p:txBody>
      </p:sp>
    </p:spTree>
    <p:extLst>
      <p:ext uri="{BB962C8B-B14F-4D97-AF65-F5344CB8AC3E}">
        <p14:creationId xmlns:p14="http://schemas.microsoft.com/office/powerpoint/2010/main" val="16797563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Pealkiri 1"/>
          <p:cNvSpPr>
            <a:spLocks noGrp="1"/>
          </p:cNvSpPr>
          <p:nvPr>
            <p:ph type="title"/>
          </p:nvPr>
        </p:nvSpPr>
        <p:spPr/>
        <p:txBody>
          <a:bodyPr/>
          <a:lstStyle/>
          <a:p>
            <a:pPr algn="ctr">
              <a:defRPr/>
            </a:pPr>
            <a:r>
              <a:rPr lang="et-EE" dirty="0"/>
              <a:t>§ 16. Perekonna ülalpidamise kohustus</a:t>
            </a:r>
          </a:p>
        </p:txBody>
      </p:sp>
      <p:sp>
        <p:nvSpPr>
          <p:cNvPr id="120835" name="Sisu kohatäide 2"/>
          <p:cNvSpPr>
            <a:spLocks noGrp="1"/>
          </p:cNvSpPr>
          <p:nvPr>
            <p:ph sz="quarter" idx="1"/>
          </p:nvPr>
        </p:nvSpPr>
        <p:spPr>
          <a:xfrm>
            <a:off x="1981200" y="1600201"/>
            <a:ext cx="9220200" cy="4873625"/>
          </a:xfrm>
        </p:spPr>
        <p:txBody>
          <a:bodyPr>
            <a:noAutofit/>
          </a:bodyPr>
          <a:lstStyle/>
          <a:p>
            <a:r>
              <a:rPr lang="et-EE" altLang="et-EE" sz="2000" dirty="0"/>
              <a:t>Abikaasadel on teineteise ja perekonna suhtes võrdsed õigused ja kohustused. Nad korraldavad ühiselt oma abielulise kooselu ja perekonna vajaduste rahuldamise, pidades silmas teineteise ja laste heaolu ning vastutades teineteise ees abieluga seotud kohustuste täitmise eest.</a:t>
            </a:r>
          </a:p>
          <a:p>
            <a:pPr eaLnBrk="1" hangingPunct="1"/>
            <a:endParaRPr lang="et-EE" altLang="et-EE" sz="2000" dirty="0"/>
          </a:p>
          <a:p>
            <a:pPr eaLnBrk="1" hangingPunct="1"/>
            <a:r>
              <a:rPr lang="et-EE" altLang="et-EE" sz="2000" dirty="0"/>
              <a:t>(1) Abikaasad on vastastikku kohustatud oma tööga ja varaga perekonda ülal pidama.</a:t>
            </a:r>
          </a:p>
          <a:p>
            <a:pPr eaLnBrk="1" hangingPunct="1"/>
            <a:r>
              <a:rPr lang="et-EE" altLang="et-EE" sz="2000" dirty="0"/>
              <a:t>(2) Perekonna ülalpidamine hõlmab tegevust ja varalisi panuseid, mis on perekonna elutingimuste kohaselt vajalikud ühise majapidamise kulude katteks ning kummagi abikaasa ja nende ülalpeetavate laste tavapäraste ning erivajaduste rahuldamiseks (perekonna huvides tehtud kulutused).</a:t>
            </a:r>
          </a:p>
          <a:p>
            <a:pPr eaLnBrk="1" hangingPunct="1">
              <a:buFont typeface="Wingdings 3" panose="05040102010807070707" pitchFamily="18" charset="2"/>
              <a:buNone/>
            </a:pPr>
            <a:endParaRPr lang="et-EE" altLang="et-EE" sz="2000" dirty="0"/>
          </a:p>
        </p:txBody>
      </p:sp>
    </p:spTree>
    <p:extLst>
      <p:ext uri="{BB962C8B-B14F-4D97-AF65-F5344CB8AC3E}">
        <p14:creationId xmlns:p14="http://schemas.microsoft.com/office/powerpoint/2010/main" val="35078904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Pealkiri 1"/>
          <p:cNvSpPr>
            <a:spLocks noGrp="1"/>
          </p:cNvSpPr>
          <p:nvPr>
            <p:ph type="title"/>
          </p:nvPr>
        </p:nvSpPr>
        <p:spPr/>
        <p:txBody>
          <a:bodyPr/>
          <a:lstStyle/>
          <a:p>
            <a:pPr algn="ctr">
              <a:defRPr/>
            </a:pPr>
            <a:r>
              <a:rPr lang="et-EE" b="1"/>
              <a:t>§ 10. Abielu tühisus</a:t>
            </a:r>
            <a:endParaRPr lang="et-EE"/>
          </a:p>
        </p:txBody>
      </p:sp>
      <p:sp>
        <p:nvSpPr>
          <p:cNvPr id="121859" name="Sisu kohatäide 2"/>
          <p:cNvSpPr>
            <a:spLocks noGrp="1"/>
          </p:cNvSpPr>
          <p:nvPr>
            <p:ph sz="quarter" idx="1"/>
          </p:nvPr>
        </p:nvSpPr>
        <p:spPr>
          <a:xfrm>
            <a:off x="1981200" y="1600201"/>
            <a:ext cx="7467600" cy="4873625"/>
          </a:xfrm>
        </p:spPr>
        <p:txBody>
          <a:bodyPr/>
          <a:lstStyle/>
          <a:p>
            <a:pPr eaLnBrk="1" hangingPunct="1">
              <a:buFont typeface="Wingdings 3" panose="05040102010807070707" pitchFamily="18" charset="2"/>
              <a:buNone/>
            </a:pPr>
            <a:r>
              <a:rPr lang="et-EE" altLang="et-EE"/>
              <a:t>  </a:t>
            </a:r>
            <a:r>
              <a:rPr lang="et-EE" altLang="et-EE" sz="3200"/>
              <a:t>Abielu on tühine, kui:</a:t>
            </a:r>
            <a:br>
              <a:rPr lang="et-EE" altLang="et-EE" sz="3200"/>
            </a:br>
            <a:r>
              <a:rPr lang="et-EE" altLang="et-EE" sz="3200"/>
              <a:t> 1) abielus on samast soost isikud;</a:t>
            </a:r>
            <a:br>
              <a:rPr lang="et-EE" altLang="et-EE" sz="3200"/>
            </a:br>
            <a:r>
              <a:rPr lang="et-EE" altLang="et-EE" sz="3200"/>
              <a:t> 2) abielu sõlmimise on kinnitanud perekonnaseisuametniku pädevuseta isik või</a:t>
            </a:r>
            <a:br>
              <a:rPr lang="et-EE" altLang="et-EE" sz="3200"/>
            </a:br>
            <a:r>
              <a:rPr lang="et-EE" altLang="et-EE" sz="3200"/>
              <a:t> 3) kas või üks pool ei ole avaldanud abielu sõlmimise tahet.</a:t>
            </a:r>
            <a:endParaRPr lang="et-EE" altLang="et-EE"/>
          </a:p>
          <a:p>
            <a:pPr eaLnBrk="1" hangingPunct="1">
              <a:buFont typeface="Wingdings 3" panose="05040102010807070707" pitchFamily="18" charset="2"/>
              <a:buNone/>
            </a:pPr>
            <a:endParaRPr lang="et-EE" altLang="et-EE"/>
          </a:p>
        </p:txBody>
      </p:sp>
    </p:spTree>
    <p:extLst>
      <p:ext uri="{BB962C8B-B14F-4D97-AF65-F5344CB8AC3E}">
        <p14:creationId xmlns:p14="http://schemas.microsoft.com/office/powerpoint/2010/main" val="41025120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Pealkiri 1"/>
          <p:cNvSpPr>
            <a:spLocks noGrp="1"/>
          </p:cNvSpPr>
          <p:nvPr>
            <p:ph type="title"/>
          </p:nvPr>
        </p:nvSpPr>
        <p:spPr/>
        <p:txBody>
          <a:bodyPr/>
          <a:lstStyle/>
          <a:p>
            <a:pPr algn="ctr">
              <a:defRPr/>
            </a:pPr>
            <a:r>
              <a:rPr lang="et-EE"/>
              <a:t>Abielu lõppemine</a:t>
            </a:r>
          </a:p>
        </p:txBody>
      </p:sp>
      <p:sp>
        <p:nvSpPr>
          <p:cNvPr id="3" name="Sisu kohatäide 2"/>
          <p:cNvSpPr>
            <a:spLocks noGrp="1"/>
          </p:cNvSpPr>
          <p:nvPr>
            <p:ph sz="quarter" idx="1"/>
          </p:nvPr>
        </p:nvSpPr>
        <p:spPr>
          <a:xfrm>
            <a:off x="1981200" y="1600201"/>
            <a:ext cx="9523412" cy="4873625"/>
          </a:xfrm>
        </p:spPr>
        <p:txBody>
          <a:bodyPr>
            <a:normAutofit/>
          </a:bodyPr>
          <a:lstStyle/>
          <a:p>
            <a:pPr marL="274320" indent="-274320">
              <a:buFont typeface="Wingdings"/>
              <a:buChar char=""/>
              <a:defRPr/>
            </a:pPr>
            <a:r>
              <a:rPr lang="et-EE" sz="2400" dirty="0"/>
              <a:t>Abielu lõpeb, kui abikaasa sureb või kui abielu lahutatakse.</a:t>
            </a:r>
          </a:p>
          <a:p>
            <a:pPr marL="514350" indent="-514350">
              <a:buFont typeface="Wingdings 3" pitchFamily="18" charset="2"/>
              <a:buAutoNum type="arabicPeriod"/>
              <a:defRPr/>
            </a:pPr>
            <a:r>
              <a:rPr lang="et-EE" sz="2400" dirty="0"/>
              <a:t>Abielu lahutamine perekonnaseisuasutuses vastastikusel kokkuleppel võib abielu lahutada abikaasade ühise kirjaliku avalduse alusel, </a:t>
            </a:r>
            <a:r>
              <a:rPr lang="fi-FI" sz="2400" dirty="0" err="1"/>
              <a:t>kui</a:t>
            </a:r>
            <a:r>
              <a:rPr lang="fi-FI" sz="2400" dirty="0"/>
              <a:t> </a:t>
            </a:r>
            <a:r>
              <a:rPr lang="fi-FI" sz="2400" dirty="0" err="1"/>
              <a:t>mõlema</a:t>
            </a:r>
            <a:r>
              <a:rPr lang="fi-FI" sz="2400" dirty="0"/>
              <a:t> </a:t>
            </a:r>
            <a:r>
              <a:rPr lang="fi-FI" sz="2400" dirty="0" err="1"/>
              <a:t>abikaasa</a:t>
            </a:r>
            <a:r>
              <a:rPr lang="fi-FI" sz="2400" dirty="0"/>
              <a:t> </a:t>
            </a:r>
            <a:r>
              <a:rPr lang="fi-FI" sz="2400" dirty="0" err="1"/>
              <a:t>elukoht</a:t>
            </a:r>
            <a:r>
              <a:rPr lang="fi-FI" sz="2400" dirty="0"/>
              <a:t> on </a:t>
            </a:r>
            <a:r>
              <a:rPr lang="fi-FI" sz="2400" dirty="0" err="1"/>
              <a:t>Eestis</a:t>
            </a:r>
            <a:r>
              <a:rPr lang="fi-FI" sz="2400" dirty="0"/>
              <a:t>.</a:t>
            </a:r>
            <a:endParaRPr lang="et-EE" sz="2400" dirty="0"/>
          </a:p>
          <a:p>
            <a:pPr marL="514350" indent="-514350">
              <a:buFont typeface="Wingdings 3" pitchFamily="18" charset="2"/>
              <a:buAutoNum type="arabicPeriod"/>
              <a:defRPr/>
            </a:pPr>
            <a:r>
              <a:rPr lang="et-EE" sz="2400" dirty="0"/>
              <a:t>Abielu lahutamine kohtus </a:t>
            </a:r>
          </a:p>
          <a:p>
            <a:pPr marL="514350" indent="-514350">
              <a:buFont typeface="Wingdings 3" pitchFamily="18" charset="2"/>
              <a:buAutoNum type="alphaLcParenR"/>
              <a:defRPr/>
            </a:pPr>
            <a:r>
              <a:rPr lang="fi-FI" sz="2400" dirty="0" err="1"/>
              <a:t>kohtuotsusega</a:t>
            </a:r>
            <a:r>
              <a:rPr lang="fi-FI" sz="2400" dirty="0"/>
              <a:t> </a:t>
            </a:r>
            <a:r>
              <a:rPr lang="fi-FI" sz="2400" dirty="0" err="1"/>
              <a:t>ühe</a:t>
            </a:r>
            <a:r>
              <a:rPr lang="fi-FI" sz="2400" dirty="0"/>
              <a:t> </a:t>
            </a:r>
            <a:r>
              <a:rPr lang="fi-FI" sz="2400" dirty="0" err="1"/>
              <a:t>abikaasa</a:t>
            </a:r>
            <a:r>
              <a:rPr lang="fi-FI" sz="2400" dirty="0"/>
              <a:t> </a:t>
            </a:r>
            <a:r>
              <a:rPr lang="fi-FI" sz="2400" dirty="0" err="1"/>
              <a:t>hagi</a:t>
            </a:r>
            <a:r>
              <a:rPr lang="fi-FI" sz="2400" dirty="0"/>
              <a:t> </a:t>
            </a:r>
            <a:r>
              <a:rPr lang="fi-FI" sz="2400" dirty="0" err="1"/>
              <a:t>alusel</a:t>
            </a:r>
            <a:r>
              <a:rPr lang="fi-FI" sz="2400" dirty="0"/>
              <a:t> </a:t>
            </a:r>
            <a:r>
              <a:rPr lang="fi-FI" sz="2400" dirty="0" err="1"/>
              <a:t>teise</a:t>
            </a:r>
            <a:r>
              <a:rPr lang="fi-FI" sz="2400" dirty="0"/>
              <a:t> </a:t>
            </a:r>
            <a:r>
              <a:rPr lang="fi-FI" sz="2400" dirty="0" err="1"/>
              <a:t>abikaasa</a:t>
            </a:r>
            <a:r>
              <a:rPr lang="fi-FI" sz="2400" dirty="0"/>
              <a:t> </a:t>
            </a:r>
            <a:r>
              <a:rPr lang="fi-FI" sz="2400" dirty="0" err="1"/>
              <a:t>vastu</a:t>
            </a:r>
            <a:r>
              <a:rPr lang="fi-FI" sz="2400" dirty="0"/>
              <a:t>.</a:t>
            </a:r>
            <a:endParaRPr lang="et-EE" sz="2400" dirty="0"/>
          </a:p>
          <a:p>
            <a:pPr marL="514350" indent="-514350">
              <a:buFont typeface="Wingdings 3" pitchFamily="18" charset="2"/>
              <a:buAutoNum type="alphaLcParenR"/>
              <a:defRPr/>
            </a:pPr>
            <a:r>
              <a:rPr lang="et-EE" sz="2400" dirty="0"/>
              <a:t>kui abikaasad vaidlevad abielu lahutamise või lahutusega seotud asjaolude üle</a:t>
            </a:r>
          </a:p>
          <a:p>
            <a:pPr marL="514350" indent="-514350">
              <a:buFont typeface="Wingdings 3" pitchFamily="18" charset="2"/>
              <a:buAutoNum type="arabicPeriod"/>
              <a:defRPr/>
            </a:pPr>
            <a:endParaRPr lang="et-EE" sz="2400" dirty="0"/>
          </a:p>
          <a:p>
            <a:pPr marL="514350" indent="-514350">
              <a:buFont typeface="Wingdings 3" pitchFamily="18" charset="2"/>
              <a:buAutoNum type="arabicPeriod"/>
              <a:defRPr/>
            </a:pPr>
            <a:endParaRPr lang="et-EE" sz="2400" dirty="0"/>
          </a:p>
          <a:p>
            <a:pPr marL="274320" indent="-274320">
              <a:buNone/>
              <a:defRPr/>
            </a:pPr>
            <a:endParaRPr lang="et-EE" sz="2400" dirty="0"/>
          </a:p>
        </p:txBody>
      </p:sp>
    </p:spTree>
    <p:extLst>
      <p:ext uri="{BB962C8B-B14F-4D97-AF65-F5344CB8AC3E}">
        <p14:creationId xmlns:p14="http://schemas.microsoft.com/office/powerpoint/2010/main" val="26421315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Pealkiri 1"/>
          <p:cNvSpPr>
            <a:spLocks noGrp="1"/>
          </p:cNvSpPr>
          <p:nvPr>
            <p:ph type="title"/>
          </p:nvPr>
        </p:nvSpPr>
        <p:spPr/>
        <p:txBody>
          <a:bodyPr/>
          <a:lstStyle/>
          <a:p>
            <a:pPr algn="ctr">
              <a:defRPr/>
            </a:pPr>
            <a:r>
              <a:rPr lang="et-EE"/>
              <a:t>Abielu lõppemise aeg</a:t>
            </a:r>
            <a:br>
              <a:rPr lang="et-EE"/>
            </a:br>
            <a:endParaRPr lang="et-EE"/>
          </a:p>
        </p:txBody>
      </p:sp>
      <p:sp>
        <p:nvSpPr>
          <p:cNvPr id="123907" name="Sisu kohatäide 2"/>
          <p:cNvSpPr>
            <a:spLocks noGrp="1"/>
          </p:cNvSpPr>
          <p:nvPr>
            <p:ph sz="quarter" idx="1"/>
          </p:nvPr>
        </p:nvSpPr>
        <p:spPr>
          <a:xfrm>
            <a:off x="1981200" y="1219201"/>
            <a:ext cx="8153400" cy="4937125"/>
          </a:xfrm>
        </p:spPr>
        <p:txBody>
          <a:bodyPr>
            <a:normAutofit/>
          </a:bodyPr>
          <a:lstStyle/>
          <a:p>
            <a:pPr eaLnBrk="1" hangingPunct="1">
              <a:buFont typeface="Wingdings 3" panose="05040102010807070707" pitchFamily="18" charset="2"/>
              <a:buNone/>
            </a:pPr>
            <a:r>
              <a:rPr lang="et-EE" altLang="et-EE" sz="2400" dirty="0"/>
              <a:t>Abielu lõpeb:</a:t>
            </a:r>
            <a:br>
              <a:rPr lang="et-EE" altLang="et-EE" sz="2400" dirty="0"/>
            </a:br>
            <a:r>
              <a:rPr lang="et-EE" altLang="et-EE" sz="2400" dirty="0"/>
              <a:t>1) abikaasa surma korral tema surma hetkel;</a:t>
            </a:r>
            <a:br>
              <a:rPr lang="et-EE" altLang="et-EE" sz="2400" dirty="0"/>
            </a:br>
            <a:r>
              <a:rPr lang="et-EE" altLang="et-EE" sz="2400" dirty="0"/>
              <a:t>2) kohtus abielu lahutamise korral päeval, millal kohtuotsus jõustub;</a:t>
            </a:r>
            <a:br>
              <a:rPr lang="et-EE" altLang="et-EE" sz="2400" dirty="0"/>
            </a:br>
            <a:r>
              <a:rPr lang="et-EE" altLang="et-EE" sz="2400" dirty="0"/>
              <a:t>3) perekonnaseisuasutuses abielu lahutamise korral päeval, millal tehakse abielulahutuse kanne.</a:t>
            </a:r>
          </a:p>
        </p:txBody>
      </p:sp>
      <p:pic>
        <p:nvPicPr>
          <p:cNvPr id="123908" name="Sisu kohatäide 4" descr="lahutus.jpeg"/>
          <p:cNvPicPr>
            <a:picLocks noGrp="1" noChangeAspect="1"/>
          </p:cNvPicPr>
          <p:nvPr>
            <p:ph sz="quarter" idx="2"/>
          </p:nvPr>
        </p:nvPicPr>
        <p:blipFill>
          <a:blip r:embed="rId2">
            <a:extLst>
              <a:ext uri="{28A0092B-C50C-407E-A947-70E740481C1C}">
                <a14:useLocalDpi xmlns:a14="http://schemas.microsoft.com/office/drawing/2010/main" val="0"/>
              </a:ext>
            </a:extLst>
          </a:blip>
          <a:srcRect/>
          <a:stretch>
            <a:fillRect/>
          </a:stretch>
        </p:blipFill>
        <p:spPr>
          <a:xfrm>
            <a:off x="3462338" y="3733801"/>
            <a:ext cx="4005262" cy="2551113"/>
          </a:xfrm>
        </p:spPr>
      </p:pic>
    </p:spTree>
    <p:extLst>
      <p:ext uri="{BB962C8B-B14F-4D97-AF65-F5344CB8AC3E}">
        <p14:creationId xmlns:p14="http://schemas.microsoft.com/office/powerpoint/2010/main" val="40266600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Pealkiri 1"/>
          <p:cNvSpPr>
            <a:spLocks noGrp="1"/>
          </p:cNvSpPr>
          <p:nvPr>
            <p:ph type="title"/>
          </p:nvPr>
        </p:nvSpPr>
        <p:spPr/>
        <p:txBody>
          <a:bodyPr/>
          <a:lstStyle/>
          <a:p>
            <a:pPr algn="ctr">
              <a:defRPr/>
            </a:pPr>
            <a:r>
              <a:rPr lang="et-EE"/>
              <a:t>Abielusuhete lõppemine</a:t>
            </a:r>
            <a:br>
              <a:rPr lang="et-EE" b="1"/>
            </a:br>
            <a:endParaRPr lang="et-EE"/>
          </a:p>
        </p:txBody>
      </p:sp>
      <p:sp>
        <p:nvSpPr>
          <p:cNvPr id="124931" name="Sisu kohatäide 2"/>
          <p:cNvSpPr>
            <a:spLocks noGrp="1"/>
          </p:cNvSpPr>
          <p:nvPr>
            <p:ph sz="quarter" idx="1"/>
          </p:nvPr>
        </p:nvSpPr>
        <p:spPr>
          <a:xfrm>
            <a:off x="1981200" y="1600201"/>
            <a:ext cx="9639300" cy="4873625"/>
          </a:xfrm>
        </p:spPr>
        <p:txBody>
          <a:bodyPr>
            <a:normAutofit/>
          </a:bodyPr>
          <a:lstStyle/>
          <a:p>
            <a:pPr marL="514350" indent="-514350">
              <a:buFont typeface="Wingdings 3" panose="05040102010807070707" pitchFamily="18" charset="2"/>
              <a:buAutoNum type="arabicParenR"/>
            </a:pPr>
            <a:r>
              <a:rPr lang="fi-FI" altLang="et-EE" sz="2400" dirty="0" err="1"/>
              <a:t>Abielusuhted</a:t>
            </a:r>
            <a:r>
              <a:rPr lang="fi-FI" altLang="et-EE" sz="2400" dirty="0"/>
              <a:t> on </a:t>
            </a:r>
            <a:r>
              <a:rPr lang="fi-FI" altLang="et-EE" sz="2400" dirty="0" err="1"/>
              <a:t>lõppenud</a:t>
            </a:r>
            <a:r>
              <a:rPr lang="fi-FI" altLang="et-EE" sz="2400" dirty="0"/>
              <a:t>, </a:t>
            </a:r>
            <a:r>
              <a:rPr lang="fi-FI" altLang="et-EE" sz="2400" dirty="0" err="1"/>
              <a:t>kui</a:t>
            </a:r>
            <a:r>
              <a:rPr lang="fi-FI" altLang="et-EE" sz="2400" dirty="0"/>
              <a:t> </a:t>
            </a:r>
            <a:r>
              <a:rPr lang="fi-FI" altLang="et-EE" sz="2400" dirty="0" err="1"/>
              <a:t>abikaasadel</a:t>
            </a:r>
            <a:r>
              <a:rPr lang="fi-FI" altLang="et-EE" sz="2400" dirty="0"/>
              <a:t> </a:t>
            </a:r>
            <a:r>
              <a:rPr lang="fi-FI" altLang="et-EE" sz="2400" dirty="0" err="1"/>
              <a:t>abielulist</a:t>
            </a:r>
            <a:r>
              <a:rPr lang="fi-FI" altLang="et-EE" sz="2400" dirty="0"/>
              <a:t> </a:t>
            </a:r>
            <a:r>
              <a:rPr lang="fi-FI" altLang="et-EE" sz="2400" dirty="0" err="1"/>
              <a:t>kooselu</a:t>
            </a:r>
            <a:r>
              <a:rPr lang="fi-FI" altLang="et-EE" sz="2400" dirty="0"/>
              <a:t> </a:t>
            </a:r>
            <a:r>
              <a:rPr lang="fi-FI" altLang="et-EE" sz="2400" dirty="0" err="1"/>
              <a:t>enam</a:t>
            </a:r>
            <a:r>
              <a:rPr lang="fi-FI" altLang="et-EE" sz="2400" dirty="0"/>
              <a:t> ei ole ja on </a:t>
            </a:r>
            <a:r>
              <a:rPr lang="fi-FI" altLang="et-EE" sz="2400" dirty="0" err="1"/>
              <a:t>alust</a:t>
            </a:r>
            <a:r>
              <a:rPr lang="fi-FI" altLang="et-EE" sz="2400" dirty="0"/>
              <a:t> arvata, et </a:t>
            </a:r>
            <a:r>
              <a:rPr lang="fi-FI" altLang="et-EE" sz="2400" dirty="0" err="1"/>
              <a:t>abikaasad</a:t>
            </a:r>
            <a:r>
              <a:rPr lang="fi-FI" altLang="et-EE" sz="2400" dirty="0"/>
              <a:t> </a:t>
            </a:r>
            <a:r>
              <a:rPr lang="fi-FI" altLang="et-EE" sz="2400" dirty="0" err="1"/>
              <a:t>kooselu</a:t>
            </a:r>
            <a:r>
              <a:rPr lang="fi-FI" altLang="et-EE" sz="2400" dirty="0"/>
              <a:t> ei </a:t>
            </a:r>
            <a:r>
              <a:rPr lang="fi-FI" altLang="et-EE" sz="2400" dirty="0" err="1"/>
              <a:t>taasta</a:t>
            </a:r>
            <a:r>
              <a:rPr lang="fi-FI" altLang="et-EE" sz="2400" dirty="0"/>
              <a:t>.</a:t>
            </a:r>
            <a:endParaRPr lang="et-EE" altLang="et-EE" sz="2400" dirty="0"/>
          </a:p>
          <a:p>
            <a:pPr marL="514350" indent="-514350">
              <a:buFont typeface="Wingdings 3" panose="05040102010807070707" pitchFamily="18" charset="2"/>
              <a:buAutoNum type="arabicParenR"/>
            </a:pPr>
            <a:r>
              <a:rPr lang="et-EE" altLang="et-EE" sz="2400" dirty="0"/>
              <a:t>Abielusuhete lõppemist eeldatakse, kui abikaasad on elanud vähemalt kaks aastat eraldi.</a:t>
            </a:r>
          </a:p>
          <a:p>
            <a:pPr marL="514350" indent="-514350">
              <a:buFont typeface="Wingdings 3" panose="05040102010807070707" pitchFamily="18" charset="2"/>
              <a:buAutoNum type="arabicParenR"/>
            </a:pPr>
            <a:r>
              <a:rPr lang="fi-FI" altLang="et-EE" sz="2400" dirty="0" err="1"/>
              <a:t>Kohus</a:t>
            </a:r>
            <a:r>
              <a:rPr lang="fi-FI" altLang="et-EE" sz="2400" dirty="0"/>
              <a:t> </a:t>
            </a:r>
            <a:r>
              <a:rPr lang="fi-FI" altLang="et-EE" sz="2400" dirty="0" err="1"/>
              <a:t>võib</a:t>
            </a:r>
            <a:r>
              <a:rPr lang="fi-FI" altLang="et-EE" sz="2400" dirty="0"/>
              <a:t> </a:t>
            </a:r>
            <a:r>
              <a:rPr lang="fi-FI" altLang="et-EE" sz="2400" dirty="0" err="1"/>
              <a:t>anda</a:t>
            </a:r>
            <a:r>
              <a:rPr lang="fi-FI" altLang="et-EE" sz="2400" dirty="0"/>
              <a:t> </a:t>
            </a:r>
            <a:r>
              <a:rPr lang="fi-FI" altLang="et-EE" sz="2400" dirty="0" err="1"/>
              <a:t>pooltele</a:t>
            </a:r>
            <a:r>
              <a:rPr lang="fi-FI" altLang="et-EE" sz="2400" dirty="0"/>
              <a:t> </a:t>
            </a:r>
            <a:r>
              <a:rPr lang="fi-FI" altLang="et-EE" sz="2400" dirty="0" err="1"/>
              <a:t>kuni</a:t>
            </a:r>
            <a:r>
              <a:rPr lang="fi-FI" altLang="et-EE" sz="2400" dirty="0"/>
              <a:t> </a:t>
            </a:r>
            <a:r>
              <a:rPr lang="fi-FI" altLang="et-EE" sz="2400" dirty="0" err="1"/>
              <a:t>kuuekuulise</a:t>
            </a:r>
            <a:r>
              <a:rPr lang="fi-FI" altLang="et-EE" sz="2400" dirty="0"/>
              <a:t> </a:t>
            </a:r>
            <a:r>
              <a:rPr lang="fi-FI" altLang="et-EE" sz="2400" dirty="0" err="1"/>
              <a:t>leppimisaja</a:t>
            </a:r>
            <a:r>
              <a:rPr lang="fi-FI" altLang="et-EE" sz="2400" dirty="0"/>
              <a:t>.</a:t>
            </a:r>
            <a:endParaRPr lang="et-EE" altLang="et-EE" sz="2400" dirty="0"/>
          </a:p>
        </p:txBody>
      </p:sp>
    </p:spTree>
    <p:extLst>
      <p:ext uri="{BB962C8B-B14F-4D97-AF65-F5344CB8AC3E}">
        <p14:creationId xmlns:p14="http://schemas.microsoft.com/office/powerpoint/2010/main" val="5551962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Pealkiri 1"/>
          <p:cNvSpPr>
            <a:spLocks noGrp="1"/>
          </p:cNvSpPr>
          <p:nvPr>
            <p:ph type="title"/>
          </p:nvPr>
        </p:nvSpPr>
        <p:spPr/>
        <p:txBody>
          <a:bodyPr>
            <a:normAutofit/>
          </a:bodyPr>
          <a:lstStyle/>
          <a:p>
            <a:pPr>
              <a:defRPr/>
            </a:pPr>
            <a:r>
              <a:rPr lang="et-EE" sz="2800"/>
              <a:t>Abielu taastamine ja ülalpidamiskohustus</a:t>
            </a:r>
            <a:br>
              <a:rPr lang="et-EE" b="1"/>
            </a:br>
            <a:endParaRPr lang="et-EE"/>
          </a:p>
        </p:txBody>
      </p:sp>
      <p:sp>
        <p:nvSpPr>
          <p:cNvPr id="125955" name="Sisu kohatäide 2"/>
          <p:cNvSpPr>
            <a:spLocks noGrp="1"/>
          </p:cNvSpPr>
          <p:nvPr>
            <p:ph sz="quarter" idx="1"/>
          </p:nvPr>
        </p:nvSpPr>
        <p:spPr>
          <a:xfrm>
            <a:off x="1981200" y="1600201"/>
            <a:ext cx="9283700" cy="4873625"/>
          </a:xfrm>
        </p:spPr>
        <p:txBody>
          <a:bodyPr>
            <a:normAutofit/>
          </a:bodyPr>
          <a:lstStyle/>
          <a:p>
            <a:pPr eaLnBrk="1" hangingPunct="1"/>
            <a:r>
              <a:rPr lang="fi-FI" altLang="et-EE" sz="2400" dirty="0" err="1"/>
              <a:t>Kui</a:t>
            </a:r>
            <a:r>
              <a:rPr lang="fi-FI" altLang="et-EE" sz="2400" dirty="0"/>
              <a:t> </a:t>
            </a:r>
            <a:r>
              <a:rPr lang="fi-FI" altLang="et-EE" sz="2400" dirty="0" err="1"/>
              <a:t>surnuks</a:t>
            </a:r>
            <a:r>
              <a:rPr lang="fi-FI" altLang="et-EE" sz="2400" dirty="0"/>
              <a:t> </a:t>
            </a:r>
            <a:r>
              <a:rPr lang="fi-FI" altLang="et-EE" sz="2400" dirty="0" err="1"/>
              <a:t>tunnistatud</a:t>
            </a:r>
            <a:r>
              <a:rPr lang="fi-FI" altLang="et-EE" sz="2400" dirty="0"/>
              <a:t> </a:t>
            </a:r>
            <a:r>
              <a:rPr lang="fi-FI" altLang="et-EE" sz="2400" dirty="0" err="1"/>
              <a:t>abikaasa</a:t>
            </a:r>
            <a:r>
              <a:rPr lang="fi-FI" altLang="et-EE" sz="2400" dirty="0"/>
              <a:t> on </a:t>
            </a:r>
            <a:r>
              <a:rPr lang="fi-FI" altLang="et-EE" sz="2400" dirty="0" err="1"/>
              <a:t>elus</a:t>
            </a:r>
            <a:r>
              <a:rPr lang="fi-FI" altLang="et-EE" sz="2400" dirty="0"/>
              <a:t>, </a:t>
            </a:r>
            <a:r>
              <a:rPr lang="fi-FI" altLang="et-EE" sz="2400" dirty="0" err="1"/>
              <a:t>loetakse</a:t>
            </a:r>
            <a:r>
              <a:rPr lang="fi-FI" altLang="et-EE" sz="2400" dirty="0"/>
              <a:t> </a:t>
            </a:r>
            <a:r>
              <a:rPr lang="fi-FI" altLang="et-EE" sz="2400" dirty="0" err="1"/>
              <a:t>abielu</a:t>
            </a:r>
            <a:r>
              <a:rPr lang="fi-FI" altLang="et-EE" sz="2400" dirty="0"/>
              <a:t> </a:t>
            </a:r>
            <a:r>
              <a:rPr lang="fi-FI" altLang="et-EE" sz="2400" dirty="0" err="1"/>
              <a:t>taastatuks</a:t>
            </a:r>
            <a:r>
              <a:rPr lang="fi-FI" altLang="et-EE" sz="2400" dirty="0"/>
              <a:t>, </a:t>
            </a:r>
            <a:r>
              <a:rPr lang="fi-FI" altLang="et-EE" sz="2400" dirty="0" err="1"/>
              <a:t>kui</a:t>
            </a:r>
            <a:r>
              <a:rPr lang="fi-FI" altLang="et-EE" sz="2400" dirty="0"/>
              <a:t> </a:t>
            </a:r>
            <a:r>
              <a:rPr lang="fi-FI" altLang="et-EE" sz="2400" dirty="0" err="1"/>
              <a:t>kumbki</a:t>
            </a:r>
            <a:r>
              <a:rPr lang="fi-FI" altLang="et-EE" sz="2400" dirty="0"/>
              <a:t> </a:t>
            </a:r>
            <a:r>
              <a:rPr lang="fi-FI" altLang="et-EE" sz="2400" dirty="0" err="1"/>
              <a:t>abikaasa</a:t>
            </a:r>
            <a:r>
              <a:rPr lang="fi-FI" altLang="et-EE" sz="2400" dirty="0"/>
              <a:t> ei ole </a:t>
            </a:r>
            <a:r>
              <a:rPr lang="fi-FI" altLang="et-EE" sz="2400" dirty="0" err="1"/>
              <a:t>vahepeal</a:t>
            </a:r>
            <a:r>
              <a:rPr lang="fi-FI" altLang="et-EE" sz="2400" dirty="0"/>
              <a:t> </a:t>
            </a:r>
            <a:r>
              <a:rPr lang="fi-FI" altLang="et-EE" sz="2400" dirty="0" err="1"/>
              <a:t>uuesti</a:t>
            </a:r>
            <a:r>
              <a:rPr lang="fi-FI" altLang="et-EE" sz="2400" dirty="0"/>
              <a:t> </a:t>
            </a:r>
            <a:r>
              <a:rPr lang="fi-FI" altLang="et-EE" sz="2400" dirty="0" err="1"/>
              <a:t>abiellunud</a:t>
            </a:r>
            <a:r>
              <a:rPr lang="fi-FI" altLang="et-EE" sz="2400" dirty="0"/>
              <a:t>.</a:t>
            </a:r>
            <a:endParaRPr lang="et-EE" altLang="et-EE" sz="2400" dirty="0"/>
          </a:p>
          <a:p>
            <a:pPr eaLnBrk="1" hangingPunct="1"/>
            <a:r>
              <a:rPr lang="et-EE" altLang="et-EE" sz="2400" dirty="0"/>
              <a:t>Kui lahutatud abikaasa ei suuda pärast lahutust ühise lapse hooldamise tõttu ise enda ülalpidamise eest hoolitseda, võib ta teiselt lahutatud abikaasalt nõuda endale </a:t>
            </a:r>
            <a:r>
              <a:rPr lang="et-EE" altLang="et-EE" sz="2400" u="sng" dirty="0"/>
              <a:t>ülalpidamist kuni lapse kolmeaastaseks saamiseni</a:t>
            </a:r>
            <a:r>
              <a:rPr lang="et-EE" altLang="et-EE" sz="2400" dirty="0"/>
              <a:t>.</a:t>
            </a:r>
          </a:p>
          <a:p>
            <a:pPr eaLnBrk="1" hangingPunct="1"/>
            <a:r>
              <a:rPr lang="et-EE" altLang="et-EE" sz="2400" dirty="0"/>
              <a:t>Kui kohustatud pool ei täida ülalpidamiskohustust, mõistab kohus temalt õigustatud isiku nõudel välja elatise.</a:t>
            </a:r>
          </a:p>
        </p:txBody>
      </p:sp>
    </p:spTree>
    <p:extLst>
      <p:ext uri="{BB962C8B-B14F-4D97-AF65-F5344CB8AC3E}">
        <p14:creationId xmlns:p14="http://schemas.microsoft.com/office/powerpoint/2010/main" val="1026380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Pealkiri 1"/>
          <p:cNvSpPr>
            <a:spLocks noGrp="1"/>
          </p:cNvSpPr>
          <p:nvPr>
            <p:ph type="title"/>
          </p:nvPr>
        </p:nvSpPr>
        <p:spPr/>
        <p:txBody>
          <a:bodyPr/>
          <a:lstStyle/>
          <a:p>
            <a:pPr algn="ctr">
              <a:defRPr/>
            </a:pPr>
            <a:r>
              <a:rPr lang="et-EE"/>
              <a:t>Lapse ülalpidamise kohustus</a:t>
            </a:r>
          </a:p>
        </p:txBody>
      </p:sp>
      <p:sp>
        <p:nvSpPr>
          <p:cNvPr id="126979" name="Sisu kohatäide 2"/>
          <p:cNvSpPr>
            <a:spLocks noGrp="1"/>
          </p:cNvSpPr>
          <p:nvPr>
            <p:ph sz="quarter" idx="1"/>
          </p:nvPr>
        </p:nvSpPr>
        <p:spPr>
          <a:xfrm>
            <a:off x="1981200" y="1905000"/>
            <a:ext cx="9523412" cy="4568826"/>
          </a:xfrm>
        </p:spPr>
        <p:txBody>
          <a:bodyPr>
            <a:normAutofit/>
          </a:bodyPr>
          <a:lstStyle/>
          <a:p>
            <a:pPr eaLnBrk="1" hangingPunct="1"/>
            <a:r>
              <a:rPr lang="fi-FI" altLang="et-EE" sz="2400" dirty="0" err="1"/>
              <a:t>Vanemal</a:t>
            </a:r>
            <a:r>
              <a:rPr lang="fi-FI" altLang="et-EE" sz="2400" dirty="0"/>
              <a:t> on </a:t>
            </a:r>
            <a:r>
              <a:rPr lang="fi-FI" altLang="et-EE" sz="2400" dirty="0" err="1"/>
              <a:t>kohustus</a:t>
            </a:r>
            <a:r>
              <a:rPr lang="fi-FI" altLang="et-EE" sz="2400" dirty="0"/>
              <a:t> oma </a:t>
            </a:r>
            <a:r>
              <a:rPr lang="fi-FI" altLang="et-EE" sz="2400" dirty="0" err="1"/>
              <a:t>alaealist</a:t>
            </a:r>
            <a:r>
              <a:rPr lang="fi-FI" altLang="et-EE" sz="2400" dirty="0"/>
              <a:t> </a:t>
            </a:r>
            <a:r>
              <a:rPr lang="fi-FI" altLang="et-EE" sz="2400" dirty="0" err="1"/>
              <a:t>last</a:t>
            </a:r>
            <a:r>
              <a:rPr lang="fi-FI" altLang="et-EE" sz="2400" dirty="0"/>
              <a:t> </a:t>
            </a:r>
            <a:r>
              <a:rPr lang="fi-FI" altLang="et-EE" sz="2400" dirty="0" err="1"/>
              <a:t>ülal</a:t>
            </a:r>
            <a:r>
              <a:rPr lang="fi-FI" altLang="et-EE" sz="2400" dirty="0"/>
              <a:t> </a:t>
            </a:r>
            <a:r>
              <a:rPr lang="fi-FI" altLang="et-EE" sz="2400" dirty="0" err="1"/>
              <a:t>pidada</a:t>
            </a:r>
            <a:r>
              <a:rPr lang="fi-FI" altLang="et-EE" sz="2400" dirty="0"/>
              <a:t>. </a:t>
            </a:r>
            <a:r>
              <a:rPr lang="fi-FI" altLang="et-EE" sz="2400" dirty="0" err="1"/>
              <a:t>Täisealine</a:t>
            </a:r>
            <a:r>
              <a:rPr lang="fi-FI" altLang="et-EE" sz="2400" dirty="0"/>
              <a:t> </a:t>
            </a:r>
            <a:r>
              <a:rPr lang="fi-FI" altLang="et-EE" sz="2400" dirty="0" err="1"/>
              <a:t>laps</a:t>
            </a:r>
            <a:r>
              <a:rPr lang="fi-FI" altLang="et-EE" sz="2400" dirty="0"/>
              <a:t> on </a:t>
            </a:r>
            <a:r>
              <a:rPr lang="fi-FI" altLang="et-EE" sz="2400" dirty="0" err="1"/>
              <a:t>õigustatud</a:t>
            </a:r>
            <a:r>
              <a:rPr lang="fi-FI" altLang="et-EE" sz="2400" dirty="0"/>
              <a:t> oma</a:t>
            </a:r>
            <a:r>
              <a:rPr lang="et-EE" altLang="et-EE" sz="2400" dirty="0"/>
              <a:t> </a:t>
            </a:r>
            <a:r>
              <a:rPr lang="fi-FI" altLang="et-EE" sz="2400" dirty="0" err="1"/>
              <a:t>vanemalt</a:t>
            </a:r>
            <a:r>
              <a:rPr lang="fi-FI" altLang="et-EE" sz="2400" dirty="0"/>
              <a:t> </a:t>
            </a:r>
            <a:r>
              <a:rPr lang="fi-FI" altLang="et-EE" sz="2400" dirty="0" err="1"/>
              <a:t>elatist</a:t>
            </a:r>
            <a:r>
              <a:rPr lang="fi-FI" altLang="et-EE" sz="2400" dirty="0"/>
              <a:t> saama siis, </a:t>
            </a:r>
            <a:r>
              <a:rPr lang="fi-FI" altLang="et-EE" sz="2400" dirty="0" err="1"/>
              <a:t>kui</a:t>
            </a:r>
            <a:r>
              <a:rPr lang="fi-FI" altLang="et-EE" sz="2400" dirty="0"/>
              <a:t> </a:t>
            </a:r>
            <a:r>
              <a:rPr lang="fi-FI" altLang="et-EE" sz="2400" dirty="0" err="1"/>
              <a:t>ta</a:t>
            </a:r>
            <a:r>
              <a:rPr lang="fi-FI" altLang="et-EE" sz="2400" dirty="0"/>
              <a:t> </a:t>
            </a:r>
            <a:r>
              <a:rPr lang="fi-FI" altLang="et-EE" sz="2400" dirty="0" err="1"/>
              <a:t>täisealiseks</a:t>
            </a:r>
            <a:r>
              <a:rPr lang="fi-FI" altLang="et-EE" sz="2400" dirty="0"/>
              <a:t> </a:t>
            </a:r>
            <a:r>
              <a:rPr lang="fi-FI" altLang="et-EE" sz="2400" dirty="0" err="1"/>
              <a:t>saamise</a:t>
            </a:r>
            <a:r>
              <a:rPr lang="fi-FI" altLang="et-EE" sz="2400" dirty="0"/>
              <a:t> </a:t>
            </a:r>
            <a:r>
              <a:rPr lang="fi-FI" altLang="et-EE" sz="2400" dirty="0" err="1"/>
              <a:t>ajal</a:t>
            </a:r>
            <a:r>
              <a:rPr lang="fi-FI" altLang="et-EE" sz="2400" dirty="0"/>
              <a:t> </a:t>
            </a:r>
            <a:r>
              <a:rPr lang="fi-FI" altLang="et-EE" sz="2400" dirty="0" err="1"/>
              <a:t>õppis</a:t>
            </a:r>
            <a:r>
              <a:rPr lang="fi-FI" altLang="et-EE" sz="2400" dirty="0"/>
              <a:t> </a:t>
            </a:r>
            <a:r>
              <a:rPr lang="fi-FI" altLang="et-EE" sz="2400" dirty="0" err="1"/>
              <a:t>põhikoolis</a:t>
            </a:r>
            <a:r>
              <a:rPr lang="fi-FI" altLang="et-EE" sz="2400" dirty="0"/>
              <a:t>, </a:t>
            </a:r>
            <a:r>
              <a:rPr lang="fi-FI" altLang="et-EE" sz="2400" dirty="0" err="1"/>
              <a:t>gümnaasiumis</a:t>
            </a:r>
            <a:r>
              <a:rPr lang="et-EE" altLang="et-EE" sz="2400" dirty="0"/>
              <a:t> või kutseõppeasutuses. Õigus </a:t>
            </a:r>
            <a:r>
              <a:rPr lang="et-EE" altLang="et-EE" sz="2400" dirty="0" err="1"/>
              <a:t>ülapidamisele</a:t>
            </a:r>
            <a:r>
              <a:rPr lang="et-EE" altLang="et-EE" sz="2400" dirty="0"/>
              <a:t> on lapsel kuni õpingute lõpetamiseni, kuid mitte </a:t>
            </a:r>
            <a:r>
              <a:rPr lang="fi-FI" altLang="et-EE" sz="2400" dirty="0" err="1"/>
              <a:t>kauem</a:t>
            </a:r>
            <a:r>
              <a:rPr lang="fi-FI" altLang="et-EE" sz="2400" dirty="0"/>
              <a:t> </a:t>
            </a:r>
            <a:r>
              <a:rPr lang="fi-FI" altLang="et-EE" sz="2400" dirty="0" err="1"/>
              <a:t>kui</a:t>
            </a:r>
            <a:r>
              <a:rPr lang="fi-FI" altLang="et-EE" sz="2400" dirty="0"/>
              <a:t> </a:t>
            </a:r>
            <a:r>
              <a:rPr lang="fi-FI" altLang="et-EE" sz="2400" dirty="0" err="1"/>
              <a:t>lapse</a:t>
            </a:r>
            <a:r>
              <a:rPr lang="fi-FI" altLang="et-EE" sz="2400" dirty="0"/>
              <a:t> 21-aastaseks saamiseni. </a:t>
            </a:r>
            <a:r>
              <a:rPr lang="fi-FI" altLang="et-EE" sz="2400" dirty="0" err="1"/>
              <a:t>Täisealisele</a:t>
            </a:r>
            <a:r>
              <a:rPr lang="fi-FI" altLang="et-EE" sz="2400" dirty="0"/>
              <a:t> </a:t>
            </a:r>
            <a:r>
              <a:rPr lang="fi-FI" altLang="et-EE" sz="2400" dirty="0" err="1"/>
              <a:t>kõrgkoolis</a:t>
            </a:r>
            <a:r>
              <a:rPr lang="fi-FI" altLang="et-EE" sz="2400" dirty="0"/>
              <a:t> </a:t>
            </a:r>
            <a:r>
              <a:rPr lang="fi-FI" altLang="et-EE" sz="2400" dirty="0" err="1"/>
              <a:t>õppivale</a:t>
            </a:r>
            <a:r>
              <a:rPr lang="fi-FI" altLang="et-EE" sz="2400" dirty="0"/>
              <a:t> </a:t>
            </a:r>
            <a:r>
              <a:rPr lang="fi-FI" altLang="et-EE" sz="2400" dirty="0" err="1"/>
              <a:t>lapsele</a:t>
            </a:r>
            <a:r>
              <a:rPr lang="fi-FI" altLang="et-EE" sz="2400" dirty="0"/>
              <a:t> ei ole</a:t>
            </a:r>
            <a:r>
              <a:rPr lang="et-EE" altLang="et-EE" sz="2400" dirty="0"/>
              <a:t> seadusega elatise saamise õigust ette nähtud.</a:t>
            </a:r>
          </a:p>
        </p:txBody>
      </p:sp>
    </p:spTree>
    <p:extLst>
      <p:ext uri="{BB962C8B-B14F-4D97-AF65-F5344CB8AC3E}">
        <p14:creationId xmlns:p14="http://schemas.microsoft.com/office/powerpoint/2010/main" val="1697177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Pealkiri 1"/>
          <p:cNvSpPr>
            <a:spLocks noGrp="1"/>
          </p:cNvSpPr>
          <p:nvPr>
            <p:ph type="title"/>
          </p:nvPr>
        </p:nvSpPr>
        <p:spPr/>
        <p:txBody>
          <a:bodyPr/>
          <a:lstStyle/>
          <a:p>
            <a:pPr algn="ctr">
              <a:defRPr/>
            </a:pPr>
            <a:r>
              <a:rPr lang="et-EE"/>
              <a:t>Abielu sõlmimine Eestis</a:t>
            </a:r>
          </a:p>
        </p:txBody>
      </p:sp>
      <p:sp>
        <p:nvSpPr>
          <p:cNvPr id="105475" name="Sisu kohatäide 2"/>
          <p:cNvSpPr>
            <a:spLocks noGrp="1"/>
          </p:cNvSpPr>
          <p:nvPr>
            <p:ph sz="quarter" idx="1"/>
          </p:nvPr>
        </p:nvSpPr>
        <p:spPr>
          <a:xfrm>
            <a:off x="1981200" y="1600201"/>
            <a:ext cx="8255000" cy="4873625"/>
          </a:xfrm>
        </p:spPr>
        <p:txBody>
          <a:bodyPr>
            <a:normAutofit/>
          </a:bodyPr>
          <a:lstStyle/>
          <a:p>
            <a:pPr eaLnBrk="1" hangingPunct="1"/>
            <a:r>
              <a:rPr lang="et-EE" altLang="et-EE" sz="2000" dirty="0"/>
              <a:t>Eestis sõlmitakse abielu täisealise mehe ja naise vahel.</a:t>
            </a:r>
          </a:p>
          <a:p>
            <a:pPr eaLnBrk="1" hangingPunct="1"/>
            <a:r>
              <a:rPr lang="et-EE" altLang="et-EE" sz="2000" dirty="0"/>
              <a:t>15-17-aastane alaealine võib abielluda juhul, kui kohus on tema teovõimet abiellumiseks laiendanud. Piiratud teovõimeline täisealine võib abielluda juhul, kui talle eestkostja nimetamise määrusest tuleneb, et ta saab aru abielu õiguslikest tagajärgedest. </a:t>
            </a:r>
          </a:p>
          <a:p>
            <a:pPr eaLnBrk="1" hangingPunct="1"/>
            <a:r>
              <a:rPr lang="et-EE" altLang="et-EE" sz="2000" dirty="0"/>
              <a:t>Abielu ei sõlmita isikute vahel, kellest üks on juba abielus, otsejoones </a:t>
            </a:r>
            <a:r>
              <a:rPr lang="et-EE" altLang="et-EE" sz="2000" dirty="0" err="1"/>
              <a:t>ülenejate</a:t>
            </a:r>
            <a:r>
              <a:rPr lang="et-EE" altLang="et-EE" sz="2000" dirty="0"/>
              <a:t> või </a:t>
            </a:r>
            <a:r>
              <a:rPr lang="et-EE" altLang="et-EE" sz="2000" dirty="0" err="1"/>
              <a:t>alanejate</a:t>
            </a:r>
            <a:r>
              <a:rPr lang="et-EE" altLang="et-EE" sz="2000" dirty="0"/>
              <a:t> sugulaste vahel, vendade ja õdede ning poolvendade ja õdede vahel, </a:t>
            </a:r>
            <a:r>
              <a:rPr lang="et-EE" altLang="et-EE" sz="2000" dirty="0" err="1"/>
              <a:t>lapsendajate</a:t>
            </a:r>
            <a:r>
              <a:rPr lang="et-EE" altLang="et-EE" sz="2000" dirty="0"/>
              <a:t> ja lapsendatute vahel.</a:t>
            </a:r>
          </a:p>
        </p:txBody>
      </p:sp>
    </p:spTree>
    <p:extLst>
      <p:ext uri="{BB962C8B-B14F-4D97-AF65-F5344CB8AC3E}">
        <p14:creationId xmlns:p14="http://schemas.microsoft.com/office/powerpoint/2010/main" val="36891439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Pealkiri 1"/>
          <p:cNvSpPr>
            <a:spLocks noGrp="1"/>
          </p:cNvSpPr>
          <p:nvPr>
            <p:ph type="title"/>
          </p:nvPr>
        </p:nvSpPr>
        <p:spPr/>
        <p:txBody>
          <a:bodyPr/>
          <a:lstStyle/>
          <a:p>
            <a:pPr algn="ctr">
              <a:defRPr/>
            </a:pPr>
            <a:r>
              <a:rPr lang="et-EE"/>
              <a:t>Vanema hooldusõigus</a:t>
            </a:r>
          </a:p>
        </p:txBody>
      </p:sp>
      <p:sp>
        <p:nvSpPr>
          <p:cNvPr id="128003" name="Sisu kohatäide 2"/>
          <p:cNvSpPr>
            <a:spLocks noGrp="1"/>
          </p:cNvSpPr>
          <p:nvPr>
            <p:ph sz="quarter" idx="1"/>
          </p:nvPr>
        </p:nvSpPr>
        <p:spPr>
          <a:xfrm>
            <a:off x="2643724" y="1854201"/>
            <a:ext cx="8278275" cy="4873625"/>
          </a:xfrm>
        </p:spPr>
        <p:txBody>
          <a:bodyPr>
            <a:normAutofit/>
          </a:bodyPr>
          <a:lstStyle/>
          <a:p>
            <a:pPr eaLnBrk="1" hangingPunct="1">
              <a:buFont typeface="Wingdings 3" panose="05040102010807070707" pitchFamily="18" charset="2"/>
              <a:buNone/>
            </a:pPr>
            <a:r>
              <a:rPr lang="et-EE" altLang="et-EE" sz="2400" dirty="0"/>
              <a:t>on </a:t>
            </a:r>
            <a:r>
              <a:rPr lang="fi-FI" altLang="et-EE" sz="2400" dirty="0" err="1"/>
              <a:t>vanema</a:t>
            </a:r>
            <a:r>
              <a:rPr lang="fi-FI" altLang="et-EE" sz="2400" dirty="0"/>
              <a:t> </a:t>
            </a:r>
            <a:r>
              <a:rPr lang="fi-FI" altLang="et-EE" sz="2400" dirty="0" err="1"/>
              <a:t>õigus</a:t>
            </a:r>
            <a:r>
              <a:rPr lang="fi-FI" altLang="et-EE" sz="2400" dirty="0"/>
              <a:t> ja </a:t>
            </a:r>
            <a:r>
              <a:rPr lang="fi-FI" altLang="et-EE" sz="2400" dirty="0" err="1"/>
              <a:t>kohustus</a:t>
            </a:r>
            <a:r>
              <a:rPr lang="fi-FI" altLang="et-EE" sz="2400" dirty="0"/>
              <a:t> </a:t>
            </a:r>
            <a:r>
              <a:rPr lang="fi-FI" altLang="et-EE" sz="2400" dirty="0" err="1"/>
              <a:t>hoolitseda</a:t>
            </a:r>
            <a:r>
              <a:rPr lang="fi-FI" altLang="et-EE" sz="2400" dirty="0"/>
              <a:t> oma </a:t>
            </a:r>
            <a:r>
              <a:rPr lang="fi-FI" altLang="et-EE" sz="2400" dirty="0" err="1"/>
              <a:t>alaealise</a:t>
            </a:r>
            <a:endParaRPr lang="fi-FI" altLang="et-EE" sz="2400" dirty="0"/>
          </a:p>
          <a:p>
            <a:pPr eaLnBrk="1" hangingPunct="1">
              <a:buFont typeface="Wingdings 3" panose="05040102010807070707" pitchFamily="18" charset="2"/>
              <a:buNone/>
            </a:pPr>
            <a:r>
              <a:rPr lang="et-EE" altLang="et-EE" sz="2400" dirty="0"/>
              <a:t>lapse eest.</a:t>
            </a:r>
          </a:p>
          <a:p>
            <a:pPr eaLnBrk="1" hangingPunct="1">
              <a:buFont typeface="Wingdings 3" panose="05040102010807070707" pitchFamily="18" charset="2"/>
              <a:buNone/>
            </a:pPr>
            <a:r>
              <a:rPr lang="et-EE" altLang="et-EE" sz="2400" dirty="0"/>
              <a:t>Vanema hooldusõigus jaguneb:</a:t>
            </a:r>
          </a:p>
          <a:p>
            <a:pPr eaLnBrk="1" hangingPunct="1">
              <a:buFont typeface="Wingdings 3" panose="05040102010807070707" pitchFamily="18" charset="2"/>
              <a:buNone/>
            </a:pPr>
            <a:r>
              <a:rPr lang="et-EE" altLang="et-EE" sz="2400" dirty="0"/>
              <a:t>• isikuhoolduseks (vanema õigus hoolitseda lapse eest),</a:t>
            </a:r>
          </a:p>
          <a:p>
            <a:pPr eaLnBrk="1" hangingPunct="1">
              <a:buFont typeface="Wingdings 3" panose="05040102010807070707" pitchFamily="18" charset="2"/>
              <a:buNone/>
            </a:pPr>
            <a:r>
              <a:rPr lang="et-EE" altLang="et-EE" sz="2400" dirty="0"/>
              <a:t>• varahoolduseks (vanema õigus hoolitseda lapse vara eest),</a:t>
            </a:r>
          </a:p>
          <a:p>
            <a:pPr eaLnBrk="1" hangingPunct="1">
              <a:buFont typeface="Wingdings 3" panose="05040102010807070707" pitchFamily="18" charset="2"/>
              <a:buNone/>
            </a:pPr>
            <a:r>
              <a:rPr lang="et-EE" altLang="et-EE" sz="2400" dirty="0"/>
              <a:t>• õiguseks otsustada lapsega seotud asju.</a:t>
            </a:r>
          </a:p>
        </p:txBody>
      </p:sp>
    </p:spTree>
    <p:extLst>
      <p:ext uri="{BB962C8B-B14F-4D97-AF65-F5344CB8AC3E}">
        <p14:creationId xmlns:p14="http://schemas.microsoft.com/office/powerpoint/2010/main" val="8029525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Pealkiri 4"/>
          <p:cNvSpPr>
            <a:spLocks noGrp="1"/>
          </p:cNvSpPr>
          <p:nvPr>
            <p:ph type="title"/>
          </p:nvPr>
        </p:nvSpPr>
        <p:spPr/>
        <p:txBody>
          <a:bodyPr/>
          <a:lstStyle/>
          <a:p>
            <a:pPr algn="ctr">
              <a:defRPr/>
            </a:pPr>
            <a:r>
              <a:rPr lang="et-EE"/>
              <a:t>Juhtum Suurbritannias</a:t>
            </a:r>
          </a:p>
        </p:txBody>
      </p:sp>
      <p:sp>
        <p:nvSpPr>
          <p:cNvPr id="106499" name="Sisu kohatäide 5"/>
          <p:cNvSpPr>
            <a:spLocks noGrp="1"/>
          </p:cNvSpPr>
          <p:nvPr>
            <p:ph sz="quarter" idx="1"/>
          </p:nvPr>
        </p:nvSpPr>
        <p:spPr>
          <a:xfrm>
            <a:off x="2311400" y="1612901"/>
            <a:ext cx="7467600" cy="4873625"/>
          </a:xfrm>
        </p:spPr>
        <p:txBody>
          <a:bodyPr>
            <a:normAutofit/>
          </a:bodyPr>
          <a:lstStyle/>
          <a:p>
            <a:pPr eaLnBrk="1" hangingPunct="1"/>
            <a:r>
              <a:rPr lang="et-EE" altLang="et-EE" sz="2400" dirty="0"/>
              <a:t>Värske noorpaar avastas, et nad on kaksikud, kes lahutati pärast sündi ja anti erinevatesse kasuperedesse. </a:t>
            </a:r>
          </a:p>
          <a:p>
            <a:pPr eaLnBrk="1" hangingPunct="1"/>
            <a:r>
              <a:rPr lang="et-EE" altLang="et-EE" sz="2400" dirty="0"/>
              <a:t>Kaksikud lahutati sündimisel ning nad said kokku hilisemas elus täiesti juhuslikult, tundes üksteise suhtes seletamatut külgetõmmet. Nad abiellusid, ent kui tuli välja, et nad on kaksikud, pidi asja lahendama kohus.</a:t>
            </a:r>
          </a:p>
        </p:txBody>
      </p:sp>
    </p:spTree>
    <p:extLst>
      <p:ext uri="{BB962C8B-B14F-4D97-AF65-F5344CB8AC3E}">
        <p14:creationId xmlns:p14="http://schemas.microsoft.com/office/powerpoint/2010/main" val="10772556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Pealkiri 1"/>
          <p:cNvSpPr>
            <a:spLocks noGrp="1"/>
          </p:cNvSpPr>
          <p:nvPr>
            <p:ph type="title"/>
          </p:nvPr>
        </p:nvSpPr>
        <p:spPr/>
        <p:txBody>
          <a:bodyPr/>
          <a:lstStyle/>
          <a:p>
            <a:pPr algn="ctr">
              <a:defRPr/>
            </a:pPr>
            <a:r>
              <a:rPr lang="et-EE"/>
              <a:t>Abielu sõlmimine kirikus</a:t>
            </a:r>
          </a:p>
        </p:txBody>
      </p:sp>
      <p:sp>
        <p:nvSpPr>
          <p:cNvPr id="107523" name="Sisu kohatäide 2"/>
          <p:cNvSpPr>
            <a:spLocks noGrp="1"/>
          </p:cNvSpPr>
          <p:nvPr>
            <p:ph sz="quarter" idx="1"/>
          </p:nvPr>
        </p:nvSpPr>
        <p:spPr>
          <a:xfrm>
            <a:off x="2592924" y="1905000"/>
            <a:ext cx="4313864" cy="3777622"/>
          </a:xfrm>
        </p:spPr>
        <p:txBody>
          <a:bodyPr>
            <a:normAutofit/>
          </a:bodyPr>
          <a:lstStyle/>
          <a:p>
            <a:pPr eaLnBrk="1" hangingPunct="1"/>
            <a:r>
              <a:rPr lang="et-EE" altLang="et-EE" sz="2400" dirty="0"/>
              <a:t>Kiriku, koguduse või koguduste liidu vaimulikul on õigus keelduda abielu sõlmimisest, kui </a:t>
            </a:r>
            <a:r>
              <a:rPr lang="et-EE" altLang="et-EE" sz="2400" dirty="0" err="1"/>
              <a:t>abielluja</a:t>
            </a:r>
            <a:r>
              <a:rPr lang="et-EE" altLang="et-EE" sz="2400" dirty="0"/>
              <a:t> ei vasta kirikus, koguduses või koguduste liidus kehtiva usutunnistuse järgsetele abielu sõlmimise tingimustele.</a:t>
            </a:r>
          </a:p>
        </p:txBody>
      </p:sp>
      <p:pic>
        <p:nvPicPr>
          <p:cNvPr id="107524" name="Sisu kohatäide 4" descr="kirikus.jpeg"/>
          <p:cNvPicPr>
            <a:picLocks noGrp="1" noChangeAspect="1"/>
          </p:cNvPicPr>
          <p:nvPr>
            <p:ph sz="quarter" idx="2"/>
          </p:nvPr>
        </p:nvPicPr>
        <p:blipFill>
          <a:blip r:embed="rId2">
            <a:extLst>
              <a:ext uri="{28A0092B-C50C-407E-A947-70E740481C1C}">
                <a14:useLocalDpi xmlns:a14="http://schemas.microsoft.com/office/drawing/2010/main" val="0"/>
              </a:ext>
            </a:extLst>
          </a:blip>
          <a:srcRect/>
          <a:stretch>
            <a:fillRect/>
          </a:stretch>
        </p:blipFill>
        <p:spPr>
          <a:xfrm>
            <a:off x="7172326" y="2298700"/>
            <a:ext cx="4010025" cy="2667000"/>
          </a:xfrm>
        </p:spPr>
      </p:pic>
    </p:spTree>
    <p:extLst>
      <p:ext uri="{BB962C8B-B14F-4D97-AF65-F5344CB8AC3E}">
        <p14:creationId xmlns:p14="http://schemas.microsoft.com/office/powerpoint/2010/main" val="7170598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Pealkiri 1"/>
          <p:cNvSpPr>
            <a:spLocks noGrp="1"/>
          </p:cNvSpPr>
          <p:nvPr>
            <p:ph type="title"/>
          </p:nvPr>
        </p:nvSpPr>
        <p:spPr>
          <a:xfrm>
            <a:off x="1981200" y="274638"/>
            <a:ext cx="7467600" cy="792162"/>
          </a:xfrm>
        </p:spPr>
        <p:txBody>
          <a:bodyPr/>
          <a:lstStyle/>
          <a:p>
            <a:pPr algn="ctr">
              <a:defRPr/>
            </a:pPr>
            <a:r>
              <a:rPr lang="et-EE" dirty="0"/>
              <a:t>Mida teha abielu sõlmimiseks</a:t>
            </a:r>
          </a:p>
        </p:txBody>
      </p:sp>
      <p:sp>
        <p:nvSpPr>
          <p:cNvPr id="108547" name="Sisu kohatäide 2"/>
          <p:cNvSpPr>
            <a:spLocks noGrp="1"/>
          </p:cNvSpPr>
          <p:nvPr>
            <p:ph sz="quarter" idx="1"/>
          </p:nvPr>
        </p:nvSpPr>
        <p:spPr>
          <a:xfrm>
            <a:off x="1981200" y="939800"/>
            <a:ext cx="9842500" cy="3784600"/>
          </a:xfrm>
        </p:spPr>
        <p:txBody>
          <a:bodyPr>
            <a:noAutofit/>
          </a:bodyPr>
          <a:lstStyle/>
          <a:p>
            <a:r>
              <a:rPr lang="et-EE" altLang="et-EE" sz="2000" dirty="0"/>
              <a:t>Abielu sõlmimiseks tuleb mehel ja naisel esitada ühine kirjalik avaldus perekonnaseisuasutuses, notari või vaimuliku juures, kellel on õigus abielu sõlmida. Abielu registreerimise eest tuleb maksta riigilõivu </a:t>
            </a:r>
            <a:r>
              <a:rPr lang="et-EE" altLang="et-EE" sz="2000" u="sng" dirty="0"/>
              <a:t>perekonnaseisuasutuses</a:t>
            </a:r>
            <a:r>
              <a:rPr lang="et-EE" altLang="et-EE" sz="2000" dirty="0"/>
              <a:t> ja </a:t>
            </a:r>
            <a:r>
              <a:rPr lang="et-EE" altLang="et-EE" sz="2000" u="sng" dirty="0"/>
              <a:t>vaimuliku juures</a:t>
            </a:r>
          </a:p>
          <a:p>
            <a:r>
              <a:rPr lang="et-EE" altLang="et-EE" sz="2000" u="sng" dirty="0"/>
              <a:t>§ </a:t>
            </a:r>
            <a:r>
              <a:rPr lang="et-EE" altLang="et-EE" sz="2000" b="1" dirty="0"/>
              <a:t>338. Abielukande tegemine</a:t>
            </a:r>
            <a:r>
              <a:rPr lang="et-EE" altLang="et-EE" sz="2000" dirty="0"/>
              <a:t>  Abielukande tegemise eest tasutakse riigilõivu 30 eurot.</a:t>
            </a:r>
            <a:br>
              <a:rPr lang="et-EE" altLang="et-EE" sz="2000" dirty="0"/>
            </a:br>
            <a:r>
              <a:rPr lang="et-EE" altLang="et-EE" sz="2000" dirty="0"/>
              <a:t>[</a:t>
            </a:r>
            <a:r>
              <a:rPr lang="et-EE" altLang="et-EE" sz="2000" dirty="0">
                <a:hlinkClick r:id="rId2"/>
              </a:rPr>
              <a:t>RT I, 15.12.2015, 1</a:t>
            </a:r>
            <a:r>
              <a:rPr lang="et-EE" altLang="et-EE" sz="2000" dirty="0"/>
              <a:t> - jõust. 01.01.2016] </a:t>
            </a:r>
          </a:p>
          <a:p>
            <a:r>
              <a:rPr lang="et-EE" altLang="et-EE" sz="2000" b="1" dirty="0"/>
              <a:t>§ 339. Abielulahutuse kande tegemine</a:t>
            </a:r>
          </a:p>
          <a:p>
            <a:r>
              <a:rPr lang="et-EE" altLang="et-EE" sz="2000" dirty="0"/>
              <a:t>  Abielulahutuse kande tegemise eest tasutakse riigilõivu 50 eurot.</a:t>
            </a:r>
            <a:br>
              <a:rPr lang="et-EE" altLang="et-EE" sz="2000" dirty="0"/>
            </a:br>
            <a:r>
              <a:rPr lang="et-EE" altLang="et-EE" sz="2000" dirty="0"/>
              <a:t>[</a:t>
            </a:r>
            <a:r>
              <a:rPr lang="et-EE" altLang="et-EE" sz="2000" dirty="0">
                <a:hlinkClick r:id="rId2"/>
              </a:rPr>
              <a:t>RT I, 15.12.2015, 1</a:t>
            </a:r>
            <a:r>
              <a:rPr lang="et-EE" altLang="et-EE" sz="2000" dirty="0"/>
              <a:t> - jõust. 01.01.2016] </a:t>
            </a:r>
          </a:p>
          <a:p>
            <a:pPr eaLnBrk="1" hangingPunct="1"/>
            <a:endParaRPr lang="et-EE" altLang="et-EE" sz="2000" u="sng" dirty="0"/>
          </a:p>
          <a:p>
            <a:pPr eaLnBrk="1" hangingPunct="1"/>
            <a:r>
              <a:rPr lang="et-EE" altLang="et-EE" sz="2000" u="sng" dirty="0"/>
              <a:t>Notari juures </a:t>
            </a:r>
            <a:r>
              <a:rPr lang="et-EE" altLang="et-EE" sz="2000" dirty="0"/>
              <a:t>abiellumine on riigilõivuvaba, maksta tuleb aga notaritasu 63,91 eurot, lisaks käibemaks. </a:t>
            </a:r>
          </a:p>
        </p:txBody>
      </p:sp>
      <p:pic>
        <p:nvPicPr>
          <p:cNvPr id="108548" name="Sisu kohatäide 5" descr="raha.jpg"/>
          <p:cNvPicPr>
            <a:picLocks noGrp="1" noChangeAspect="1"/>
          </p:cNvPicPr>
          <p:nvPr>
            <p:ph sz="quarter" idx="2"/>
          </p:nvPr>
        </p:nvPicPr>
        <p:blipFill>
          <a:blip r:embed="rId3">
            <a:extLst>
              <a:ext uri="{28A0092B-C50C-407E-A947-70E740481C1C}">
                <a14:useLocalDpi xmlns:a14="http://schemas.microsoft.com/office/drawing/2010/main" val="0"/>
              </a:ext>
            </a:extLst>
          </a:blip>
          <a:srcRect/>
          <a:stretch>
            <a:fillRect/>
          </a:stretch>
        </p:blipFill>
        <p:spPr>
          <a:xfrm>
            <a:off x="6832600" y="5389562"/>
            <a:ext cx="4076700" cy="1358900"/>
          </a:xfrm>
        </p:spPr>
      </p:pic>
    </p:spTree>
    <p:extLst>
      <p:ext uri="{BB962C8B-B14F-4D97-AF65-F5344CB8AC3E}">
        <p14:creationId xmlns:p14="http://schemas.microsoft.com/office/powerpoint/2010/main" val="27306988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Pealkiri 1"/>
          <p:cNvSpPr>
            <a:spLocks noGrp="1"/>
          </p:cNvSpPr>
          <p:nvPr>
            <p:ph type="title"/>
          </p:nvPr>
        </p:nvSpPr>
        <p:spPr/>
        <p:txBody>
          <a:bodyPr/>
          <a:lstStyle/>
          <a:p>
            <a:pPr algn="ctr">
              <a:defRPr/>
            </a:pPr>
            <a:r>
              <a:rPr lang="et-EE"/>
              <a:t>Abielu sõlmimiseks </a:t>
            </a:r>
            <a:br>
              <a:rPr lang="et-EE"/>
            </a:br>
            <a:r>
              <a:rPr lang="et-EE"/>
              <a:t>esitatavad dokumendid</a:t>
            </a:r>
          </a:p>
        </p:txBody>
      </p:sp>
      <p:sp>
        <p:nvSpPr>
          <p:cNvPr id="109571" name="Sisu kohatäide 2"/>
          <p:cNvSpPr>
            <a:spLocks noGrp="1"/>
          </p:cNvSpPr>
          <p:nvPr>
            <p:ph sz="quarter" idx="1"/>
          </p:nvPr>
        </p:nvSpPr>
        <p:spPr>
          <a:xfrm>
            <a:off x="1981200" y="2019300"/>
            <a:ext cx="9207500" cy="4454526"/>
          </a:xfrm>
        </p:spPr>
        <p:txBody>
          <a:bodyPr>
            <a:normAutofit/>
          </a:bodyPr>
          <a:lstStyle/>
          <a:p>
            <a:pPr eaLnBrk="1" hangingPunct="1"/>
            <a:r>
              <a:rPr lang="et-EE" altLang="et-EE" sz="2400" dirty="0"/>
              <a:t>ühine kirjalik avaldus</a:t>
            </a:r>
          </a:p>
          <a:p>
            <a:pPr eaLnBrk="1" hangingPunct="1"/>
            <a:r>
              <a:rPr lang="et-EE" altLang="et-EE" sz="2400" dirty="0"/>
              <a:t>isikut tõendavad dokumendid</a:t>
            </a:r>
          </a:p>
          <a:p>
            <a:pPr eaLnBrk="1" hangingPunct="1"/>
            <a:r>
              <a:rPr lang="et-EE" altLang="et-EE" sz="2400" dirty="0"/>
              <a:t>sünnidokument juhul, kui </a:t>
            </a:r>
            <a:r>
              <a:rPr lang="et-EE" altLang="et-EE" sz="2400" dirty="0" err="1"/>
              <a:t>abielluja</a:t>
            </a:r>
            <a:r>
              <a:rPr lang="et-EE" altLang="et-EE" sz="2400" dirty="0"/>
              <a:t> sünniandmed rahvastikuregistris puuduvad</a:t>
            </a:r>
          </a:p>
          <a:p>
            <a:pPr eaLnBrk="1" hangingPunct="1"/>
            <a:r>
              <a:rPr lang="et-EE" altLang="et-EE" sz="2400" dirty="0"/>
              <a:t>varem abielus olnud isiku abielulahutuse tunnistus või -tõend, abielulahutuse kohtuotsus, abikaasa surmatunnistus (või -tõend) või abielu kehtetuks tunnistamise kohtuotsus</a:t>
            </a:r>
          </a:p>
          <a:p>
            <a:pPr eaLnBrk="1" hangingPunct="1"/>
            <a:r>
              <a:rPr lang="et-EE" altLang="et-EE" sz="2400" dirty="0"/>
              <a:t>teise riigi elanikule tema elukohariigist väljastatud tõend</a:t>
            </a:r>
          </a:p>
          <a:p>
            <a:pPr eaLnBrk="1" hangingPunct="1"/>
            <a:r>
              <a:rPr lang="et-EE" altLang="et-EE" sz="2400" dirty="0"/>
              <a:t>riigilõivu tasumist tõendav dokument.</a:t>
            </a:r>
          </a:p>
          <a:p>
            <a:pPr eaLnBrk="1" hangingPunct="1">
              <a:buFont typeface="Wingdings 3" panose="05040102010807070707" pitchFamily="18" charset="2"/>
              <a:buNone/>
            </a:pPr>
            <a:endParaRPr lang="et-EE" altLang="et-EE" sz="2400" dirty="0"/>
          </a:p>
        </p:txBody>
      </p:sp>
    </p:spTree>
    <p:extLst>
      <p:ext uri="{BB962C8B-B14F-4D97-AF65-F5344CB8AC3E}">
        <p14:creationId xmlns:p14="http://schemas.microsoft.com/office/powerpoint/2010/main" val="25820339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Pealkiri 1"/>
          <p:cNvSpPr>
            <a:spLocks noGrp="1"/>
          </p:cNvSpPr>
          <p:nvPr>
            <p:ph type="title"/>
          </p:nvPr>
        </p:nvSpPr>
        <p:spPr/>
        <p:txBody>
          <a:bodyPr/>
          <a:lstStyle/>
          <a:p>
            <a:pPr algn="ctr">
              <a:defRPr/>
            </a:pPr>
            <a:r>
              <a:rPr lang="et-EE"/>
              <a:t>Nime valik</a:t>
            </a:r>
          </a:p>
        </p:txBody>
      </p:sp>
      <p:sp>
        <p:nvSpPr>
          <p:cNvPr id="110595" name="Sisu kohatäide 2"/>
          <p:cNvSpPr>
            <a:spLocks noGrp="1"/>
          </p:cNvSpPr>
          <p:nvPr>
            <p:ph sz="quarter" idx="1"/>
          </p:nvPr>
        </p:nvSpPr>
        <p:spPr>
          <a:xfrm>
            <a:off x="1981200" y="1905000"/>
            <a:ext cx="8724900" cy="4568826"/>
          </a:xfrm>
        </p:spPr>
        <p:txBody>
          <a:bodyPr>
            <a:normAutofit/>
          </a:bodyPr>
          <a:lstStyle/>
          <a:p>
            <a:pPr eaLnBrk="1" hangingPunct="1">
              <a:buFont typeface="Wingdings 3" panose="05040102010807070707" pitchFamily="18" charset="2"/>
              <a:buNone/>
            </a:pPr>
            <a:r>
              <a:rPr lang="et-EE" altLang="et-EE" sz="2400" dirty="0"/>
              <a:t>Abielu sõlmimisel valib isik uue perekonnanime või säilitab senise perekonnanime.  </a:t>
            </a:r>
          </a:p>
          <a:p>
            <a:pPr eaLnBrk="1" hangingPunct="1">
              <a:buFont typeface="Wingdings 3" panose="05040102010807070707" pitchFamily="18" charset="2"/>
              <a:buNone/>
            </a:pPr>
            <a:r>
              <a:rPr lang="et-EE" altLang="et-EE" sz="2400" dirty="0"/>
              <a:t>Uus perekonnanimi võib:</a:t>
            </a:r>
          </a:p>
          <a:p>
            <a:pPr eaLnBrk="1" hangingPunct="1"/>
            <a:r>
              <a:rPr lang="et-EE" altLang="et-EE" sz="2400" dirty="0"/>
              <a:t>olla abikaasaga ühine perekonnanimi, milleks on ühe abikaasa abielu eel viimati kantud perekonnanimi;</a:t>
            </a:r>
          </a:p>
          <a:p>
            <a:pPr eaLnBrk="1" hangingPunct="1"/>
            <a:r>
              <a:rPr lang="et-EE" altLang="et-EE" sz="2400" dirty="0"/>
              <a:t>koosneda abielu eel viimati kantud perekonnanimest ja sellele sidekriipsuga järgnevast abikaasa perekonnanimest.</a:t>
            </a:r>
          </a:p>
          <a:p>
            <a:pPr eaLnBrk="1" hangingPunct="1"/>
            <a:endParaRPr lang="et-EE" altLang="et-EE" sz="2400" dirty="0"/>
          </a:p>
        </p:txBody>
      </p:sp>
    </p:spTree>
    <p:extLst>
      <p:ext uri="{BB962C8B-B14F-4D97-AF65-F5344CB8AC3E}">
        <p14:creationId xmlns:p14="http://schemas.microsoft.com/office/powerpoint/2010/main" val="41563849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Pealkiri 1"/>
          <p:cNvSpPr>
            <a:spLocks noGrp="1"/>
          </p:cNvSpPr>
          <p:nvPr>
            <p:ph type="title"/>
          </p:nvPr>
        </p:nvSpPr>
        <p:spPr/>
        <p:txBody>
          <a:bodyPr/>
          <a:lstStyle/>
          <a:p>
            <a:pPr algn="ctr">
              <a:defRPr/>
            </a:pPr>
            <a:r>
              <a:rPr lang="et-EE"/>
              <a:t>Varalised suhted</a:t>
            </a:r>
          </a:p>
        </p:txBody>
      </p:sp>
      <p:sp>
        <p:nvSpPr>
          <p:cNvPr id="111619" name="Sisu kohatäide 2"/>
          <p:cNvSpPr>
            <a:spLocks noGrp="1"/>
          </p:cNvSpPr>
          <p:nvPr>
            <p:ph sz="quarter" idx="1"/>
          </p:nvPr>
        </p:nvSpPr>
        <p:spPr/>
        <p:txBody>
          <a:bodyPr>
            <a:normAutofit/>
          </a:bodyPr>
          <a:lstStyle/>
          <a:p>
            <a:pPr eaLnBrk="1" hangingPunct="1"/>
            <a:r>
              <a:rPr lang="et-EE" altLang="et-EE" sz="2400" dirty="0"/>
              <a:t>Abielu sõlmimisel peavad </a:t>
            </a:r>
            <a:r>
              <a:rPr lang="et-EE" altLang="et-EE" sz="2400" dirty="0" err="1"/>
              <a:t>abiellujad</a:t>
            </a:r>
            <a:r>
              <a:rPr lang="et-EE" altLang="et-EE" sz="2400" dirty="0"/>
              <a:t> avalduse esitamisel valima:</a:t>
            </a:r>
          </a:p>
          <a:p>
            <a:pPr eaLnBrk="1" hangingPunct="1"/>
            <a:r>
              <a:rPr lang="et-EE" altLang="et-EE" sz="2400" dirty="0"/>
              <a:t>varaühisus </a:t>
            </a:r>
          </a:p>
          <a:p>
            <a:pPr eaLnBrk="1" hangingPunct="1"/>
            <a:r>
              <a:rPr lang="et-EE" altLang="et-EE" sz="2400" dirty="0"/>
              <a:t>varalahusus</a:t>
            </a:r>
          </a:p>
          <a:p>
            <a:pPr eaLnBrk="1" hangingPunct="1"/>
            <a:r>
              <a:rPr lang="et-EE" altLang="et-EE" sz="2400" dirty="0"/>
              <a:t>vara juurdekasvu </a:t>
            </a:r>
            <a:r>
              <a:rPr lang="et-EE" altLang="et-EE" sz="2400" dirty="0" err="1"/>
              <a:t>tasaarvestus</a:t>
            </a:r>
            <a:br>
              <a:rPr lang="et-EE" altLang="et-EE" sz="2400" dirty="0"/>
            </a:br>
            <a:endParaRPr lang="et-EE" altLang="et-EE" sz="2400" dirty="0"/>
          </a:p>
        </p:txBody>
      </p:sp>
      <p:pic>
        <p:nvPicPr>
          <p:cNvPr id="111620" name="Sisu kohatäide 4" descr="vara.jpg"/>
          <p:cNvPicPr>
            <a:picLocks noGrp="1" noChangeAspect="1"/>
          </p:cNvPicPr>
          <p:nvPr>
            <p:ph sz="quarter" idx="2"/>
          </p:nvPr>
        </p:nvPicPr>
        <p:blipFill>
          <a:blip r:embed="rId2">
            <a:extLst>
              <a:ext uri="{28A0092B-C50C-407E-A947-70E740481C1C}">
                <a14:useLocalDpi xmlns:a14="http://schemas.microsoft.com/office/drawing/2010/main" val="0"/>
              </a:ext>
            </a:extLst>
          </a:blip>
          <a:srcRect/>
          <a:stretch>
            <a:fillRect/>
          </a:stretch>
        </p:blipFill>
        <p:spPr>
          <a:xfrm>
            <a:off x="7280275" y="3152775"/>
            <a:ext cx="3657600" cy="2482850"/>
          </a:xfrm>
        </p:spPr>
      </p:pic>
    </p:spTree>
    <p:extLst>
      <p:ext uri="{BB962C8B-B14F-4D97-AF65-F5344CB8AC3E}">
        <p14:creationId xmlns:p14="http://schemas.microsoft.com/office/powerpoint/2010/main" val="27248848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Pealkiri 1"/>
          <p:cNvSpPr>
            <a:spLocks noGrp="1"/>
          </p:cNvSpPr>
          <p:nvPr>
            <p:ph type="title"/>
          </p:nvPr>
        </p:nvSpPr>
        <p:spPr/>
        <p:txBody>
          <a:bodyPr/>
          <a:lstStyle/>
          <a:p>
            <a:pPr algn="ctr">
              <a:defRPr/>
            </a:pPr>
            <a:r>
              <a:rPr lang="et-EE"/>
              <a:t>Varaühisus</a:t>
            </a:r>
          </a:p>
        </p:txBody>
      </p:sp>
      <p:sp>
        <p:nvSpPr>
          <p:cNvPr id="112643" name="Sisu kohatäide 2"/>
          <p:cNvSpPr>
            <a:spLocks noGrp="1"/>
          </p:cNvSpPr>
          <p:nvPr>
            <p:ph sz="quarter" idx="1"/>
          </p:nvPr>
        </p:nvSpPr>
        <p:spPr>
          <a:xfrm>
            <a:off x="1981200" y="1600201"/>
            <a:ext cx="9118600" cy="4873625"/>
          </a:xfrm>
        </p:spPr>
        <p:txBody>
          <a:bodyPr>
            <a:normAutofit/>
          </a:bodyPr>
          <a:lstStyle/>
          <a:p>
            <a:pPr eaLnBrk="1" hangingPunct="1"/>
            <a:r>
              <a:rPr lang="et-EE" altLang="et-EE" sz="2400" dirty="0"/>
              <a:t>Varaühisus seob abikaasad majanduslikult väga tugevasti. Vara, mis omandatakse selle varasuhte kestel, kuulub mõlemale abikaasale ühiselt, st läheb ühisomandisse. Ühisvara hulka ei kuulu kummagi abikaasa lahusvara, milleks on: isiklikud tarbeesemed; enne abiellumist kummagi abikaasa omandis olnud vara; abielu kestel tasuta käsutuse (nt kinke või pärimise) teel omandatud vara;</a:t>
            </a:r>
            <a:br>
              <a:rPr lang="et-EE" altLang="et-EE" sz="2400" dirty="0"/>
            </a:br>
            <a:r>
              <a:rPr lang="et-EE" altLang="et-EE" sz="2400" dirty="0"/>
              <a:t>lahusvara arvel omandatud vara (nt suvila, mis on ostetud ühele abikaasale enne abielu kuulunud korteri müügist saadud raha eest). Varaühisuse kestel omandatud vara muutub ühisvaraks ka siis, kui abikaasad elavad lahus, kuid ei ole abielu lahutanud. </a:t>
            </a:r>
          </a:p>
        </p:txBody>
      </p:sp>
    </p:spTree>
    <p:extLst>
      <p:ext uri="{BB962C8B-B14F-4D97-AF65-F5344CB8AC3E}">
        <p14:creationId xmlns:p14="http://schemas.microsoft.com/office/powerpoint/2010/main" val="850259904"/>
      </p:ext>
    </p:extLst>
  </p:cSld>
  <p:clrMapOvr>
    <a:masterClrMapping/>
  </p:clrMapOvr>
</p:sld>
</file>

<file path=ppt/theme/theme1.xml><?xml version="1.0" encoding="utf-8"?>
<a:theme xmlns:a="http://schemas.openxmlformats.org/drawingml/2006/main" name="Rohukõrred">
  <a:themeElements>
    <a:clrScheme name="Rohukõrred">
      <a:dk1>
        <a:sysClr val="windowText" lastClr="000000"/>
      </a:dk1>
      <a:lt1>
        <a:sysClr val="window" lastClr="FFFFFF"/>
      </a:lt1>
      <a:dk2>
        <a:srgbClr val="647252"/>
      </a:dk2>
      <a:lt2>
        <a:srgbClr val="EAE8CF"/>
      </a:lt2>
      <a:accent1>
        <a:srgbClr val="E78712"/>
      </a:accent1>
      <a:accent2>
        <a:srgbClr val="B73C26"/>
      </a:accent2>
      <a:accent3>
        <a:srgbClr val="865331"/>
      </a:accent3>
      <a:accent4>
        <a:srgbClr val="B38648"/>
      </a:accent4>
      <a:accent5>
        <a:srgbClr val="BBB473"/>
      </a:accent5>
      <a:accent6>
        <a:srgbClr val="849276"/>
      </a:accent6>
      <a:hlink>
        <a:srgbClr val="FDAB2A"/>
      </a:hlink>
      <a:folHlink>
        <a:srgbClr val="CCB182"/>
      </a:folHlink>
    </a:clrScheme>
    <a:fontScheme name="Rohukõrred">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Rohukõrred">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54F6613E-5ED7-40ED-90A8-F639BE712C0E}"/>
    </a:ext>
  </a:extLst>
</a:theme>
</file>

<file path=docProps/app.xml><?xml version="1.0" encoding="utf-8"?>
<Properties xmlns="http://schemas.openxmlformats.org/officeDocument/2006/extended-properties" xmlns:vt="http://schemas.openxmlformats.org/officeDocument/2006/docPropsVTypes">
  <Template>Wisp</Template>
  <TotalTime>21</TotalTime>
  <Words>1226</Words>
  <Application>Microsoft Office PowerPoint</Application>
  <PresentationFormat>Laiekraan</PresentationFormat>
  <Paragraphs>81</Paragraphs>
  <Slides>20</Slides>
  <Notes>0</Notes>
  <HiddenSlides>0</HiddenSlides>
  <MMClips>0</MMClips>
  <ScaleCrop>false</ScaleCrop>
  <HeadingPairs>
    <vt:vector size="6" baseType="variant">
      <vt:variant>
        <vt:lpstr>Kasutatud fondid</vt:lpstr>
      </vt:variant>
      <vt:variant>
        <vt:i4>4</vt:i4>
      </vt:variant>
      <vt:variant>
        <vt:lpstr>Kujundus</vt:lpstr>
      </vt:variant>
      <vt:variant>
        <vt:i4>1</vt:i4>
      </vt:variant>
      <vt:variant>
        <vt:lpstr>Slaidipealkirjad</vt:lpstr>
      </vt:variant>
      <vt:variant>
        <vt:i4>20</vt:i4>
      </vt:variant>
    </vt:vector>
  </HeadingPairs>
  <TitlesOfParts>
    <vt:vector size="25" baseType="lpstr">
      <vt:lpstr>Arial</vt:lpstr>
      <vt:lpstr>Century Gothic</vt:lpstr>
      <vt:lpstr>Wingdings</vt:lpstr>
      <vt:lpstr>Wingdings 3</vt:lpstr>
      <vt:lpstr>Rohukõrred</vt:lpstr>
      <vt:lpstr>ABIELUGA SEOTUD SEADUSANDLUS</vt:lpstr>
      <vt:lpstr>Abielu sõlmimine Eestis</vt:lpstr>
      <vt:lpstr>Juhtum Suurbritannias</vt:lpstr>
      <vt:lpstr>Abielu sõlmimine kirikus</vt:lpstr>
      <vt:lpstr>Mida teha abielu sõlmimiseks</vt:lpstr>
      <vt:lpstr>Abielu sõlmimiseks  esitatavad dokumendid</vt:lpstr>
      <vt:lpstr>Nime valik</vt:lpstr>
      <vt:lpstr>Varalised suhted</vt:lpstr>
      <vt:lpstr>Varaühisus</vt:lpstr>
      <vt:lpstr>Vara juurdekasvu tasaarvestus</vt:lpstr>
      <vt:lpstr>Varalahusus</vt:lpstr>
      <vt:lpstr>Varasuhte muutmine</vt:lpstr>
      <vt:lpstr>§ 16. Perekonna ülalpidamise kohustus</vt:lpstr>
      <vt:lpstr>§ 10. Abielu tühisus</vt:lpstr>
      <vt:lpstr>Abielu lõppemine</vt:lpstr>
      <vt:lpstr>Abielu lõppemise aeg </vt:lpstr>
      <vt:lpstr>Abielusuhete lõppemine </vt:lpstr>
      <vt:lpstr>Abielu taastamine ja ülalpidamiskohustus </vt:lpstr>
      <vt:lpstr>Lapse ülalpidamise kohustus</vt:lpstr>
      <vt:lpstr>Vanema hooldusõigus</vt:lpstr>
    </vt:vector>
  </TitlesOfParts>
  <Company>Tartu Taiskasvanute Gumnaasium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PowerPointi esitlus</dc:title>
  <dc:creator>Eda Rööpmann</dc:creator>
  <cp:lastModifiedBy>Eda Rööpmann</cp:lastModifiedBy>
  <cp:revision>5</cp:revision>
  <dcterms:created xsi:type="dcterms:W3CDTF">2017-02-15T08:21:13Z</dcterms:created>
  <dcterms:modified xsi:type="dcterms:W3CDTF">2024-11-14T07:58:52Z</dcterms:modified>
</cp:coreProperties>
</file>