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3" r:id="rId3"/>
    <p:sldId id="257" r:id="rId4"/>
    <p:sldId id="262" r:id="rId5"/>
    <p:sldId id="267" r:id="rId6"/>
    <p:sldId id="264" r:id="rId7"/>
    <p:sldId id="266" r:id="rId8"/>
    <p:sldId id="258" r:id="rId9"/>
    <p:sldId id="259" r:id="rId10"/>
    <p:sldId id="265" r:id="rId11"/>
    <p:sldId id="260" r:id="rId1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4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FBF5ADC-57E2-409B-8725-DF0BDECB6C01}" type="datetimeFigureOut">
              <a:rPr lang="et-EE" smtClean="0"/>
              <a:pPr/>
              <a:t>18.05.2017</a:t>
            </a:fld>
            <a:endParaRPr lang="et-E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t-EE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5FAF677-DB02-4E23-B904-3F1034700C0A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Isiksuse psühholoogia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5976" y="5013176"/>
            <a:ext cx="4424536" cy="838944"/>
          </a:xfrm>
        </p:spPr>
        <p:txBody>
          <a:bodyPr/>
          <a:lstStyle/>
          <a:p>
            <a:r>
              <a:rPr lang="et-EE" dirty="0" smtClean="0"/>
              <a:t>Koostanud Ülle </a:t>
            </a:r>
            <a:r>
              <a:rPr lang="et-EE" dirty="0" err="1" smtClean="0"/>
              <a:t>Irdt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Isiksuse psühholoogia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t-EE" dirty="0" err="1" smtClean="0">
                <a:solidFill>
                  <a:srgbClr val="FF0000"/>
                </a:solidFill>
              </a:rPr>
              <a:t>Projektiivtestid</a:t>
            </a:r>
            <a:r>
              <a:rPr lang="et-EE" dirty="0" smtClean="0"/>
              <a:t> (ülesannete lahendamisel projitseerib inimene nendesse ka omaenda omadused ja alateadlikud tendentsid )</a:t>
            </a:r>
          </a:p>
          <a:p>
            <a:pPr lvl="2"/>
            <a:r>
              <a:rPr lang="et-EE" dirty="0" smtClean="0"/>
              <a:t>Hinnangtestid (Ütle, kes on su sõber, ja mina ütlen, kes oled sina. Värvide valimine)</a:t>
            </a:r>
          </a:p>
          <a:p>
            <a:pPr lvl="2"/>
            <a:r>
              <a:rPr lang="et-EE" dirty="0" smtClean="0"/>
              <a:t>Konstruktiivtestid – ehita, joonista (paigutus, detailiderohkus jne)</a:t>
            </a:r>
          </a:p>
          <a:p>
            <a:pPr lvl="2"/>
            <a:r>
              <a:rPr lang="et-EE" dirty="0" smtClean="0"/>
              <a:t>Tõlgendustestid - tindiplekitestid</a:t>
            </a:r>
          </a:p>
          <a:p>
            <a:pPr lvl="2"/>
            <a:r>
              <a:rPr lang="et-EE" dirty="0" smtClean="0"/>
              <a:t>Assotsiatsioonitestid (leia seostuv sõna)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Isiksuse psühholoogia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t-EE" dirty="0" smtClean="0">
                <a:solidFill>
                  <a:srgbClr val="FF0000"/>
                </a:solidFill>
              </a:rPr>
              <a:t>Isiksuse küsimustikud:</a:t>
            </a:r>
          </a:p>
          <a:p>
            <a:pPr lvl="2"/>
            <a:r>
              <a:rPr lang="et-EE" dirty="0" smtClean="0"/>
              <a:t>Temperamenditestid (tunnusjoonte teooria)</a:t>
            </a:r>
          </a:p>
          <a:p>
            <a:pPr lvl="3"/>
            <a:r>
              <a:rPr lang="et-EE" dirty="0" err="1" smtClean="0"/>
              <a:t>Eysencky</a:t>
            </a:r>
            <a:r>
              <a:rPr lang="et-EE" dirty="0" smtClean="0"/>
              <a:t> test</a:t>
            </a:r>
          </a:p>
          <a:p>
            <a:pPr lvl="3"/>
            <a:r>
              <a:rPr lang="et-EE" dirty="0" smtClean="0"/>
              <a:t>Käitumisviisid seotud isiksuseomadustega-rõhk käitumisel</a:t>
            </a:r>
          </a:p>
          <a:p>
            <a:pPr lvl="3"/>
            <a:r>
              <a:rPr lang="et-EE" dirty="0" smtClean="0"/>
              <a:t>Ühe omaduse mõõtmine paljude küsimuste alusel</a:t>
            </a:r>
          </a:p>
          <a:p>
            <a:pPr lvl="3"/>
            <a:r>
              <a:rPr lang="et-EE" dirty="0" smtClean="0"/>
              <a:t>Tavaliselt ei saa isik aru uuritava omaduse tähendust</a:t>
            </a:r>
          </a:p>
          <a:p>
            <a:pPr lvl="2"/>
            <a:r>
              <a:rPr lang="et-EE" dirty="0" smtClean="0"/>
              <a:t>Huvide ja väärtusomaduste testid</a:t>
            </a:r>
          </a:p>
          <a:p>
            <a:pPr lvl="3"/>
            <a:r>
              <a:rPr lang="et-EE" dirty="0" smtClean="0"/>
              <a:t>Elukutse, tegevusala, hobi</a:t>
            </a:r>
          </a:p>
          <a:p>
            <a:pPr lvl="3"/>
            <a:r>
              <a:rPr lang="et-EE" dirty="0" smtClean="0"/>
              <a:t>Orientatsioonitüüpe 6: realist (praktik), intellektuaal, sotsiaal, konventsionaal, ettevõtja, kunstnik</a:t>
            </a:r>
          </a:p>
          <a:p>
            <a:pPr lvl="2"/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Isiksuse psühholoogia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>
                <a:solidFill>
                  <a:srgbClr val="FF0000"/>
                </a:solidFill>
              </a:rPr>
              <a:t>Isiksus</a:t>
            </a:r>
            <a:r>
              <a:rPr lang="et-EE" dirty="0" smtClean="0"/>
              <a:t> = ainulaadse mõtlemise, tunnete ja käitumisega indiviid</a:t>
            </a:r>
          </a:p>
          <a:p>
            <a:pPr>
              <a:buNone/>
            </a:pPr>
            <a:endParaRPr lang="et-EE" dirty="0" smtClean="0"/>
          </a:p>
          <a:p>
            <a:r>
              <a:rPr lang="et-EE" dirty="0" smtClean="0"/>
              <a:t>Isiksusepsühholoogia uurib isiksust, tema erinevust teiste inimestega võrreldes</a:t>
            </a:r>
          </a:p>
          <a:p>
            <a:pPr lvl="1">
              <a:buNone/>
            </a:pPr>
            <a:r>
              <a:rPr lang="et-EE" dirty="0" smtClean="0"/>
              <a:t>(Oluline mõjutegurite uurimine)</a:t>
            </a:r>
          </a:p>
          <a:p>
            <a:pPr>
              <a:buNone/>
            </a:pP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Isiksuse psühholoogia</a:t>
            </a:r>
            <a:endParaRPr lang="et-E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400600"/>
          </a:xfrm>
        </p:spPr>
        <p:txBody>
          <a:bodyPr>
            <a:normAutofit/>
          </a:bodyPr>
          <a:lstStyle/>
          <a:p>
            <a:r>
              <a:rPr lang="et-EE" dirty="0" smtClean="0">
                <a:solidFill>
                  <a:srgbClr val="FF0000"/>
                </a:solidFill>
              </a:rPr>
              <a:t>Tunnusjoonte teooria</a:t>
            </a:r>
          </a:p>
          <a:p>
            <a:pPr lvl="1"/>
            <a:r>
              <a:rPr lang="et-EE" dirty="0" smtClean="0"/>
              <a:t>Pärilikkuse osatähtsus rõhutamine (</a:t>
            </a:r>
            <a:r>
              <a:rPr lang="et-EE" dirty="0" err="1" smtClean="0"/>
              <a:t>Raymond</a:t>
            </a:r>
            <a:r>
              <a:rPr lang="et-EE" dirty="0" smtClean="0"/>
              <a:t> </a:t>
            </a:r>
            <a:r>
              <a:rPr lang="et-EE" dirty="0" err="1" smtClean="0"/>
              <a:t>Cattelli</a:t>
            </a:r>
            <a:r>
              <a:rPr lang="et-EE" dirty="0" smtClean="0"/>
              <a:t> isiksuseteooria, Hans </a:t>
            </a:r>
            <a:r>
              <a:rPr lang="et-EE" dirty="0" err="1" smtClean="0"/>
              <a:t>Eysencki</a:t>
            </a:r>
            <a:r>
              <a:rPr lang="et-EE" dirty="0" smtClean="0"/>
              <a:t> isiksuseteooria, jne.)</a:t>
            </a:r>
          </a:p>
          <a:p>
            <a:pPr lvl="1"/>
            <a:r>
              <a:rPr lang="et-EE" dirty="0" smtClean="0"/>
              <a:t>Olemas teatud hulk isiksuseomadusi, mis on omased kõikidele inimestele</a:t>
            </a:r>
          </a:p>
          <a:p>
            <a:pPr lvl="1"/>
            <a:r>
              <a:rPr lang="et-EE" dirty="0" smtClean="0"/>
              <a:t>Omadused on mõõdetavad, võimalik väljendada graafiliselt, skaalal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Isiksuse psühholoogia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err="1" smtClean="0">
                <a:solidFill>
                  <a:srgbClr val="FF0000"/>
                </a:solidFill>
              </a:rPr>
              <a:t>Sigmund</a:t>
            </a:r>
            <a:r>
              <a:rPr lang="et-EE" dirty="0" smtClean="0">
                <a:solidFill>
                  <a:srgbClr val="FF0000"/>
                </a:solidFill>
              </a:rPr>
              <a:t> Freudi psühhoanalüütiline teooria</a:t>
            </a:r>
          </a:p>
          <a:p>
            <a:pPr lvl="1"/>
            <a:r>
              <a:rPr lang="et-EE" dirty="0" smtClean="0"/>
              <a:t>Lapsepõlv?</a:t>
            </a:r>
          </a:p>
          <a:p>
            <a:pPr lvl="1"/>
            <a:r>
              <a:rPr lang="et-EE" dirty="0" smtClean="0"/>
              <a:t>Alateadvus? (armukadedus)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Isiksuse psühholoogia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t-EE" dirty="0" smtClean="0"/>
              <a:t>Kaitsemehhanismide kasutuselevõtmine</a:t>
            </a:r>
          </a:p>
          <a:p>
            <a:pPr lvl="2"/>
            <a:r>
              <a:rPr lang="et-EE" dirty="0" smtClean="0"/>
              <a:t>Repressioon e. tõrjumine (mõtete blokeerimine)</a:t>
            </a:r>
          </a:p>
          <a:p>
            <a:pPr lvl="2"/>
            <a:r>
              <a:rPr lang="et-EE" dirty="0" smtClean="0"/>
              <a:t>Regressioon e tagasiminek (suitsetamine = luti imemine)</a:t>
            </a:r>
          </a:p>
          <a:p>
            <a:pPr lvl="2"/>
            <a:r>
              <a:rPr lang="et-EE" dirty="0" smtClean="0"/>
              <a:t>Ratsionaliseerimine  (asjade paremaks mõtlemine)</a:t>
            </a:r>
          </a:p>
          <a:p>
            <a:pPr lvl="2"/>
            <a:r>
              <a:rPr lang="et-EE" dirty="0" smtClean="0"/>
              <a:t>Vastandreaktsioon </a:t>
            </a:r>
          </a:p>
          <a:p>
            <a:pPr lvl="2"/>
            <a:r>
              <a:rPr lang="et-EE" dirty="0" smtClean="0"/>
              <a:t>Projektsioon e ülekandmine (kes teisele ütleb, see ise on)</a:t>
            </a:r>
          </a:p>
          <a:p>
            <a:pPr lvl="2"/>
            <a:r>
              <a:rPr lang="et-EE" dirty="0" smtClean="0"/>
              <a:t>Eitus . Pole häda midagi!</a:t>
            </a:r>
          </a:p>
          <a:p>
            <a:pPr lvl="2"/>
            <a:r>
              <a:rPr lang="et-EE" dirty="0" smtClean="0"/>
              <a:t>Asendamine: suunan viha teisele</a:t>
            </a:r>
          </a:p>
          <a:p>
            <a:pPr lvl="2"/>
            <a:endParaRPr lang="et-EE" dirty="0" smtClean="0"/>
          </a:p>
          <a:p>
            <a:pPr lvl="2"/>
            <a:endParaRPr lang="et-EE" dirty="0" smtClean="0"/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Isiksuse psühholoogia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 smtClean="0">
                <a:solidFill>
                  <a:srgbClr val="FF0000"/>
                </a:solidFill>
              </a:rPr>
              <a:t>Kognitiiv-käitumuslikud teooriad</a:t>
            </a:r>
          </a:p>
          <a:p>
            <a:pPr lvl="1"/>
            <a:r>
              <a:rPr lang="et-EE" dirty="0" smtClean="0"/>
              <a:t>Keskkonna mõju? (kogemused, õppimise osakaal)</a:t>
            </a:r>
          </a:p>
          <a:p>
            <a:r>
              <a:rPr lang="et-EE" dirty="0" err="1" smtClean="0"/>
              <a:t>Julian</a:t>
            </a:r>
            <a:r>
              <a:rPr lang="et-EE" dirty="0" smtClean="0"/>
              <a:t> </a:t>
            </a:r>
            <a:r>
              <a:rPr lang="et-EE" dirty="0" err="1" smtClean="0"/>
              <a:t>Rotteri</a:t>
            </a:r>
            <a:r>
              <a:rPr lang="et-EE" dirty="0" smtClean="0"/>
              <a:t> kontrollikeskme teooria</a:t>
            </a:r>
          </a:p>
          <a:p>
            <a:r>
              <a:rPr lang="et-EE" dirty="0" smtClean="0"/>
              <a:t>Seesmise e </a:t>
            </a:r>
            <a:r>
              <a:rPr lang="et-EE" dirty="0" err="1" smtClean="0">
                <a:solidFill>
                  <a:srgbClr val="FF0000"/>
                </a:solidFill>
              </a:rPr>
              <a:t>internaalse</a:t>
            </a:r>
            <a:r>
              <a:rPr lang="et-EE" dirty="0" smtClean="0">
                <a:solidFill>
                  <a:srgbClr val="FF0000"/>
                </a:solidFill>
              </a:rPr>
              <a:t> kontrollikeskmega </a:t>
            </a:r>
            <a:r>
              <a:rPr lang="et-EE" dirty="0" smtClean="0"/>
              <a:t>inimene</a:t>
            </a:r>
          </a:p>
          <a:p>
            <a:pPr lvl="1"/>
            <a:r>
              <a:rPr lang="et-EE" dirty="0" smtClean="0"/>
              <a:t>Kõik mida inimene teeb, sõltub temast endast</a:t>
            </a:r>
          </a:p>
          <a:p>
            <a:r>
              <a:rPr lang="et-EE" dirty="0" smtClean="0"/>
              <a:t>Välise e </a:t>
            </a:r>
            <a:r>
              <a:rPr lang="et-EE" dirty="0" err="1" smtClean="0">
                <a:solidFill>
                  <a:srgbClr val="FF0000"/>
                </a:solidFill>
              </a:rPr>
              <a:t>eksternaalse</a:t>
            </a:r>
            <a:r>
              <a:rPr lang="et-EE" dirty="0" smtClean="0">
                <a:solidFill>
                  <a:srgbClr val="FF0000"/>
                </a:solidFill>
              </a:rPr>
              <a:t> kontrollikeskmega </a:t>
            </a:r>
            <a:r>
              <a:rPr lang="et-EE" dirty="0" smtClean="0"/>
              <a:t>inimene</a:t>
            </a:r>
          </a:p>
          <a:p>
            <a:pPr lvl="1"/>
            <a:r>
              <a:rPr lang="et-EE" dirty="0" smtClean="0"/>
              <a:t>Kõik, mida inimene teeb, sõltub olukorrast, kuhu ta on sattunud</a:t>
            </a:r>
          </a:p>
          <a:p>
            <a:pPr lvl="1"/>
            <a:endParaRPr lang="et-EE" dirty="0" smtClean="0"/>
          </a:p>
          <a:p>
            <a:pPr lvl="1"/>
            <a:endParaRPr lang="et-E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Isiksuse psühholoogia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>
                <a:solidFill>
                  <a:srgbClr val="FF0000"/>
                </a:solidFill>
              </a:rPr>
              <a:t>Stressitaluvuse teooria</a:t>
            </a:r>
          </a:p>
          <a:p>
            <a:pPr lvl="1"/>
            <a:r>
              <a:rPr lang="et-EE" dirty="0" smtClean="0"/>
              <a:t>A – tüüpi inimesed: orienteeritud saavutustele</a:t>
            </a:r>
          </a:p>
          <a:p>
            <a:pPr lvl="1">
              <a:buNone/>
            </a:pPr>
            <a:r>
              <a:rPr lang="et-EE" dirty="0" smtClean="0"/>
              <a:t>	Pidevalt kiire, ei oska hästi lõõgastuda. Püüd olukorda kontrollida</a:t>
            </a:r>
          </a:p>
          <a:p>
            <a:pPr lvl="1"/>
            <a:r>
              <a:rPr lang="et-EE" dirty="0" smtClean="0"/>
              <a:t>B – tüüpi inimesed: aega küll</a:t>
            </a:r>
          </a:p>
          <a:p>
            <a:pPr lvl="1">
              <a:buNone/>
            </a:pPr>
            <a:endParaRPr lang="et-EE" dirty="0" smtClean="0"/>
          </a:p>
          <a:p>
            <a:r>
              <a:rPr lang="et-EE" dirty="0" smtClean="0"/>
              <a:t>Õppimine eeskuju najal (Albert </a:t>
            </a:r>
            <a:r>
              <a:rPr lang="et-EE" dirty="0" err="1" smtClean="0"/>
              <a:t>Bandura</a:t>
            </a:r>
            <a:r>
              <a:rPr lang="et-EE" dirty="0" smtClean="0"/>
              <a:t>)</a:t>
            </a:r>
          </a:p>
          <a:p>
            <a:pPr lvl="1"/>
            <a:r>
              <a:rPr lang="et-EE" dirty="0" smtClean="0"/>
              <a:t>Nt. agressiivsed inimesed saavutavad midagi. </a:t>
            </a:r>
          </a:p>
          <a:p>
            <a:pPr lvl="1"/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Isiksuse psühholoogia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Isiksuse omaduste uurimiseks testid:</a:t>
            </a:r>
          </a:p>
          <a:p>
            <a:pPr>
              <a:buNone/>
            </a:pPr>
            <a:r>
              <a:rPr lang="et-EE" dirty="0" smtClean="0"/>
              <a:t> 	kasutusel juba Vanas - Egiptuses preestriseisusesse pürgijatele:</a:t>
            </a:r>
          </a:p>
          <a:p>
            <a:pPr lvl="1"/>
            <a:r>
              <a:rPr lang="et-EE" dirty="0" smtClean="0"/>
              <a:t>Kuulamine, vestlemine</a:t>
            </a:r>
          </a:p>
          <a:p>
            <a:pPr lvl="1"/>
            <a:r>
              <a:rPr lang="et-EE" dirty="0" smtClean="0"/>
              <a:t>Hirmutamine</a:t>
            </a:r>
          </a:p>
          <a:p>
            <a:pPr lvl="1"/>
            <a:r>
              <a:rPr lang="et-EE" dirty="0" smtClean="0"/>
              <a:t>Kuulamis-,  vaikimis- ja tööoskuse kontroll</a:t>
            </a:r>
          </a:p>
          <a:p>
            <a:pPr lvl="1"/>
            <a:r>
              <a:rPr lang="et-EE" dirty="0" smtClean="0"/>
              <a:t>Julgusproov: tule ja veega, maa-alused käigud</a:t>
            </a:r>
          </a:p>
          <a:p>
            <a:pPr lvl="1"/>
            <a:r>
              <a:rPr lang="et-EE" dirty="0" smtClean="0"/>
              <a:t>Kaunis naine</a:t>
            </a:r>
          </a:p>
          <a:p>
            <a:pPr lvl="1">
              <a:buNone/>
            </a:pPr>
            <a:endParaRPr lang="et-E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Isiksuse psühholoogia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Testide jaotus:</a:t>
            </a:r>
          </a:p>
          <a:p>
            <a:pPr lvl="1"/>
            <a:r>
              <a:rPr lang="et-EE" dirty="0" smtClean="0">
                <a:solidFill>
                  <a:srgbClr val="FF0000"/>
                </a:solidFill>
              </a:rPr>
              <a:t>Objektiivtestid</a:t>
            </a:r>
          </a:p>
          <a:p>
            <a:pPr lvl="2"/>
            <a:r>
              <a:rPr lang="et-EE" dirty="0" smtClean="0"/>
              <a:t>Välistatakse katseisiku ja teiste inimeste arvamused, järeldusi tehakse ainult katseisikule antud ülesannete alusel</a:t>
            </a:r>
          </a:p>
          <a:p>
            <a:pPr lvl="2"/>
            <a:r>
              <a:rPr lang="et-EE" dirty="0" smtClean="0"/>
              <a:t>Inimene ei tea, mida antud ülesandega tegelikult mõõdetakse, jälgitakse (neurootilisuse jälgimine kätetöö kiiruse uurimisel)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173</TotalTime>
  <Words>347</Words>
  <Application>Microsoft Office PowerPoint</Application>
  <PresentationFormat>Ekraaniseanss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11</vt:i4>
      </vt:variant>
    </vt:vector>
  </HeadingPairs>
  <TitlesOfParts>
    <vt:vector size="15" baseType="lpstr">
      <vt:lpstr>Gill Sans MT</vt:lpstr>
      <vt:lpstr>Verdana</vt:lpstr>
      <vt:lpstr>Wingdings 2</vt:lpstr>
      <vt:lpstr>Solstice</vt:lpstr>
      <vt:lpstr>Isiksuse psühholoogia</vt:lpstr>
      <vt:lpstr>Isiksuse psühholoogia</vt:lpstr>
      <vt:lpstr>Isiksuse psühholoogia</vt:lpstr>
      <vt:lpstr>Isiksuse psühholoogia</vt:lpstr>
      <vt:lpstr>Isiksuse psühholoogia</vt:lpstr>
      <vt:lpstr>Isiksuse psühholoogia</vt:lpstr>
      <vt:lpstr>Isiksuse psühholoogia</vt:lpstr>
      <vt:lpstr>Isiksuse psühholoogia</vt:lpstr>
      <vt:lpstr>Isiksuse psühholoogia</vt:lpstr>
      <vt:lpstr>Isiksuse psühholoogia</vt:lpstr>
      <vt:lpstr>Isiksuse psühholoogia</vt:lpstr>
    </vt:vector>
  </TitlesOfParts>
  <Company>Kool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Isiksuse psühholoogia</dc:title>
  <dc:creator>Ülle Irdt</dc:creator>
  <cp:lastModifiedBy>Ülle Irdt</cp:lastModifiedBy>
  <cp:revision>22</cp:revision>
  <dcterms:created xsi:type="dcterms:W3CDTF">2011-01-18T09:07:37Z</dcterms:created>
  <dcterms:modified xsi:type="dcterms:W3CDTF">2017-05-18T11:47:42Z</dcterms:modified>
</cp:coreProperties>
</file>