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</p:sldMasterIdLst>
  <p:notesMasterIdLst>
    <p:notesMasterId r:id="rId16"/>
  </p:notesMasterIdLst>
  <p:sldIdLst>
    <p:sldId id="345" r:id="rId4"/>
    <p:sldId id="339" r:id="rId5"/>
    <p:sldId id="274" r:id="rId6"/>
    <p:sldId id="258" r:id="rId7"/>
    <p:sldId id="340" r:id="rId8"/>
    <p:sldId id="341" r:id="rId9"/>
    <p:sldId id="336" r:id="rId10"/>
    <p:sldId id="337" r:id="rId11"/>
    <p:sldId id="346" r:id="rId12"/>
    <p:sldId id="344" r:id="rId13"/>
    <p:sldId id="347" r:id="rId14"/>
    <p:sldId id="342" r:id="rId15"/>
  </p:sldIdLst>
  <p:sldSz cx="12192000" cy="6858000"/>
  <p:notesSz cx="6858000" cy="9144000"/>
  <p:defaultTextStyle>
    <a:defPPr>
      <a:defRPr lang="et-E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Rg st="13" end="18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äise kohatäid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3" name="Kuupäeva kohatäid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D8164C-00DB-4E53-B95F-021F7F31F7EF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4" name="Slaidi pildi kohatä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t-EE"/>
          </a:p>
        </p:txBody>
      </p:sp>
      <p:sp>
        <p:nvSpPr>
          <p:cNvPr id="5" name="Märkmete kohatäid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t-EE"/>
              <a:t>Klõpsake juhteksemplari tekstilaadide redigeerimiseks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6" name="Jaluse kohatäid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t-EE"/>
          </a:p>
        </p:txBody>
      </p:sp>
      <p:sp>
        <p:nvSpPr>
          <p:cNvPr id="7" name="Slaidinumbri kohatä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3AF057-5AED-4BCA-958F-45174C0FEF42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424207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chemeClr val="bg1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fld id="{82143FA6-1A7C-43C6-9CB5-C3CA0F8F2AA3}" type="slidenum">
              <a:rPr kumimoji="0" lang="et-EE" altLang="et-EE" sz="1200" b="0" i="0" u="none" strike="noStrike" kern="1200" cap="none" spc="0" normalizeH="0" baseline="0" noProof="0" smtClean="0">
                <a:ln>
                  <a:noFill/>
                </a:ln>
                <a:solidFill>
                  <a:srgbClr val="898989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  <a:defRPr/>
              </a:pPr>
              <a:t>11</a:t>
            </a:fld>
            <a:endParaRPr kumimoji="0" lang="et-EE" altLang="et-EE" sz="1200" b="0" i="0" u="none" strike="noStrike" kern="1200" cap="none" spc="0" normalizeH="0" baseline="0" noProof="0">
              <a:ln>
                <a:noFill/>
              </a:ln>
              <a:solidFill>
                <a:srgbClr val="898989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3481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solidFill>
            <a:srgbClr val="FFFFFF"/>
          </a:solidFill>
          <a:ln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2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298151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58F4C5-21EF-456C-A1B9-4F21BD1A41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AFB40A-9532-487C-91F4-8905611362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ABBE2-0DA6-4A92-822C-4860D31C9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71E3A3-4141-41A8-9897-E29926B44E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EB924F-334B-4859-AA3B-AC2FED6055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8988265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BC52E8-F84A-4C83-86C2-6CB550275A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1D6F00-7B26-49C4-997D-0034FF1C7A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13F097-2314-4733-B194-EE3463BC2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E55D8-731E-45D7-84FF-93E17FEB2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A1F43-35BA-4938-953B-40D5D92237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403961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B927E27-6935-41EC-B34E-8D5B57D9575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CCE19-6232-42F0-9E96-CA359668AA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97E5D9-4ACC-43F5-937D-D81900A0D1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787B6FB-AEB8-497B-AA8D-4E4E6E179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612295-62F1-4C80-8C1E-4D15E9F41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23652047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F0615A-1986-0181-4EF9-55B6A8940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571B33-0BD8-4949-8F36-1F35F8478AE6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A18521-31AA-DA99-AA48-498830643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CC0B5B-D197-A77F-1D38-FB82A16EA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DF4C7-69C4-4516-80B2-219511E6EED1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70121378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DF01B8-8BA1-EBF5-E302-4B76F2ADC6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689858-FC78-4533-A8D4-94DBC770B77A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DF7FD6-EB8D-60F2-E551-C295C15DF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BCD26-09A2-90D4-8D70-5AD008794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BB08E91-346E-47DF-BF3A-AB0468DE569F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21727641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3EA9EE-D274-F452-50C1-0D2E110E5C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CEBBD-E918-476C-8BC1-8FDD34B83FB1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AF2255-0B93-37B4-955C-DE395796A0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989C74-0288-52F8-49BC-0B1C1AC34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2DA52D-4AAD-4607-90F3-136B8240CB13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80156200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6ED76FB1-5A94-6496-9489-E8C58DBB50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541EC2-BCEA-489D-ADB1-D9A815820241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47E63F76-7A2F-0C3C-1783-86DB3B899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624F425-5DCE-2A70-2949-68AF68F799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231452-01D0-4CBC-9411-8F2F58FBBBF7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4114647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08A105D-0538-A6D8-5A10-E22D76A788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0AFC1-A7E3-4EA0-8758-735D89E385AB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ABC9D63-2A02-5230-0319-7BB83DA7A1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AB724A0A-6626-CECB-4557-548F58DA4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7F403F-15CA-43BB-82B1-B161CF049EB2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69997338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CC749FD3-4CDA-6777-33E5-0E6438956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DB9055A-B71A-48C7-B70B-35DF9BAFEF8D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F0DCF99-5470-FB6F-89FE-1F2E865DE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C66EECB-FB5A-E57C-D1F6-A2BFA838E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A796E4-6544-4BAF-B871-105AA29B376D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4223111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5ADA626C-A0D5-1426-BCD4-DB4C992FE1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3A9F9-B4D7-48B8-AA7A-E69B4644BBA0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B16C0976-2027-9816-6AE1-332C2B014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D3C482B-7FBD-565B-C3C7-48C65C8A73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45A1DE-D60C-4EC6-98BF-6207EEA1C33E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23712539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FE813E0-2A24-C613-707C-2E52BDA776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002840-710D-4ECB-BABA-8D532AF56C16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8AB9E74-3D3E-D594-4956-8D63E1F90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339E4F8D-0096-545C-BBFB-9F6DA29B43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E192EA-D0EC-44CB-AD81-AC08EA4E9FF4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1357960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0DA1AB-85D0-4563-B4F1-E900F8E75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640887-E6F3-4571-8FF8-FEBAA8D9BE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70B972-DCAE-427B-93E4-B6C22932A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B6BAE4-3347-4AFB-B7DE-2107C00562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7946F1-30E4-4127-BC8D-7237033C4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9754947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AE5C7F1-B274-59AA-7051-481C05606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5B7BC4B-0700-4580-83BD-E1381F8A450D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2FEF022-17FC-AE08-57BC-B545F1AB9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ED7AA01-3D44-5114-F34B-FE1E3886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155C65-7C2F-4DE0-9A48-A30E266E8F0D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335003760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75D43E-D83A-C0DB-A61E-E8A7BC4A3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BBDD9A-4063-43A9-A306-17080EE4CA9C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A38A43-B7D4-C99B-9964-F8A0F56551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6C3F9F-2536-6818-5C36-B213748A5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D9D654-C8A8-424E-B60A-9EF78E8E0BBA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14481191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9EDF39-9999-ECAA-7480-4B703E0FE0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E01591-0C44-48F6-B7C2-148A2879AB6C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37D575-9D6A-B6E8-8909-5AA3A71B2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4C1A22-1A53-3B72-54D0-CF30A94DC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D171CF-C284-4E97-A1A7-273431B2C411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6729606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itelsla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Alapealkiri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t-EE"/>
              <a:t>Klõpsake laadi muutmiseks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22EBDB-EF74-4AB0-8C1E-BBF8C36AEB8C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0763500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Pealkiri j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C399B8-CB4E-4AAD-9A66-42A142556770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8065897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Jaotise pä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31851" y="171003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31851" y="4589760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D09CDD-5557-4D81-8026-EBB63559884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40656845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sz="half" idx="1"/>
          </p:nvPr>
        </p:nvSpPr>
        <p:spPr>
          <a:xfrm>
            <a:off x="609603" y="1600203"/>
            <a:ext cx="5382684" cy="4524375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6195484" y="1600203"/>
            <a:ext cx="5384800" cy="4524375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77D18E-C4C3-4CFB-8231-80F7D5084A1F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350515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õrdl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317" y="365129"/>
            <a:ext cx="10515600" cy="1325563"/>
          </a:xfrm>
        </p:spPr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Teksti kohatäide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4" name="Sisu kohatäide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5" name="Teksti kohatäid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6" name="Sisu kohatäide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7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4A1767-79DC-4431-9D13-8102F1C970B2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0724121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inult pealkir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37F98E-8459-4772-AC43-FE8DA984339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9457046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üh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437BD-0D7B-4410-AE1D-9DE65C1AAF88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677995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0ACEA7-E62A-4A91-843F-A172DED17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E7A240-6E2E-4C59-8720-10ECF2DD40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303755-BD63-4FEF-B19A-96A80E231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37F853-2BF1-4CC4-B309-0AA01E9B7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2779FE-ED70-4F8A-A11C-2248B9AFD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9009369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Pealdisega s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51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Sisu kohatäide 2"/>
          <p:cNvSpPr>
            <a:spLocks noGrp="1"/>
          </p:cNvSpPr>
          <p:nvPr>
            <p:ph idx="1"/>
          </p:nvPr>
        </p:nvSpPr>
        <p:spPr>
          <a:xfrm>
            <a:off x="5183717" y="98772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4051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E0C623-138B-44BC-A0A3-257314B52803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143884453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ldiallkirjaga pi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>
          <a:xfrm>
            <a:off x="840515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t-EE"/>
              <a:t>Muutke pealkirja laadi</a:t>
            </a:r>
          </a:p>
        </p:txBody>
      </p:sp>
      <p:sp>
        <p:nvSpPr>
          <p:cNvPr id="3" name="Pildi kohatäide 2"/>
          <p:cNvSpPr>
            <a:spLocks noGrp="1"/>
          </p:cNvSpPr>
          <p:nvPr>
            <p:ph type="pic" idx="1"/>
          </p:nvPr>
        </p:nvSpPr>
        <p:spPr>
          <a:xfrm>
            <a:off x="5183717" y="98772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t-EE" noProof="0"/>
          </a:p>
        </p:txBody>
      </p:sp>
      <p:sp>
        <p:nvSpPr>
          <p:cNvPr id="4" name="Teksti kohatäide 3"/>
          <p:cNvSpPr>
            <a:spLocks noGrp="1"/>
          </p:cNvSpPr>
          <p:nvPr>
            <p:ph type="body" sz="half" idx="2"/>
          </p:nvPr>
        </p:nvSpPr>
        <p:spPr>
          <a:xfrm>
            <a:off x="840515" y="2057400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t-EE"/>
              <a:t>Muutke teksti laade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8325D5-EADE-4208-B639-E9F030DEEA7A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809000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itel ja vertikaal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B1CCCC-1827-4763-90AC-6240A150C8ED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40832502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altiitel ja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altiitel 1"/>
          <p:cNvSpPr>
            <a:spLocks noGrp="1"/>
          </p:cNvSpPr>
          <p:nvPr>
            <p:ph type="title" orient="vert"/>
          </p:nvPr>
        </p:nvSpPr>
        <p:spPr>
          <a:xfrm>
            <a:off x="8839203" y="274935"/>
            <a:ext cx="2741084" cy="5849937"/>
          </a:xfrm>
        </p:spPr>
        <p:txBody>
          <a:bodyPr vert="eaVert"/>
          <a:lstStyle/>
          <a:p>
            <a:r>
              <a:rPr lang="et-EE"/>
              <a:t>Muutke pealkirja laadi</a:t>
            </a:r>
          </a:p>
        </p:txBody>
      </p:sp>
      <p:sp>
        <p:nvSpPr>
          <p:cNvPr id="3" name="Vertikaalteksti kohatäide 2"/>
          <p:cNvSpPr>
            <a:spLocks noGrp="1"/>
          </p:cNvSpPr>
          <p:nvPr>
            <p:ph type="body" orient="vert" idx="1"/>
          </p:nvPr>
        </p:nvSpPr>
        <p:spPr>
          <a:xfrm>
            <a:off x="609600" y="274935"/>
            <a:ext cx="8026400" cy="5849937"/>
          </a:xfrm>
        </p:spPr>
        <p:txBody>
          <a:bodyPr vert="eaVert"/>
          <a:lstStyle/>
          <a:p>
            <a:pPr lvl="0"/>
            <a:r>
              <a:rPr lang="et-EE"/>
              <a:t>Muutke teksti laade</a:t>
            </a:r>
          </a:p>
          <a:p>
            <a:pPr lvl="1"/>
            <a:r>
              <a:rPr lang="et-EE"/>
              <a:t>Teine tase</a:t>
            </a:r>
          </a:p>
          <a:p>
            <a:pPr lvl="2"/>
            <a:r>
              <a:rPr lang="et-EE"/>
              <a:t>Kolmas tase</a:t>
            </a:r>
          </a:p>
          <a:p>
            <a:pPr lvl="3"/>
            <a:r>
              <a:rPr lang="et-EE"/>
              <a:t>Neljas tase</a:t>
            </a:r>
          </a:p>
          <a:p>
            <a:pPr lvl="4"/>
            <a:r>
              <a:rPr lang="et-EE"/>
              <a:t>Viies tase</a:t>
            </a:r>
          </a:p>
        </p:txBody>
      </p:sp>
      <p:sp>
        <p:nvSpPr>
          <p:cNvPr id="4" name="Rectangle 3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t-EE" altLang="et-EE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AE3E08-EFBD-4524-88E0-7DE5354FD063}" type="slidenum">
              <a:rPr lang="en-US" altLang="et-EE"/>
              <a:pPr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312331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1DF534-FA02-4853-852D-362C0A471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F1C8B8-AD34-4E13-863B-FB0FC3E6F2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3F2433D-D4A7-470B-A698-A25393B497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AB1B38-B57A-4570-9F1C-0E65EDD48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6E2BD1-72E6-481B-831E-B50F20539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5CE0F5-B950-43A8-B65D-6D2287B7A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5017158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F8C960-0F67-4FD2-B7AE-69E1FC12C9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9F790C-9747-42F4-AEC0-B3182231F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89A5DF0-6B47-45BB-B385-CE617DB411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EF4391A-EEE2-48C4-917A-2E112CF38BD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1AB7500-E6D7-4969-9D09-E5249394C0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D6E487F-1EBD-4AED-AF48-8E9896018B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783B53D-2255-411D-9511-75B14B1853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A2B5AFC-BAE7-462E-A3B4-4A04BC4CD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28119581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1FDBF7-652D-4641-A96C-7C1A3E802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D461399-3254-45CB-9D53-B1C856E36A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DFF394-448F-4344-A77C-15B99C7F8D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5EAE86C-A852-49FC-99AD-6F8AECF3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088287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C6FA453-397E-4A29-BFE1-7A874B02C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6387E50-B43A-4077-8FC9-4C2BC84C43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720A14-14E2-493E-BA98-82298F337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66697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3CE8AA-3612-4CDD-BE11-0C89E18D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9EC8C6-627F-4D45-B64E-2CABC1AD04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0765F7E-7FDE-49B0-AA30-2E08877ACF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9675C8-AE03-445B-AE2E-67EE8E429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DD7356-E3A8-4B64-89E5-C13C253CB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9E60E23-F6AA-42D1-B6CB-B4B3D79B07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327174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37DD-4DC5-4455-9891-A64D9181D1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9848520-7EF8-43B3-835B-3AE49819A8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t-E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145136-FC9E-46D2-9EA3-6AD36A16CEC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D32B7-8E11-4A72-B316-4C6E79A0D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928DBA0-F4B1-466D-9C2C-507DC40352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t-E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82E4525-11BF-41B9-BF82-248FDC3849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16955247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E0BEEFB-EA1B-489C-B84B-F9E308ACB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t-E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DFDFC9-5465-470F-8627-F46991E8E8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005E26-F291-4C93-A3FD-683F57B3E6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080793-D8C1-4E43-9A0C-CA13CAB6494D}" type="datetimeFigureOut">
              <a:rPr lang="et-EE" smtClean="0"/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0A8454-3C2D-4039-9092-34FC51FA98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F025A1-5EC0-4623-962E-F4C48D8F46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7B97C7-0228-4547-81CB-F29893CBBD0D}" type="slidenum">
              <a:rPr lang="et-EE" smtClean="0"/>
              <a:t>‹#›</a:t>
            </a:fld>
            <a:endParaRPr lang="et-EE"/>
          </a:p>
        </p:txBody>
      </p:sp>
    </p:spTree>
    <p:extLst>
      <p:ext uri="{BB962C8B-B14F-4D97-AF65-F5344CB8AC3E}">
        <p14:creationId xmlns:p14="http://schemas.microsoft.com/office/powerpoint/2010/main" val="3532469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6A25552B-508D-583D-1435-C55F70235B0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title style</a:t>
            </a:r>
            <a:endParaRPr lang="et-EE" altLang="et-EE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7C3A3BFC-32A3-82A3-A428-FF2774B8FAB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t-EE"/>
              <a:t>Click to edit Master text styles</a:t>
            </a:r>
          </a:p>
          <a:p>
            <a:pPr lvl="1"/>
            <a:r>
              <a:rPr lang="en-US" altLang="et-EE"/>
              <a:t>Second level</a:t>
            </a:r>
          </a:p>
          <a:p>
            <a:pPr lvl="2"/>
            <a:r>
              <a:rPr lang="en-US" altLang="et-EE"/>
              <a:t>Third level</a:t>
            </a:r>
          </a:p>
          <a:p>
            <a:pPr lvl="3"/>
            <a:r>
              <a:rPr lang="en-US" altLang="et-EE"/>
              <a:t>Fourth level</a:t>
            </a:r>
          </a:p>
          <a:p>
            <a:pPr lvl="4"/>
            <a:r>
              <a:rPr lang="en-US" altLang="et-EE"/>
              <a:t>Fifth level</a:t>
            </a:r>
            <a:endParaRPr lang="et-EE" altLang="et-E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FC2E4B-55D5-4AD3-BDC2-49E4E9BE4F5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3C1ABD3-C539-4F34-8696-CE651CFEF332}" type="datetimeFigureOut">
              <a:rPr lang="et-EE"/>
              <a:pPr>
                <a:defRPr/>
              </a:pPr>
              <a:t>25.11.2025</a:t>
            </a:fld>
            <a:endParaRPr lang="et-E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FD2817-F22E-46D7-89C7-C8580D03C01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t-E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5CB4E2-C2EA-47AF-91AB-FCA6244F52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79A7287A-87CD-4181-AEA7-05980F866426}" type="slidenum">
              <a:rPr lang="et-EE" altLang="et-EE"/>
              <a:pPr/>
              <a:t>‹#›</a:t>
            </a:fld>
            <a:endParaRPr lang="et-EE" altLang="et-EE"/>
          </a:p>
        </p:txBody>
      </p:sp>
    </p:spTree>
    <p:extLst>
      <p:ext uri="{BB962C8B-B14F-4D97-AF65-F5344CB8AC3E}">
        <p14:creationId xmlns:p14="http://schemas.microsoft.com/office/powerpoint/2010/main" val="1879379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6000"/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9603" y="274638"/>
            <a:ext cx="10970684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t-EE"/>
              <a:t>Klõpsa tiitli tekstivormingu redigeerimiseks</a:t>
            </a: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3" y="1600203"/>
            <a:ext cx="10970684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et-EE"/>
              <a:t>Klõpsa liigenduse tekstivormingu redigeerimiseks</a:t>
            </a:r>
          </a:p>
          <a:p>
            <a:pPr lvl="1"/>
            <a:r>
              <a:rPr lang="en-GB" altLang="et-EE"/>
              <a:t>Teine liigendustase</a:t>
            </a:r>
          </a:p>
          <a:p>
            <a:pPr lvl="2"/>
            <a:r>
              <a:rPr lang="en-GB" altLang="et-EE"/>
              <a:t>Kolmas liigendustase</a:t>
            </a:r>
          </a:p>
          <a:p>
            <a:pPr lvl="3"/>
            <a:r>
              <a:rPr lang="en-GB" altLang="et-EE"/>
              <a:t>Neljas liigendustase</a:t>
            </a:r>
          </a:p>
          <a:p>
            <a:pPr lvl="4"/>
            <a:r>
              <a:rPr lang="en-GB" altLang="et-EE"/>
              <a:t>Viies liigendustase</a:t>
            </a:r>
          </a:p>
          <a:p>
            <a:pPr lvl="4"/>
            <a:r>
              <a:rPr lang="en-GB" altLang="et-EE"/>
              <a:t>Kuues liigendustase</a:t>
            </a:r>
          </a:p>
          <a:p>
            <a:pPr lvl="4"/>
            <a:r>
              <a:rPr lang="en-GB" altLang="et-EE"/>
              <a:t>Seitsmes liigendustase</a:t>
            </a:r>
          </a:p>
        </p:txBody>
      </p:sp>
      <p:sp>
        <p:nvSpPr>
          <p:cNvPr id="2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609603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+mn-lt"/>
                <a:ea typeface="Microsoft YaHei" panose="020B0503020204020204" pitchFamily="34" charset="-122"/>
                <a:cs typeface="Segoe UI" panose="020B0502040204020203" pitchFamily="34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t-EE" altLang="et-EE"/>
          </a:p>
        </p:txBody>
      </p:sp>
      <p:sp>
        <p:nvSpPr>
          <p:cNvPr id="1029" name="Text Box 4"/>
          <p:cNvSpPr txBox="1">
            <a:spLocks noChangeArrowheads="1"/>
          </p:cNvSpPr>
          <p:nvPr/>
        </p:nvSpPr>
        <p:spPr bwMode="auto">
          <a:xfrm>
            <a:off x="4165600" y="6356647"/>
            <a:ext cx="38608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t-EE" altLang="et-EE" sz="180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8737603" y="6356350"/>
            <a:ext cx="2842684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>
            <a:lvl1pPr>
              <a:buSzPct val="10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200">
                <a:solidFill>
                  <a:srgbClr val="898989"/>
                </a:solidFill>
                <a:latin typeface="Calibri" panose="020F0502020204030204" pitchFamily="34" charset="0"/>
                <a:cs typeface="Segoe UI" panose="020B0502040204020203" pitchFamily="34" charset="0"/>
              </a:defRPr>
            </a:lvl1pPr>
          </a:lstStyle>
          <a:p>
            <a:pPr defTabSz="449263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82FD4869-DE6C-49D2-8ADB-406339006FA0}" type="slidenum">
              <a:rPr lang="en-US" altLang="et-EE" smtClean="0"/>
              <a:pPr defTabSz="449263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t-EE"/>
          </a:p>
        </p:txBody>
      </p:sp>
    </p:spTree>
    <p:extLst>
      <p:ext uri="{BB962C8B-B14F-4D97-AF65-F5344CB8AC3E}">
        <p14:creationId xmlns:p14="http://schemas.microsoft.com/office/powerpoint/2010/main" val="2145634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2pPr>
      <a:lvl3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3pPr>
      <a:lvl4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4pPr>
      <a:lvl5pPr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5pPr>
      <a:lvl6pPr marL="25146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6pPr>
      <a:lvl7pPr marL="29718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7pPr>
      <a:lvl8pPr marL="34290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8pPr>
      <a:lvl9pPr marL="3886200" indent="-228600" algn="ctr" defTabSz="449263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Calibri" panose="020F050202020403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263" rtl="0" eaLnBrk="0" fontAlgn="base" hangingPunct="0">
        <a:spcBef>
          <a:spcPts val="8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b="1" i="1" u="sng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eaLnBrk="0" fontAlgn="base" hangingPunct="0">
        <a:spcBef>
          <a:spcPts val="7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eaLnBrk="0" fontAlgn="base" hangingPunct="0">
        <a:spcBef>
          <a:spcPts val="6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eaLnBrk="0" fontAlgn="base" hangingPunct="0">
        <a:spcBef>
          <a:spcPts val="500"/>
        </a:spcBef>
        <a:spcAft>
          <a:spcPct val="0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t-E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9.xml"/><Relationship Id="rId1" Type="http://schemas.openxmlformats.org/officeDocument/2006/relationships/tags" Target="../tags/tag1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slideLayout" Target="../slideLayouts/slideLayout15.xml"/><Relationship Id="rId1" Type="http://schemas.openxmlformats.org/officeDocument/2006/relationships/tags" Target="../tags/tag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8B0B8623-FC11-4658-8C22-20F51EE00D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7067" y="364067"/>
            <a:ext cx="9144000" cy="1019704"/>
          </a:xfrm>
        </p:spPr>
        <p:txBody>
          <a:bodyPr/>
          <a:lstStyle/>
          <a:p>
            <a:pPr algn="l"/>
            <a:r>
              <a:rPr lang="et-EE" dirty="0"/>
              <a:t>Meeldetuletus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BCA879AF-C96F-4D75-9FD1-1BE66EFA78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7067" y="2037521"/>
            <a:ext cx="11032065" cy="4108542"/>
          </a:xfrm>
        </p:spPr>
        <p:txBody>
          <a:bodyPr/>
          <a:lstStyle/>
          <a:p>
            <a:pPr algn="l"/>
            <a:endParaRPr lang="et-EE" sz="3200" dirty="0"/>
          </a:p>
          <a:p>
            <a:pPr algn="l"/>
            <a:r>
              <a:rPr lang="et-EE" sz="3200" dirty="0"/>
              <a:t>Kunsti- või muusika</a:t>
            </a:r>
            <a:r>
              <a:rPr lang="fi-FI" sz="3200" dirty="0" err="1"/>
              <a:t>stiil</a:t>
            </a:r>
            <a:r>
              <a:rPr lang="fi-FI" sz="3200" dirty="0"/>
              <a:t> – </a:t>
            </a:r>
          </a:p>
          <a:p>
            <a:pPr algn="l"/>
            <a:endParaRPr lang="fi-FI" sz="3200" dirty="0"/>
          </a:p>
          <a:p>
            <a:pPr algn="l"/>
            <a:r>
              <a:rPr lang="fi-FI" sz="3200" dirty="0" err="1"/>
              <a:t>Kunsti</a:t>
            </a:r>
            <a:r>
              <a:rPr lang="et-EE" sz="3200" dirty="0"/>
              <a:t>- või muusikaliik - </a:t>
            </a:r>
            <a:endParaRPr lang="fi-FI" sz="3200" dirty="0"/>
          </a:p>
          <a:p>
            <a:pPr algn="l"/>
            <a:endParaRPr lang="fi-FI" dirty="0"/>
          </a:p>
          <a:p>
            <a:pPr algn="l"/>
            <a:endParaRPr lang="et-EE" dirty="0"/>
          </a:p>
        </p:txBody>
      </p:sp>
    </p:spTree>
    <p:extLst>
      <p:ext uri="{BB962C8B-B14F-4D97-AF65-F5344CB8AC3E}">
        <p14:creationId xmlns:p14="http://schemas.microsoft.com/office/powerpoint/2010/main" val="3631513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393DCB-7AD4-DC72-E4DF-A76976E996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F39D8A96-0B84-DBAC-8512-908E504574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F16AE8DF-6DFE-D1A4-0142-65197404D4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6CB1C357-3B51-BBDA-3E67-E814D1DE95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E1F0B5DC-8558-E751-817A-5E8C329C22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t-EE" altLang="et-EE" sz="7200" dirty="0"/>
              <a:t>SISSEJUHATUS ANTIIKAEGA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D2C6ACE3-6957-ECFA-0090-9C204E82FD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7764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0" y="2815746"/>
            <a:ext cx="5121378" cy="3118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Antiik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Demokraatlik ühiskonnakord.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Religioonile (antiikmütoloogia) lisandub f</a:t>
            </a:r>
            <a:r>
              <a:rPr kumimoji="0" lang="fi-FI" altLang="et-EE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ilosoofia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maailma 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toimimis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e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seleta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mine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r</a:t>
            </a:r>
            <a:r>
              <a:rPr kumimoji="0" lang="fi-FI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eligioon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ist erinevalt</a:t>
            </a:r>
            <a:r>
              <a:rPr kumimoji="0" lang="fi-FI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.</a:t>
            </a:r>
            <a:endParaRPr kumimoji="0" lang="et-EE" alt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Sokrates, Aristoteles, Platon, </a:t>
            </a:r>
            <a:r>
              <a:rPr kumimoji="0" lang="et-EE" alt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Pytagoros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Teater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tragöödia ja komöödia. Lüürika.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Matemaatika</a:t>
            </a: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: geomeetria.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r>
              <a:rPr kumimoji="0" lang="et-EE" alt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 panose="020B0503020204020204" pitchFamily="34" charset="-122"/>
                <a:cs typeface="+mn-cs"/>
              </a:rPr>
              <a:t>Olümpiamängud. </a:t>
            </a: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fi-FI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ts val="7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342900" marR="0" lvl="0" indent="-3413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  <a:p>
            <a:pPr marL="341313" marR="0" lvl="0" indent="-341313" algn="l" defTabSz="449263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>
                <a:srgbClr val="000000"/>
              </a:buClr>
              <a:buSzPct val="100000"/>
              <a:buFontTx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/>
            </a:pPr>
            <a:endParaRPr kumimoji="0" lang="et-EE" altLang="et-EE" sz="2400" b="1" i="1" u="sng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Microsoft YaHei" panose="020B0503020204020204" pitchFamily="34" charset="-122"/>
              <a:cs typeface="+mn-cs"/>
            </a:endParaRPr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4D7BF7DA-A236-47AE-8479-A7D5ED97E294}"/>
              </a:ext>
            </a:extLst>
          </p:cNvPr>
          <p:cNvSpPr/>
          <p:nvPr/>
        </p:nvSpPr>
        <p:spPr>
          <a:xfrm>
            <a:off x="219438" y="6328803"/>
            <a:ext cx="112966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449263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100000"/>
              <a:buFontTx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kumimoji="0" lang="et-EE" altLang="et-EE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pitchFamily="34" charset="-122"/>
                <a:cs typeface="+mn-cs"/>
              </a:rPr>
              <a:t>Paljude tänapäevaste teadusdistsipliinide ja kultuuritraditsioonide algus ja lähtepunkt.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4628B-043F-4E38-82B4-398E0B7ED22E}"/>
              </a:ext>
            </a:extLst>
          </p:cNvPr>
          <p:cNvSpPr txBox="1"/>
          <p:nvPr/>
        </p:nvSpPr>
        <p:spPr>
          <a:xfrm>
            <a:off x="7286625" y="3313592"/>
            <a:ext cx="4905375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Kindel võimuhierarhia.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Põllumajandus elatusallikana.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Religioosne ja ilmalik koos.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Ajalugu ja mütoloogia segunenud.</a:t>
            </a:r>
          </a:p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Kiri. Teadus.</a:t>
            </a:r>
          </a:p>
          <a:p>
            <a:pPr marL="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  <p:pic>
        <p:nvPicPr>
          <p:cNvPr id="10" name="Pilt 9">
            <a:extLst>
              <a:ext uri="{FF2B5EF4-FFF2-40B4-BE49-F238E27FC236}">
                <a16:creationId xmlns:a16="http://schemas.microsoft.com/office/drawing/2014/main" id="{D52FE9C5-BC44-4963-B4EB-EA52855982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55731" y="91567"/>
            <a:ext cx="3736269" cy="2590800"/>
          </a:xfrm>
          <a:prstGeom prst="rect">
            <a:avLst/>
          </a:prstGeom>
        </p:spPr>
      </p:pic>
      <p:pic>
        <p:nvPicPr>
          <p:cNvPr id="11" name="Pilt 10">
            <a:extLst>
              <a:ext uri="{FF2B5EF4-FFF2-40B4-BE49-F238E27FC236}">
                <a16:creationId xmlns:a16="http://schemas.microsoft.com/office/drawing/2014/main" id="{141130F9-69E3-44A9-BB31-4FD0AC271D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4894412" cy="2777738"/>
          </a:xfrm>
          <a:prstGeom prst="rect">
            <a:avLst/>
          </a:prstGeom>
        </p:spPr>
      </p:pic>
      <p:sp>
        <p:nvSpPr>
          <p:cNvPr id="3" name="Ristkülik 2">
            <a:extLst>
              <a:ext uri="{FF2B5EF4-FFF2-40B4-BE49-F238E27FC236}">
                <a16:creationId xmlns:a16="http://schemas.microsoft.com/office/drawing/2014/main" id="{37D13DF4-39CC-4BFE-B4AE-3BC59F4D0383}"/>
              </a:ext>
            </a:extLst>
          </p:cNvPr>
          <p:cNvSpPr/>
          <p:nvPr/>
        </p:nvSpPr>
        <p:spPr>
          <a:xfrm>
            <a:off x="9400529" y="2807300"/>
            <a:ext cx="2754024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08000" marR="0" lvl="0" indent="0" algn="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alt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Eelnevad kõrgkultuurid</a:t>
            </a:r>
          </a:p>
        </p:txBody>
      </p:sp>
      <p:sp>
        <p:nvSpPr>
          <p:cNvPr id="4" name="Ristkülik 3">
            <a:extLst>
              <a:ext uri="{FF2B5EF4-FFF2-40B4-BE49-F238E27FC236}">
                <a16:creationId xmlns:a16="http://schemas.microsoft.com/office/drawing/2014/main" id="{9294F677-C039-BB9A-D8F1-1B0B7131FE6D}"/>
              </a:ext>
            </a:extLst>
          </p:cNvPr>
          <p:cNvSpPr/>
          <p:nvPr/>
        </p:nvSpPr>
        <p:spPr>
          <a:xfrm>
            <a:off x="5021325" y="277589"/>
            <a:ext cx="3307492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Kreeka             Rooma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Zeuz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	          Jupiter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Poseinon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Neptunus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Hades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 Pluto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Hera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Juno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Hermes            Mercurius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Artemis            Diana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Aphrodite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Venus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Apollon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Apollo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Athena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       Minerva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Ares                  Mars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Hephaistos</a:t>
            </a:r>
            <a:r>
              <a:rPr kumimoji="0" lang="et-EE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      </a:t>
            </a:r>
            <a:r>
              <a:rPr kumimoji="0" lang="et-EE" sz="2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Microsoft YaHei"/>
                <a:cs typeface="+mn-cs"/>
              </a:rPr>
              <a:t>Vulcanos</a:t>
            </a:r>
            <a:endParaRPr kumimoji="0" lang="et-EE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t-EE" sz="2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Microsoft YaHei"/>
              <a:cs typeface="+mn-cs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844414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2" grpId="0"/>
      <p:bldP spid="2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4AFC43AE-CE26-49CC-8545-8C4C10BC10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518" y="75422"/>
            <a:ext cx="4696019" cy="691007"/>
          </a:xfrm>
        </p:spPr>
        <p:txBody>
          <a:bodyPr rtlCol="0">
            <a:normAutofit fontScale="90000"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br>
              <a:rPr lang="et-EE" sz="3100" b="1" dirty="0"/>
            </a:br>
            <a:br>
              <a:rPr lang="et-EE" sz="3100" b="1" dirty="0"/>
            </a:br>
            <a:r>
              <a:rPr lang="et-EE" sz="3600" b="1" dirty="0"/>
              <a:t>Euroopa – </a:t>
            </a:r>
            <a:r>
              <a:rPr lang="et-EE" sz="3600" b="1" dirty="0" err="1"/>
              <a:t>Minose</a:t>
            </a:r>
            <a:r>
              <a:rPr lang="et-EE" sz="3600" b="1" dirty="0"/>
              <a:t> kultuur</a:t>
            </a:r>
            <a:br>
              <a:rPr lang="et-EE" sz="3100" b="1" dirty="0"/>
            </a:br>
            <a:br>
              <a:rPr lang="et-EE" sz="2400" dirty="0"/>
            </a:br>
            <a:br>
              <a:rPr lang="et-EE" sz="2400" dirty="0"/>
            </a:br>
            <a:endParaRPr lang="et-EE" sz="2400" dirty="0"/>
          </a:p>
        </p:txBody>
      </p:sp>
      <p:sp>
        <p:nvSpPr>
          <p:cNvPr id="2" name="Ristkülik 1">
            <a:extLst>
              <a:ext uri="{FF2B5EF4-FFF2-40B4-BE49-F238E27FC236}">
                <a16:creationId xmlns:a16="http://schemas.microsoft.com/office/drawing/2014/main" id="{B9BAF332-7F9F-4BF4-8D7D-4BED3BBC7C05}"/>
              </a:ext>
            </a:extLst>
          </p:cNvPr>
          <p:cNvSpPr/>
          <p:nvPr/>
        </p:nvSpPr>
        <p:spPr>
          <a:xfrm>
            <a:off x="0" y="679447"/>
            <a:ext cx="56887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t-EE" sz="2400" dirty="0"/>
              <a:t>Egeuse kultuuri vanim ajajärk. Kreeta saar.</a:t>
            </a:r>
            <a:br>
              <a:rPr lang="et-EE" sz="2400" dirty="0"/>
            </a:br>
            <a:r>
              <a:rPr lang="et-EE" sz="2400" dirty="0"/>
              <a:t>Head elutingimused; kaitstus sissetungijate eest.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CCA4F193-496E-45AC-B77A-3207FB3A42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0091" y="149741"/>
            <a:ext cx="4671909" cy="3194418"/>
          </a:xfrm>
          <a:prstGeom prst="rect">
            <a:avLst/>
          </a:prstGeom>
        </p:spPr>
      </p:pic>
      <p:sp>
        <p:nvSpPr>
          <p:cNvPr id="9" name="Rectangle 5">
            <a:extLst>
              <a:ext uri="{FF2B5EF4-FFF2-40B4-BE49-F238E27FC236}">
                <a16:creationId xmlns:a16="http://schemas.microsoft.com/office/drawing/2014/main" id="{FB88DCCA-32E4-4078-AB8C-5DE59659BE0E}"/>
              </a:ext>
            </a:extLst>
          </p:cNvPr>
          <p:cNvSpPr/>
          <p:nvPr/>
        </p:nvSpPr>
        <p:spPr>
          <a:xfrm>
            <a:off x="8301239" y="3036382"/>
            <a:ext cx="4046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t-EE" sz="1400" i="1" kern="0" dirty="0">
                <a:highlight>
                  <a:srgbClr val="C0C0C0"/>
                </a:highlight>
                <a:latin typeface="Arial"/>
              </a:rPr>
              <a:t>Rekonstruktsioon </a:t>
            </a:r>
            <a:r>
              <a:rPr lang="et-EE" sz="1400" i="1" kern="0" dirty="0" err="1">
                <a:highlight>
                  <a:srgbClr val="C0C0C0"/>
                </a:highlight>
                <a:latin typeface="Arial"/>
              </a:rPr>
              <a:t>Knossose</a:t>
            </a:r>
            <a:r>
              <a:rPr lang="et-EE" sz="1400" i="1" kern="0" dirty="0">
                <a:highlight>
                  <a:srgbClr val="C0C0C0"/>
                </a:highlight>
                <a:latin typeface="Arial"/>
              </a:rPr>
              <a:t> palee siseruumidest</a:t>
            </a:r>
            <a:endParaRPr lang="et-EE" sz="1400" dirty="0">
              <a:highlight>
                <a:srgbClr val="C0C0C0"/>
              </a:highlight>
              <a:latin typeface="Arial" charset="0"/>
            </a:endParaRPr>
          </a:p>
        </p:txBody>
      </p:sp>
      <p:pic>
        <p:nvPicPr>
          <p:cNvPr id="4" name="Pilt 3">
            <a:extLst>
              <a:ext uri="{FF2B5EF4-FFF2-40B4-BE49-F238E27FC236}">
                <a16:creationId xmlns:a16="http://schemas.microsoft.com/office/drawing/2014/main" id="{9E09CCC2-E49C-4CE9-8C71-E99E418F2DA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397" t="8659" r="21986" b="24949"/>
          <a:stretch/>
        </p:blipFill>
        <p:spPr>
          <a:xfrm>
            <a:off x="5556988" y="131010"/>
            <a:ext cx="2146167" cy="1831447"/>
          </a:xfrm>
          <a:prstGeom prst="rect">
            <a:avLst/>
          </a:prstGeom>
        </p:spPr>
      </p:pic>
      <p:sp>
        <p:nvSpPr>
          <p:cNvPr id="5" name="Ristkülik 4">
            <a:extLst>
              <a:ext uri="{FF2B5EF4-FFF2-40B4-BE49-F238E27FC236}">
                <a16:creationId xmlns:a16="http://schemas.microsoft.com/office/drawing/2014/main" id="{D108C55A-D0BA-4006-9F24-76EF6A99574F}"/>
              </a:ext>
            </a:extLst>
          </p:cNvPr>
          <p:cNvSpPr/>
          <p:nvPr/>
        </p:nvSpPr>
        <p:spPr>
          <a:xfrm>
            <a:off x="0" y="1831226"/>
            <a:ext cx="683308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t-EE" sz="2400" dirty="0"/>
              <a:t>Labürint ja </a:t>
            </a:r>
            <a:r>
              <a:rPr lang="et-EE" sz="2400" dirty="0" err="1"/>
              <a:t>Minotaurus</a:t>
            </a:r>
            <a:r>
              <a:rPr lang="et-EE" sz="2400" dirty="0"/>
              <a:t>, Vana-Kreeka mütoloogia häll.</a:t>
            </a:r>
          </a:p>
        </p:txBody>
      </p:sp>
      <p:sp>
        <p:nvSpPr>
          <p:cNvPr id="6" name="Ristkülik 5">
            <a:extLst>
              <a:ext uri="{FF2B5EF4-FFF2-40B4-BE49-F238E27FC236}">
                <a16:creationId xmlns:a16="http://schemas.microsoft.com/office/drawing/2014/main" id="{691D9A0F-5673-4836-85B2-3E4D1E7DC13D}"/>
              </a:ext>
            </a:extLst>
          </p:cNvPr>
          <p:cNvSpPr/>
          <p:nvPr/>
        </p:nvSpPr>
        <p:spPr>
          <a:xfrm>
            <a:off x="3420307" y="2255619"/>
            <a:ext cx="40032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t-EE" sz="2400" dirty="0"/>
              <a:t>Peasaal – </a:t>
            </a:r>
            <a:r>
              <a:rPr lang="et-EE" sz="2400" dirty="0" err="1"/>
              <a:t>megaron</a:t>
            </a:r>
            <a:r>
              <a:rPr lang="et-EE" sz="2400" dirty="0"/>
              <a:t>, </a:t>
            </a:r>
          </a:p>
          <a:p>
            <a:pPr algn="r"/>
            <a:r>
              <a:rPr lang="et-EE" sz="2400" dirty="0"/>
              <a:t> Kreeka templi põhiplaani alus.</a:t>
            </a:r>
          </a:p>
        </p:txBody>
      </p:sp>
      <p:pic>
        <p:nvPicPr>
          <p:cNvPr id="13" name="Pilt 12">
            <a:extLst>
              <a:ext uri="{FF2B5EF4-FFF2-40B4-BE49-F238E27FC236}">
                <a16:creationId xmlns:a16="http://schemas.microsoft.com/office/drawing/2014/main" id="{B753AF27-7FDA-D22D-D4B1-B2C2CDA6A1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09892" y="3513842"/>
            <a:ext cx="1887773" cy="3106735"/>
          </a:xfrm>
          <a:prstGeom prst="rect">
            <a:avLst/>
          </a:prstGeom>
        </p:spPr>
      </p:pic>
      <p:pic>
        <p:nvPicPr>
          <p:cNvPr id="14" name="Pilt 13">
            <a:extLst>
              <a:ext uri="{FF2B5EF4-FFF2-40B4-BE49-F238E27FC236}">
                <a16:creationId xmlns:a16="http://schemas.microsoft.com/office/drawing/2014/main" id="{16A0211F-1C3B-5B53-7C95-07F74227B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39059" y="3587562"/>
            <a:ext cx="4307037" cy="2332978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3A9D6D7-ACB3-06EE-431C-CEA07AA4C1A5}"/>
              </a:ext>
            </a:extLst>
          </p:cNvPr>
          <p:cNvSpPr txBox="1"/>
          <p:nvPr/>
        </p:nvSpPr>
        <p:spPr>
          <a:xfrm>
            <a:off x="4481714" y="5660476"/>
            <a:ext cx="38195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 i="1" kern="0" dirty="0">
                <a:highlight>
                  <a:srgbClr val="C0C0C0"/>
                </a:highlight>
                <a:latin typeface="Arial"/>
              </a:rPr>
              <a:t>Härjamängu kujutav fresko </a:t>
            </a:r>
            <a:r>
              <a:rPr lang="et-EE" sz="1400" i="1" kern="0" dirty="0" err="1">
                <a:highlight>
                  <a:srgbClr val="C0C0C0"/>
                </a:highlight>
                <a:latin typeface="Arial"/>
              </a:rPr>
              <a:t>Knossose</a:t>
            </a:r>
            <a:r>
              <a:rPr lang="et-EE" sz="1400" i="1" kern="0" dirty="0">
                <a:highlight>
                  <a:srgbClr val="C0C0C0"/>
                </a:highlight>
                <a:latin typeface="Arial"/>
              </a:rPr>
              <a:t> paleest</a:t>
            </a:r>
            <a:endParaRPr lang="et-EE" sz="14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2F6B7DA-3F95-711D-7407-843170E1659B}"/>
              </a:ext>
            </a:extLst>
          </p:cNvPr>
          <p:cNvSpPr txBox="1"/>
          <p:nvPr/>
        </p:nvSpPr>
        <p:spPr>
          <a:xfrm>
            <a:off x="8442803" y="6423302"/>
            <a:ext cx="3763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kumimoji="0" lang="et-EE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Madudega </a:t>
            </a:r>
            <a:r>
              <a:rPr kumimoji="0" lang="et-EE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naisjumalanna</a:t>
            </a:r>
            <a:r>
              <a:rPr kumimoji="0" lang="et-EE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 kujuke, u 1600 eKr</a:t>
            </a:r>
            <a:endParaRPr lang="et-EE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0FDE681F-BB55-C720-D815-A3B8D6291572}"/>
              </a:ext>
            </a:extLst>
          </p:cNvPr>
          <p:cNvSpPr txBox="1"/>
          <p:nvPr/>
        </p:nvSpPr>
        <p:spPr>
          <a:xfrm>
            <a:off x="4581337" y="3017747"/>
            <a:ext cx="62436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t-EE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Värvikirev ja rõõmus.</a:t>
            </a:r>
            <a:endParaRPr lang="et-EE" dirty="0"/>
          </a:p>
        </p:txBody>
      </p:sp>
      <p:pic>
        <p:nvPicPr>
          <p:cNvPr id="1026" name="Picture 2" descr="Map of Mesopotamia and the Ancient Near East, c. 1300 BCE">
            <a:extLst>
              <a:ext uri="{FF2B5EF4-FFF2-40B4-BE49-F238E27FC236}">
                <a16:creationId xmlns:a16="http://schemas.microsoft.com/office/drawing/2014/main" id="{C452B354-CF3E-6112-C1B7-C9033F5D936D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69" t="21814" r="34752" b="30942"/>
          <a:stretch/>
        </p:blipFill>
        <p:spPr bwMode="auto">
          <a:xfrm>
            <a:off x="68090" y="2451734"/>
            <a:ext cx="2692909" cy="1422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Knossos">
            <a:extLst>
              <a:ext uri="{FF2B5EF4-FFF2-40B4-BE49-F238E27FC236}">
                <a16:creationId xmlns:a16="http://schemas.microsoft.com/office/drawing/2014/main" id="{2624D4CB-B2FF-F3A5-674B-5F0BE68E51A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43" y="4298132"/>
            <a:ext cx="3737407" cy="2559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lt 11">
            <a:extLst>
              <a:ext uri="{FF2B5EF4-FFF2-40B4-BE49-F238E27FC236}">
                <a16:creationId xmlns:a16="http://schemas.microsoft.com/office/drawing/2014/main" id="{5493DE99-D63D-71E2-98D4-6C34C3441D6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4643" b="17451"/>
          <a:stretch/>
        </p:blipFill>
        <p:spPr>
          <a:xfrm rot="5400000">
            <a:off x="2878334" y="3579117"/>
            <a:ext cx="2227012" cy="11735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AF4A3DC-4824-0764-593F-56D06C7FB5B8}"/>
              </a:ext>
            </a:extLst>
          </p:cNvPr>
          <p:cNvSpPr txBox="1"/>
          <p:nvPr/>
        </p:nvSpPr>
        <p:spPr>
          <a:xfrm>
            <a:off x="1414544" y="6550028"/>
            <a:ext cx="3902020" cy="3079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t-EE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Rekonstruktsioon </a:t>
            </a:r>
            <a:r>
              <a:rPr kumimoji="0" lang="et-EE" sz="1400" b="0" i="1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Knossose</a:t>
            </a:r>
            <a:r>
              <a:rPr kumimoji="0" lang="et-EE" sz="1400" b="0" i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highlight>
                  <a:srgbClr val="C0C0C0"/>
                </a:highlight>
                <a:uLnTx/>
                <a:uFillTx/>
                <a:latin typeface="Arial"/>
                <a:ea typeface="+mn-ea"/>
                <a:cs typeface="+mn-cs"/>
              </a:rPr>
              <a:t> paleest, u 2 at eKr </a:t>
            </a:r>
            <a:endParaRPr lang="et-EE" dirty="0"/>
          </a:p>
        </p:txBody>
      </p:sp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4522B21E-B2B9-4C72-9A71-C87EFD1374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5EB7D2A2-F448-44D4-938C-DC84CBCB3B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4412583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871AEA07-1E14-44B4-8E55-64EF049CD6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96464" y="551962"/>
            <a:ext cx="10999072" cy="4618549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98" name="Title 1">
            <a:extLst>
              <a:ext uri="{FF2B5EF4-FFF2-40B4-BE49-F238E27FC236}">
                <a16:creationId xmlns:a16="http://schemas.microsoft.com/office/drawing/2014/main" id="{C8DBE356-DC20-4A7B-856E-5885A0EBD3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293338"/>
            <a:ext cx="9144000" cy="3274592"/>
          </a:xfrm>
        </p:spPr>
        <p:txBody>
          <a:bodyPr anchor="ctr">
            <a:normAutofit/>
          </a:bodyPr>
          <a:lstStyle/>
          <a:p>
            <a:pPr eaLnBrk="1" hangingPunct="1"/>
            <a:r>
              <a:rPr lang="et-EE" altLang="et-EE" sz="7200" dirty="0"/>
              <a:t>ÜRGAEG ja VANAD KÕRGKULTUURID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F7C8EA93-3210-4C62-99E9-153C275E3A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596464" y="6354708"/>
            <a:ext cx="11000232" cy="0"/>
          </a:xfrm>
          <a:prstGeom prst="line">
            <a:avLst/>
          </a:prstGeom>
          <a:ln w="1016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80549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0126C81A-43B1-4F7E-A902-0A0C7E101717}"/>
              </a:ext>
            </a:extLst>
          </p:cNvPr>
          <p:cNvSpPr txBox="1"/>
          <p:nvPr/>
        </p:nvSpPr>
        <p:spPr>
          <a:xfrm>
            <a:off x="129522" y="6043960"/>
            <a:ext cx="65071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altLang="et-EE" sz="2000" b="1" u="sng" dirty="0">
                <a:solidFill>
                  <a:srgbClr val="000000"/>
                </a:solidFill>
                <a:latin typeface="Calibri"/>
              </a:rPr>
              <a:t>Muusika: </a:t>
            </a:r>
            <a:r>
              <a:rPr lang="et-EE" altLang="et-EE" sz="2000" u="sng" dirty="0">
                <a:solidFill>
                  <a:srgbClr val="000000"/>
                </a:solidFill>
                <a:latin typeface="Calibri"/>
              </a:rPr>
              <a:t>v</a:t>
            </a:r>
            <a:r>
              <a:rPr lang="et-EE" altLang="et-EE" sz="2000" dirty="0">
                <a:solidFill>
                  <a:srgbClr val="000000"/>
                </a:solidFill>
                <a:latin typeface="Calibri"/>
              </a:rPr>
              <a:t>anim muusikainstrument: </a:t>
            </a:r>
            <a:r>
              <a:rPr lang="et-EE" altLang="et-EE" sz="2000" u="sng" dirty="0">
                <a:solidFill>
                  <a:srgbClr val="000000"/>
                </a:solidFill>
                <a:latin typeface="Calibri"/>
              </a:rPr>
              <a:t>inimese keha ja hääl.</a:t>
            </a:r>
          </a:p>
        </p:txBody>
      </p:sp>
      <p:pic>
        <p:nvPicPr>
          <p:cNvPr id="5123" name="Pilt 1">
            <a:extLst>
              <a:ext uri="{FF2B5EF4-FFF2-40B4-BE49-F238E27FC236}">
                <a16:creationId xmlns:a16="http://schemas.microsoft.com/office/drawing/2014/main" id="{F277A21F-A996-F359-0DC8-0234E4970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191" y="727920"/>
            <a:ext cx="3800473" cy="28509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Content Placeholder 4" descr="namarrgoni naine ehk.jpg">
            <a:extLst>
              <a:ext uri="{FF2B5EF4-FFF2-40B4-BE49-F238E27FC236}">
                <a16:creationId xmlns:a16="http://schemas.microsoft.com/office/drawing/2014/main" id="{56C7C67F-EE18-ABC7-9185-D7B2800D0D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1063626"/>
            <a:ext cx="3157819" cy="2101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Rectangle 7">
            <a:extLst>
              <a:ext uri="{FF2B5EF4-FFF2-40B4-BE49-F238E27FC236}">
                <a16:creationId xmlns:a16="http://schemas.microsoft.com/office/drawing/2014/main" id="{9A3F080E-7969-49D2-9CD5-FB939F1B4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82854" y="2973247"/>
            <a:ext cx="4540154" cy="52322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t-EE" sz="1400" i="1" dirty="0">
                <a:solidFill>
                  <a:prstClr val="black"/>
                </a:solidFill>
                <a:highlight>
                  <a:srgbClr val="C0C0C0"/>
                </a:highlight>
              </a:rPr>
              <a:t>Namarrgoni naine ja nende järglased.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t-EE" sz="1400" i="1" dirty="0">
                <a:solidFill>
                  <a:prstClr val="black"/>
                </a:solidFill>
                <a:highlight>
                  <a:srgbClr val="C0C0C0"/>
                </a:highlight>
              </a:rPr>
              <a:t>Burrunggui koobas, Kakadu Rahvuspark, u 28 tuhat a. tagasi</a:t>
            </a:r>
          </a:p>
        </p:txBody>
      </p:sp>
      <p:sp>
        <p:nvSpPr>
          <p:cNvPr id="17" name="Rectangle 20">
            <a:extLst>
              <a:ext uri="{FF2B5EF4-FFF2-40B4-BE49-F238E27FC236}">
                <a16:creationId xmlns:a16="http://schemas.microsoft.com/office/drawing/2014/main" id="{3141B95E-DD76-4E22-9D47-7E086F78C8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18259" y="3289497"/>
            <a:ext cx="4073741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t-EE" sz="1400" i="1" dirty="0">
                <a:solidFill>
                  <a:prstClr val="black"/>
                </a:solidFill>
                <a:highlight>
                  <a:srgbClr val="C0C0C0"/>
                </a:highlight>
              </a:rPr>
              <a:t>Pilt „Käte koobast“, u 12000 eKr, Santa Cruz Argentina </a:t>
            </a:r>
            <a:endParaRPr lang="et-EE" altLang="et-EE" sz="1400" dirty="0">
              <a:solidFill>
                <a:prstClr val="black"/>
              </a:solidFill>
              <a:highlight>
                <a:srgbClr val="C0C0C0"/>
              </a:highlight>
            </a:endParaRPr>
          </a:p>
        </p:txBody>
      </p:sp>
      <p:sp>
        <p:nvSpPr>
          <p:cNvPr id="18" name="Rectangle 16">
            <a:extLst>
              <a:ext uri="{FF2B5EF4-FFF2-40B4-BE49-F238E27FC236}">
                <a16:creationId xmlns:a16="http://schemas.microsoft.com/office/drawing/2014/main" id="{BE967417-3A9E-447F-8668-10EF8C57E7FC}"/>
              </a:ext>
            </a:extLst>
          </p:cNvPr>
          <p:cNvSpPr/>
          <p:nvPr/>
        </p:nvSpPr>
        <p:spPr>
          <a:xfrm>
            <a:off x="0" y="892175"/>
            <a:ext cx="64182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t-EE" altLang="et-EE" sz="2000" dirty="0">
                <a:solidFill>
                  <a:prstClr val="black"/>
                </a:solidFill>
                <a:latin typeface="Calibri"/>
              </a:rPr>
              <a:t>Värv: looduslik mineraal + vesi/rasv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t-EE" altLang="et-EE" sz="2000" dirty="0">
                <a:solidFill>
                  <a:prstClr val="black"/>
                </a:solidFill>
                <a:latin typeface="Calibri"/>
              </a:rPr>
              <a:t>(punane, must, valge, ooker)</a:t>
            </a:r>
          </a:p>
          <a:p>
            <a:pPr>
              <a:defRPr/>
            </a:pPr>
            <a:r>
              <a:rPr lang="et-EE" sz="2400" dirty="0">
                <a:solidFill>
                  <a:prstClr val="black"/>
                </a:solidFill>
                <a:latin typeface="Calibri"/>
              </a:rPr>
              <a:t> </a:t>
            </a:r>
            <a:endParaRPr lang="et-E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5128" name="Rectangle 8">
            <a:extLst>
              <a:ext uri="{FF2B5EF4-FFF2-40B4-BE49-F238E27FC236}">
                <a16:creationId xmlns:a16="http://schemas.microsoft.com/office/drawing/2014/main" id="{4B30C897-6BD1-49C2-48F1-F942DE3AF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676978"/>
            <a:ext cx="4904180" cy="21852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t-EE" altLang="et-EE" sz="2000" dirty="0">
                <a:solidFill>
                  <a:prstClr val="black"/>
                </a:solidFill>
              </a:rPr>
              <a:t>Teemad: ümbritsev maailm: loomad (loomutruult); inimesed (stiliseeritult); vaimud;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t-EE" altLang="et-EE" sz="2000" dirty="0">
                <a:solidFill>
                  <a:srgbClr val="000000"/>
                </a:solidFill>
              </a:rPr>
              <a:t>Materjal: luu, puit, liivakivi.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br>
              <a:rPr lang="et-EE" altLang="et-EE" sz="2800" dirty="0">
                <a:solidFill>
                  <a:srgbClr val="000000"/>
                </a:solidFill>
              </a:rPr>
            </a:br>
            <a:endParaRPr lang="et-EE" altLang="et-EE" sz="2800" dirty="0">
              <a:solidFill>
                <a:srgbClr val="000000"/>
              </a:solidFill>
            </a:endParaRPr>
          </a:p>
        </p:txBody>
      </p:sp>
      <p:pic>
        <p:nvPicPr>
          <p:cNvPr id="5129" name="Picture 12">
            <a:extLst>
              <a:ext uri="{FF2B5EF4-FFF2-40B4-BE49-F238E27FC236}">
                <a16:creationId xmlns:a16="http://schemas.microsoft.com/office/drawing/2014/main" id="{F500FDDF-C728-5BBC-C705-D357E32E10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649" y="3597274"/>
            <a:ext cx="2975059" cy="1637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Rectangle 16">
            <a:extLst>
              <a:ext uri="{FF2B5EF4-FFF2-40B4-BE49-F238E27FC236}">
                <a16:creationId xmlns:a16="http://schemas.microsoft.com/office/drawing/2014/main" id="{8212A139-5A28-454E-BCD9-7FD1407B6A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8475" y="5046203"/>
            <a:ext cx="49911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et-EE" altLang="et-EE" sz="1400" i="1" dirty="0">
                <a:solidFill>
                  <a:prstClr val="black"/>
                </a:solidFill>
                <a:highlight>
                  <a:srgbClr val="C0C0C0"/>
                </a:highlight>
              </a:rPr>
              <a:t>Mammutiluust hobusekujuke </a:t>
            </a:r>
            <a:r>
              <a:rPr lang="et-EE" altLang="et-EE" sz="1400" i="1" dirty="0" err="1">
                <a:solidFill>
                  <a:prstClr val="black"/>
                </a:solidFill>
                <a:highlight>
                  <a:srgbClr val="C0C0C0"/>
                </a:highlight>
              </a:rPr>
              <a:t>Vogelherdi</a:t>
            </a:r>
            <a:r>
              <a:rPr lang="et-EE" altLang="et-EE" sz="1400" i="1" dirty="0">
                <a:solidFill>
                  <a:prstClr val="black"/>
                </a:solidFill>
                <a:highlight>
                  <a:srgbClr val="C0C0C0"/>
                </a:highlight>
              </a:rPr>
              <a:t> koopast, 28 000 eKr</a:t>
            </a:r>
            <a:endParaRPr lang="et-EE" altLang="et-EE" sz="1400" dirty="0">
              <a:solidFill>
                <a:prstClr val="black"/>
              </a:solidFill>
              <a:highlight>
                <a:srgbClr val="C0C0C0"/>
              </a:highlight>
            </a:endParaRPr>
          </a:p>
        </p:txBody>
      </p:sp>
      <p:pic>
        <p:nvPicPr>
          <p:cNvPr id="5131" name="Pilt 3">
            <a:extLst>
              <a:ext uri="{FF2B5EF4-FFF2-40B4-BE49-F238E27FC236}">
                <a16:creationId xmlns:a16="http://schemas.microsoft.com/office/drawing/2014/main" id="{0B42D505-C05B-E493-DF2D-AF8DF0C2C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752" y="3261855"/>
            <a:ext cx="1599026" cy="2367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476B9B0D-DCEC-4009-B7AA-3B863E6CEE1F}"/>
              </a:ext>
            </a:extLst>
          </p:cNvPr>
          <p:cNvSpPr txBox="1"/>
          <p:nvPr/>
        </p:nvSpPr>
        <p:spPr>
          <a:xfrm>
            <a:off x="0" y="5426348"/>
            <a:ext cx="6192688" cy="30777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t-EE" sz="1400" i="1" dirty="0">
                <a:solidFill>
                  <a:prstClr val="black"/>
                </a:solidFill>
                <a:highlight>
                  <a:srgbClr val="C0C0C0"/>
                </a:highlight>
                <a:latin typeface="Calibri"/>
              </a:rPr>
              <a:t>Willendorfi Veenus, 24 000-22 000 eKr (on dateeritud ka hilisemasse aega).</a:t>
            </a:r>
            <a:endParaRPr lang="et-EE" sz="1400" dirty="0">
              <a:solidFill>
                <a:prstClr val="black"/>
              </a:solidFill>
              <a:highlight>
                <a:srgbClr val="C0C0C0"/>
              </a:highlight>
              <a:latin typeface="Calibri"/>
            </a:endParaRPr>
          </a:p>
        </p:txBody>
      </p:sp>
      <p:pic>
        <p:nvPicPr>
          <p:cNvPr id="5133" name="Pilt 7">
            <a:extLst>
              <a:ext uri="{FF2B5EF4-FFF2-40B4-BE49-F238E27FC236}">
                <a16:creationId xmlns:a16="http://schemas.microsoft.com/office/drawing/2014/main" id="{402345E7-3F44-7A61-EC37-EC4BC71035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7976" y="3750330"/>
            <a:ext cx="3617056" cy="2693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4">
            <a:extLst>
              <a:ext uri="{FF2B5EF4-FFF2-40B4-BE49-F238E27FC236}">
                <a16:creationId xmlns:a16="http://schemas.microsoft.com/office/drawing/2014/main" id="{8EEC4956-11AD-4656-B0F6-8568FCC5A2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95555" y="6349504"/>
            <a:ext cx="3466728" cy="532656"/>
          </a:xfrm>
          <a:prstGeom prst="rect">
            <a:avLst/>
          </a:prstGeom>
          <a:noFill/>
          <a:ln>
            <a:noFill/>
          </a:ln>
        </p:spPr>
        <p:txBody>
          <a:bodyPr>
            <a:normAutofit/>
          </a:bodyPr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t-EE" sz="1400" i="1" dirty="0" err="1">
                <a:solidFill>
                  <a:prstClr val="black"/>
                </a:solidFill>
                <a:highlight>
                  <a:srgbClr val="C0C0C0"/>
                </a:highlight>
                <a:latin typeface="Calibri"/>
              </a:rPr>
              <a:t>Stonehenge</a:t>
            </a:r>
            <a:r>
              <a:rPr lang="et-EE" sz="1400" i="1" dirty="0">
                <a:solidFill>
                  <a:prstClr val="black"/>
                </a:solidFill>
                <a:highlight>
                  <a:srgbClr val="C0C0C0"/>
                </a:highlight>
                <a:latin typeface="Calibri"/>
              </a:rPr>
              <a:t> Inglismaal, u IV at. </a:t>
            </a:r>
            <a:r>
              <a:rPr lang="et-EE" sz="1400" i="1" dirty="0" err="1">
                <a:solidFill>
                  <a:prstClr val="black"/>
                </a:solidFill>
                <a:highlight>
                  <a:srgbClr val="C0C0C0"/>
                </a:highlight>
                <a:latin typeface="Calibri"/>
              </a:rPr>
              <a:t>eK</a:t>
            </a:r>
            <a:endParaRPr lang="et-EE" sz="1400" i="1" dirty="0">
              <a:solidFill>
                <a:prstClr val="black"/>
              </a:solidFill>
              <a:highlight>
                <a:srgbClr val="C0C0C0"/>
              </a:highlight>
              <a:latin typeface="Calibri"/>
            </a:endParaRPr>
          </a:p>
        </p:txBody>
      </p:sp>
      <p:sp>
        <p:nvSpPr>
          <p:cNvPr id="5136" name="Alapealkiri 2">
            <a:extLst>
              <a:ext uri="{FF2B5EF4-FFF2-40B4-BE49-F238E27FC236}">
                <a16:creationId xmlns:a16="http://schemas.microsoft.com/office/drawing/2014/main" id="{A5867007-EDE7-7D9C-57B0-700DC76C97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9857" y="207874"/>
            <a:ext cx="11072018" cy="430212"/>
          </a:xfrm>
        </p:spPr>
        <p:txBody>
          <a:bodyPr/>
          <a:lstStyle/>
          <a:p>
            <a:pPr algn="l"/>
            <a:r>
              <a:rPr lang="et-EE" altLang="et-EE" sz="2400" b="1" dirty="0">
                <a:solidFill>
                  <a:schemeClr val="tx1"/>
                </a:solidFill>
              </a:rPr>
              <a:t>Ürgaeg - </a:t>
            </a:r>
            <a:r>
              <a:rPr lang="et-EE" altLang="et-EE" sz="2400" dirty="0">
                <a:solidFill>
                  <a:schemeClr val="tx1"/>
                </a:solidFill>
              </a:rPr>
              <a:t>põiming usuga (animism); rituaalid; mäng; „kaunistamine“; suhtlemine;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8" name="Title 1">
            <a:extLst>
              <a:ext uri="{FF2B5EF4-FFF2-40B4-BE49-F238E27FC236}">
                <a16:creationId xmlns:a16="http://schemas.microsoft.com/office/drawing/2014/main" id="{DBBF91AC-8BCD-7888-8264-395DC2A55BE1}"/>
              </a:ext>
            </a:extLst>
          </p:cNvPr>
          <p:cNvSpPr txBox="1">
            <a:spLocks/>
          </p:cNvSpPr>
          <p:nvPr/>
        </p:nvSpPr>
        <p:spPr bwMode="auto">
          <a:xfrm>
            <a:off x="133350" y="-200980"/>
            <a:ext cx="7772400" cy="1024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t-EE" altLang="et-EE" sz="2800" b="1" dirty="0">
                <a:solidFill>
                  <a:prstClr val="black"/>
                </a:solidFill>
              </a:rPr>
              <a:t>VANAD KÕRGKULTUURID (Lähis-Ida, Egiptus)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4F37413-F6C0-4DBB-8653-BD8A7F4371B5}"/>
              </a:ext>
            </a:extLst>
          </p:cNvPr>
          <p:cNvSpPr txBox="1"/>
          <p:nvPr/>
        </p:nvSpPr>
        <p:spPr>
          <a:xfrm>
            <a:off x="67571" y="592016"/>
            <a:ext cx="6030319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200" dirty="0">
                <a:solidFill>
                  <a:prstClr val="black"/>
                </a:solidFill>
                <a:latin typeface="Calibri"/>
              </a:rPr>
              <a:t>Paikne eluviis. Linnriigid.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200" dirty="0">
                <a:solidFill>
                  <a:prstClr val="black"/>
                </a:solidFill>
                <a:latin typeface="Calibri"/>
              </a:rPr>
              <a:t>Elatusallikaks peamiselt põllumajandus.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sz="2200" dirty="0">
                <a:solidFill>
                  <a:prstClr val="black"/>
                </a:solidFill>
                <a:latin typeface="Calibri"/>
              </a:rPr>
              <a:t>Kindel võimuhierarhia.</a:t>
            </a:r>
          </a:p>
          <a:p>
            <a:pPr>
              <a:defRPr/>
            </a:pPr>
            <a:r>
              <a:rPr lang="et-EE" sz="2200" u="sng" dirty="0">
                <a:solidFill>
                  <a:prstClr val="black"/>
                </a:solidFill>
                <a:latin typeface="Calibri"/>
              </a:rPr>
              <a:t>Ilmalik ja usuline läbi põimunud. Polüteism. </a:t>
            </a:r>
            <a:endParaRPr lang="et-EE" sz="2200" dirty="0">
              <a:solidFill>
                <a:prstClr val="black"/>
              </a:solidFill>
              <a:latin typeface="Calibri"/>
            </a:endParaRPr>
          </a:p>
          <a:p>
            <a:pPr>
              <a:defRPr/>
            </a:pPr>
            <a:r>
              <a:rPr lang="et-EE" sz="2200" u="sng" dirty="0">
                <a:solidFill>
                  <a:prstClr val="black"/>
                </a:solidFill>
                <a:latin typeface="Calibri"/>
              </a:rPr>
              <a:t>Kirja kasutamine.</a:t>
            </a:r>
          </a:p>
        </p:txBody>
      </p:sp>
      <p:pic>
        <p:nvPicPr>
          <p:cNvPr id="3" name="Pilt 2">
            <a:extLst>
              <a:ext uri="{FF2B5EF4-FFF2-40B4-BE49-F238E27FC236}">
                <a16:creationId xmlns:a16="http://schemas.microsoft.com/office/drawing/2014/main" id="{55A55F38-6384-8269-BF28-817E8F4B75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4625" y="564038"/>
            <a:ext cx="2651125" cy="184106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9517407-A61F-687D-07F9-54E6B17D7D7B}"/>
              </a:ext>
            </a:extLst>
          </p:cNvPr>
          <p:cNvSpPr txBox="1"/>
          <p:nvPr/>
        </p:nvSpPr>
        <p:spPr>
          <a:xfrm>
            <a:off x="67571" y="2468663"/>
            <a:ext cx="1201449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altLang="et-EE" b="1" u="sng" dirty="0">
                <a:solidFill>
                  <a:prstClr val="black"/>
                </a:solidFill>
                <a:latin typeface="Calibri"/>
              </a:rPr>
              <a:t>Kunst.</a:t>
            </a:r>
            <a:r>
              <a:rPr lang="et-EE" altLang="et-EE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t-EE" altLang="et-EE" dirty="0">
                <a:solidFill>
                  <a:prstClr val="black"/>
                </a:solidFill>
                <a:latin typeface="Calibri"/>
              </a:rPr>
              <a:t>Arhitektuur, skulptuur ja maal koos.</a:t>
            </a:r>
            <a:r>
              <a:rPr lang="et-EE" altLang="et-EE" b="1" dirty="0">
                <a:solidFill>
                  <a:prstClr val="black"/>
                </a:solidFill>
                <a:latin typeface="Calibri"/>
              </a:rPr>
              <a:t> T</a:t>
            </a:r>
            <a:r>
              <a:rPr lang="et-EE" altLang="et-EE" dirty="0">
                <a:solidFill>
                  <a:prstClr val="black"/>
                </a:solidFill>
                <a:latin typeface="Calibri"/>
              </a:rPr>
              <a:t>emplid; paleed; ühiskondlikud hooned; linnamüür; </a:t>
            </a:r>
            <a:r>
              <a:rPr lang="et-EE" dirty="0">
                <a:solidFill>
                  <a:prstClr val="black"/>
                </a:solidFill>
                <a:latin typeface="Calibri"/>
              </a:rPr>
              <a:t>valitsejate, jumalate kujud. Ajaloosündmuste/ valitsejate elukäigu; mütoloogilise jutustuste kujutamine. </a:t>
            </a:r>
            <a:r>
              <a:rPr lang="et-EE" u="sng" dirty="0">
                <a:solidFill>
                  <a:prstClr val="black"/>
                </a:solidFill>
                <a:latin typeface="Calibri"/>
              </a:rPr>
              <a:t>Kunstnik on üks ametitest teiste seas.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t-EE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7" name="Picture 22">
            <a:extLst>
              <a:ext uri="{FF2B5EF4-FFF2-40B4-BE49-F238E27FC236}">
                <a16:creationId xmlns:a16="http://schemas.microsoft.com/office/drawing/2014/main" id="{751DEB4C-41B7-4051-DDFD-D960BC6C04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42" y="4099223"/>
            <a:ext cx="1779587" cy="177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87DB0D7F-C399-74D3-DF25-968D8DD39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917" y="3993197"/>
            <a:ext cx="2157895" cy="16170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istkülik 8">
            <a:extLst>
              <a:ext uri="{FF2B5EF4-FFF2-40B4-BE49-F238E27FC236}">
                <a16:creationId xmlns:a16="http://schemas.microsoft.com/office/drawing/2014/main" id="{85FCD035-F7D6-F069-99D5-5E388BE9A22D}"/>
              </a:ext>
            </a:extLst>
          </p:cNvPr>
          <p:cNvSpPr/>
          <p:nvPr/>
        </p:nvSpPr>
        <p:spPr>
          <a:xfrm>
            <a:off x="67571" y="3096266"/>
            <a:ext cx="479573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altLang="et-EE" b="1">
                <a:solidFill>
                  <a:prstClr val="black"/>
                </a:solidFill>
                <a:latin typeface="Calibri"/>
              </a:rPr>
              <a:t>Mesopotaamia: </a:t>
            </a:r>
            <a:r>
              <a:rPr lang="et-EE" altLang="et-EE">
                <a:solidFill>
                  <a:prstClr val="black"/>
                </a:solidFill>
                <a:latin typeface="Calibri"/>
              </a:rPr>
              <a:t>s</a:t>
            </a:r>
            <a:r>
              <a:rPr lang="et-EE">
                <a:solidFill>
                  <a:prstClr val="black"/>
                </a:solidFill>
                <a:latin typeface="Calibri"/>
              </a:rPr>
              <a:t>avitellis; võlvid; </a:t>
            </a:r>
            <a:r>
              <a:rPr lang="et-EE" altLang="et-EE">
                <a:solidFill>
                  <a:prstClr val="black"/>
                </a:solidFill>
                <a:latin typeface="Calibri"/>
              </a:rPr>
              <a:t>keraamika; </a:t>
            </a:r>
            <a:r>
              <a:rPr lang="et-EE" altLang="et-EE">
                <a:solidFill>
                  <a:srgbClr val="000000"/>
                </a:solidFill>
                <a:latin typeface="Calibri"/>
              </a:rPr>
              <a:t>stiliseeritud kujutamine ja ornamentika; ebamaised müstilised olendid;</a:t>
            </a:r>
            <a:endParaRPr lang="et-E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1" name="Ristkülik 10">
            <a:extLst>
              <a:ext uri="{FF2B5EF4-FFF2-40B4-BE49-F238E27FC236}">
                <a16:creationId xmlns:a16="http://schemas.microsoft.com/office/drawing/2014/main" id="{4E5B2F19-188C-BE10-9FCB-38FEC3BC6D87}"/>
              </a:ext>
            </a:extLst>
          </p:cNvPr>
          <p:cNvSpPr/>
          <p:nvPr/>
        </p:nvSpPr>
        <p:spPr>
          <a:xfrm>
            <a:off x="7415610" y="3074247"/>
            <a:ext cx="485933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t-EE" b="1" dirty="0">
                <a:solidFill>
                  <a:prstClr val="black"/>
                </a:solidFill>
                <a:latin typeface="Calibri"/>
              </a:rPr>
              <a:t>Egiptus: </a:t>
            </a:r>
            <a:r>
              <a:rPr lang="et-EE" dirty="0">
                <a:solidFill>
                  <a:prstClr val="black"/>
                </a:solidFill>
                <a:latin typeface="Calibri"/>
              </a:rPr>
              <a:t>kivi, </a:t>
            </a:r>
            <a:r>
              <a:rPr lang="et-EE" dirty="0" err="1">
                <a:solidFill>
                  <a:prstClr val="black"/>
                </a:solidFill>
                <a:latin typeface="Calibri"/>
              </a:rPr>
              <a:t>väärismetallid</a:t>
            </a:r>
            <a:r>
              <a:rPr lang="et-EE" dirty="0">
                <a:solidFill>
                  <a:prstClr val="black"/>
                </a:solidFill>
                <a:latin typeface="Calibri"/>
              </a:rPr>
              <a:t>; püramiidid; kaljutemplid; „surnute linnad; kujutamiskaanonid, nt. „</a:t>
            </a:r>
            <a:r>
              <a:rPr lang="et-EE" altLang="et-EE" i="1" dirty="0">
                <a:solidFill>
                  <a:prstClr val="black"/>
                </a:solidFill>
                <a:latin typeface="Calibri"/>
              </a:rPr>
              <a:t>Egiptuse poos</a:t>
            </a:r>
            <a:r>
              <a:rPr lang="et-EE" altLang="et-EE" dirty="0">
                <a:solidFill>
                  <a:prstClr val="black"/>
                </a:solidFill>
                <a:latin typeface="Calibri"/>
              </a:rPr>
              <a:t>“; jumalad: inimese keha + looma/linnu pea;</a:t>
            </a:r>
            <a:endParaRPr lang="et-EE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F92FF21-7DEF-C47C-FCD2-6CA8BC0E9102}"/>
              </a:ext>
            </a:extLst>
          </p:cNvPr>
          <p:cNvSpPr txBox="1"/>
          <p:nvPr/>
        </p:nvSpPr>
        <p:spPr>
          <a:xfrm>
            <a:off x="4183849" y="5716170"/>
            <a:ext cx="790272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t-EE" b="1" dirty="0"/>
              <a:t>Muusika</a:t>
            </a:r>
            <a:r>
              <a:rPr lang="et-EE" dirty="0"/>
              <a:t>: tähtis osa tseremooniate juures + meelelahutus + osa igapäevaelust. Egiptuses elukutselised muusikud ja tasulised orkestrid. </a:t>
            </a:r>
          </a:p>
          <a:p>
            <a:pPr marL="0" indent="0" eaLnBrk="1" fontAlgn="auto" hangingPunct="1">
              <a:spcAft>
                <a:spcPts val="0"/>
              </a:spcAft>
              <a:buNone/>
              <a:defRPr/>
            </a:pPr>
            <a:r>
              <a:rPr lang="et-EE" dirty="0"/>
              <a:t>Pillid: puhutavatele pillidele lisaks keelpillid – harf, lauto lüüra.</a:t>
            </a:r>
          </a:p>
        </p:txBody>
      </p:sp>
      <p:pic>
        <p:nvPicPr>
          <p:cNvPr id="16" name="Pilt 5">
            <a:extLst>
              <a:ext uri="{FF2B5EF4-FFF2-40B4-BE49-F238E27FC236}">
                <a16:creationId xmlns:a16="http://schemas.microsoft.com/office/drawing/2014/main" id="{11EE748F-2CE1-69BA-2EB0-72BE2CEFFD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213" y="4292372"/>
            <a:ext cx="1970087" cy="113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E56E49A-5B52-3805-AB63-24189C888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188834" y="4757991"/>
            <a:ext cx="2045151" cy="1969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" name="Picture 11">
            <a:extLst>
              <a:ext uri="{FF2B5EF4-FFF2-40B4-BE49-F238E27FC236}">
                <a16:creationId xmlns:a16="http://schemas.microsoft.com/office/drawing/2014/main" id="{A693373E-9565-CB24-5E54-39CED0DFA2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3137" y="3086523"/>
            <a:ext cx="1187088" cy="24673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lt 1">
            <a:extLst>
              <a:ext uri="{FF2B5EF4-FFF2-40B4-BE49-F238E27FC236}">
                <a16:creationId xmlns:a16="http://schemas.microsoft.com/office/drawing/2014/main" id="{C34E577A-B1C0-0E2B-5ABE-1DBA42AD87E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005" r="-221" b="9356"/>
          <a:stretch/>
        </p:blipFill>
        <p:spPr>
          <a:xfrm>
            <a:off x="8296048" y="-30665"/>
            <a:ext cx="3882459" cy="2499328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874133A8-D0A6-2772-652B-6DB2BB798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3371" y="1328148"/>
            <a:ext cx="1085353" cy="11405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16">
            <a:extLst>
              <a:ext uri="{FF2B5EF4-FFF2-40B4-BE49-F238E27FC236}">
                <a16:creationId xmlns:a16="http://schemas.microsoft.com/office/drawing/2014/main" id="{D6344E54-FDF3-D360-56F4-E5BD2C638944}"/>
              </a:ext>
            </a:extLst>
          </p:cNvPr>
          <p:cNvSpPr/>
          <p:nvPr/>
        </p:nvSpPr>
        <p:spPr>
          <a:xfrm>
            <a:off x="9692189" y="5379018"/>
            <a:ext cx="2582758" cy="276999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t-EE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+mn-cs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t-EE" sz="1200" i="1" kern="0" dirty="0">
                <a:highlight>
                  <a:srgbClr val="C0C0C0"/>
                </a:highlight>
                <a:latin typeface="Arial"/>
              </a:rPr>
              <a:t>Vaarao Cheopsi püramiid, III at eKr</a:t>
            </a:r>
            <a:endParaRPr lang="et-EE" sz="1200" i="1" dirty="0">
              <a:highlight>
                <a:srgbClr val="C0C0C0"/>
              </a:highlight>
              <a:latin typeface="+mn-l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DE2CB9D-DF55-DCBC-5F33-2F487BF98808}"/>
              </a:ext>
            </a:extLst>
          </p:cNvPr>
          <p:cNvSpPr txBox="1"/>
          <p:nvPr/>
        </p:nvSpPr>
        <p:spPr>
          <a:xfrm>
            <a:off x="3825228" y="4063047"/>
            <a:ext cx="2200275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 fontAlgn="base"/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Vaarao </a:t>
            </a:r>
            <a:r>
              <a:rPr lang="et-EE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Mykerinose</a:t>
            </a:r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ja 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C0C0C0"/>
              </a:highlight>
              <a:latin typeface="Segoe UI" panose="020B0502040204020203" pitchFamily="34" charset="0"/>
            </a:endParaRPr>
          </a:p>
          <a:p>
            <a:pPr algn="r" rtl="0" fontAlgn="base"/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tema naise kuju Gizast, 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C0C0C0"/>
              </a:highlight>
              <a:latin typeface="Segoe UI" panose="020B0502040204020203" pitchFamily="34" charset="0"/>
            </a:endParaRPr>
          </a:p>
          <a:p>
            <a:pPr algn="r" rtl="0" fontAlgn="base"/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u. 2470 eKr</a:t>
            </a:r>
            <a:endParaRPr lang="en-US" b="0" i="0" dirty="0">
              <a:solidFill>
                <a:srgbClr val="000000"/>
              </a:solidFill>
              <a:effectLst/>
              <a:highlight>
                <a:srgbClr val="C0C0C0"/>
              </a:highlight>
              <a:latin typeface="Segoe UI" panose="020B0502040204020203" pitchFamily="34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B32F5C0-A2D2-245E-B0E9-F0131B1D2C6E}"/>
              </a:ext>
            </a:extLst>
          </p:cNvPr>
          <p:cNvSpPr txBox="1"/>
          <p:nvPr/>
        </p:nvSpPr>
        <p:spPr>
          <a:xfrm>
            <a:off x="-58086" y="5764113"/>
            <a:ext cx="269609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Lamassu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: 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tiivuline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härja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keha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</a:t>
            </a:r>
            <a:endParaRPr lang="et-EE" sz="1400" b="0" i="1" u="none" strike="noStrike" dirty="0">
              <a:solidFill>
                <a:srgbClr val="000000"/>
              </a:solidFill>
              <a:effectLst/>
              <a:highlight>
                <a:srgbClr val="C0C0C0"/>
              </a:highlight>
              <a:latin typeface="Calibri" panose="020F0502020204030204" pitchFamily="34" charset="0"/>
            </a:endParaRPr>
          </a:p>
          <a:p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ja 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inimese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peaga</a:t>
            </a:r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jumal, </a:t>
            </a:r>
            <a:endParaRPr lang="et-EE" sz="1400" b="0" i="1" u="none" strike="noStrike" dirty="0">
              <a:solidFill>
                <a:srgbClr val="000000"/>
              </a:solidFill>
              <a:effectLst/>
              <a:highlight>
                <a:srgbClr val="C0C0C0"/>
              </a:highlight>
              <a:latin typeface="Calibri" panose="020F0502020204030204" pitchFamily="34" charset="0"/>
            </a:endParaRPr>
          </a:p>
          <a:p>
            <a:r>
              <a:rPr lang="fi-FI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u 750 </a:t>
            </a:r>
            <a:r>
              <a:rPr lang="fi-FI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eKr</a:t>
            </a:r>
            <a:r>
              <a:rPr lang="fi-FI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endParaRPr lang="et-EE" sz="1400" dirty="0">
              <a:highlight>
                <a:srgbClr val="C0C0C0"/>
              </a:highlight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E367E0-EE2E-C7E7-0E46-2DDAD2192BED}"/>
              </a:ext>
            </a:extLst>
          </p:cNvPr>
          <p:cNvSpPr txBox="1"/>
          <p:nvPr/>
        </p:nvSpPr>
        <p:spPr>
          <a:xfrm>
            <a:off x="6480853" y="5327264"/>
            <a:ext cx="318426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Reljeef vaarao </a:t>
            </a:r>
            <a:r>
              <a:rPr lang="et-EE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Hatštepsuti</a:t>
            </a:r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hauakambrist</a:t>
            </a:r>
            <a:r>
              <a:rPr lang="et-EE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endParaRPr lang="et-EE" dirty="0">
              <a:highlight>
                <a:srgbClr val="C0C0C0"/>
              </a:highlight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6F9F5C55-27CE-5320-CAF2-E859120B67A5}"/>
              </a:ext>
            </a:extLst>
          </p:cNvPr>
          <p:cNvSpPr txBox="1"/>
          <p:nvPr/>
        </p:nvSpPr>
        <p:spPr>
          <a:xfrm>
            <a:off x="4325882" y="2137109"/>
            <a:ext cx="222805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t-EE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Uri</a:t>
            </a:r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 linna rekonstruktsioon </a:t>
            </a:r>
            <a:endParaRPr lang="et-EE" dirty="0">
              <a:highlight>
                <a:srgbClr val="C0C0C0"/>
              </a:highlight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3D99796-94F1-9261-A228-9308D72EDFC0}"/>
              </a:ext>
            </a:extLst>
          </p:cNvPr>
          <p:cNvSpPr txBox="1"/>
          <p:nvPr/>
        </p:nvSpPr>
        <p:spPr>
          <a:xfrm>
            <a:off x="1700214" y="6538986"/>
            <a:ext cx="620553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 fontAlgn="base"/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Harfimäng. Maaling </a:t>
            </a:r>
            <a:r>
              <a:rPr lang="et-EE" sz="1400" b="0" i="1" u="none" strike="noStrike" dirty="0" err="1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Uri</a:t>
            </a:r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 linna templist,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r>
              <a:rPr lang="et-EE" dirty="0">
                <a:solidFill>
                  <a:srgbClr val="000000"/>
                </a:solidFill>
                <a:highlight>
                  <a:srgbClr val="C0C0C0"/>
                </a:highlight>
                <a:latin typeface="Segoe UI" panose="020B0502040204020203" pitchFamily="34" charset="0"/>
              </a:rPr>
              <a:t> </a:t>
            </a:r>
            <a:r>
              <a:rPr lang="et-EE" sz="1400" b="0" i="1" u="none" strike="noStrike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u II at eKr</a:t>
            </a:r>
            <a:r>
              <a:rPr lang="en-US" sz="1400" b="0" i="0" dirty="0">
                <a:solidFill>
                  <a:srgbClr val="000000"/>
                </a:solidFill>
                <a:effectLst/>
                <a:highlight>
                  <a:srgbClr val="C0C0C0"/>
                </a:highlight>
                <a:latin typeface="Calibri" panose="020F0502020204030204" pitchFamily="34" charset="0"/>
              </a:rPr>
              <a:t>​</a:t>
            </a:r>
            <a:endParaRPr lang="en-US" b="0" i="0" dirty="0">
              <a:solidFill>
                <a:srgbClr val="000000"/>
              </a:solidFill>
              <a:effectLst/>
              <a:highlight>
                <a:srgbClr val="C0C0C0"/>
              </a:highlight>
              <a:latin typeface="Segoe UI" panose="020B0502040204020203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Pealkiri 1">
            <a:extLst>
              <a:ext uri="{FF2B5EF4-FFF2-40B4-BE49-F238E27FC236}">
                <a16:creationId xmlns:a16="http://schemas.microsoft.com/office/drawing/2014/main" id="{5D68BF13-9FBF-F56E-CF06-BB5BD0F23E7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76275" y="854869"/>
            <a:ext cx="8229600" cy="633412"/>
          </a:xfrm>
        </p:spPr>
        <p:txBody>
          <a:bodyPr/>
          <a:lstStyle/>
          <a:p>
            <a:pPr algn="l"/>
            <a:r>
              <a:rPr lang="et-EE" altLang="et-EE" sz="3600" dirty="0"/>
              <a:t>Arhitektuur I</a:t>
            </a:r>
          </a:p>
        </p:txBody>
      </p:sp>
      <p:pic>
        <p:nvPicPr>
          <p:cNvPr id="11267" name="Sisu kohatäide 3" descr="ملف:Reconstructed Babylon -1.jpg - ويكيبيديا">
            <a:extLst>
              <a:ext uri="{FF2B5EF4-FFF2-40B4-BE49-F238E27FC236}">
                <a16:creationId xmlns:a16="http://schemas.microsoft.com/office/drawing/2014/main" id="{460543AD-DE69-CBC5-C00E-91CAA4E6D4B0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52451" y="2119313"/>
            <a:ext cx="4822826" cy="3567112"/>
          </a:xfrm>
        </p:spPr>
      </p:pic>
      <p:pic>
        <p:nvPicPr>
          <p:cNvPr id="10244" name="Pilt 4">
            <a:extLst>
              <a:ext uri="{FF2B5EF4-FFF2-40B4-BE49-F238E27FC236}">
                <a16:creationId xmlns:a16="http://schemas.microsoft.com/office/drawing/2014/main" id="{1BFB46B2-5669-261C-C97D-8D0DFF5AAE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1174" y="2133601"/>
            <a:ext cx="6499053" cy="419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Pealkiri 1">
            <a:extLst>
              <a:ext uri="{FF2B5EF4-FFF2-40B4-BE49-F238E27FC236}">
                <a16:creationId xmlns:a16="http://schemas.microsoft.com/office/drawing/2014/main" id="{AA0DF545-65F9-6559-A7F5-7A07CE792E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altLang="et-EE" sz="3600"/>
              <a:t>Arhitektuur II</a:t>
            </a:r>
          </a:p>
        </p:txBody>
      </p:sp>
      <p:pic>
        <p:nvPicPr>
          <p:cNvPr id="12291" name="Sisu kohatäide 3">
            <a:extLst>
              <a:ext uri="{FF2B5EF4-FFF2-40B4-BE49-F238E27FC236}">
                <a16:creationId xmlns:a16="http://schemas.microsoft.com/office/drawing/2014/main" id="{704E188F-97FC-11D3-9D57-B194A83BFD2C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36" r="6001" b="14098"/>
          <a:stretch>
            <a:fillRect/>
          </a:stretch>
        </p:blipFill>
        <p:spPr>
          <a:xfrm>
            <a:off x="609600" y="1844675"/>
            <a:ext cx="4478338" cy="3194050"/>
          </a:xfrm>
        </p:spPr>
      </p:pic>
      <p:pic>
        <p:nvPicPr>
          <p:cNvPr id="11268" name="Pilt 4">
            <a:extLst>
              <a:ext uri="{FF2B5EF4-FFF2-40B4-BE49-F238E27FC236}">
                <a16:creationId xmlns:a16="http://schemas.microsoft.com/office/drawing/2014/main" id="{F5FC9CB1-B475-51A9-3821-2291499B5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4200" y="1844675"/>
            <a:ext cx="5327650" cy="3761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Pealkiri 1">
            <a:extLst>
              <a:ext uri="{FF2B5EF4-FFF2-40B4-BE49-F238E27FC236}">
                <a16:creationId xmlns:a16="http://schemas.microsoft.com/office/drawing/2014/main" id="{17449331-0311-D711-B7E2-6A63C8A157C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altLang="et-EE" sz="3600"/>
              <a:t>Skulptuur I</a:t>
            </a:r>
          </a:p>
        </p:txBody>
      </p:sp>
      <p:pic>
        <p:nvPicPr>
          <p:cNvPr id="12291" name="Pilt 4">
            <a:extLst>
              <a:ext uri="{FF2B5EF4-FFF2-40B4-BE49-F238E27FC236}">
                <a16:creationId xmlns:a16="http://schemas.microsoft.com/office/drawing/2014/main" id="{922BF313-CAC1-3D1E-76EA-47F2EC36BE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439" y="1727199"/>
            <a:ext cx="3004986" cy="453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lt 5">
            <a:extLst>
              <a:ext uri="{FF2B5EF4-FFF2-40B4-BE49-F238E27FC236}">
                <a16:creationId xmlns:a16="http://schemas.microsoft.com/office/drawing/2014/main" id="{222FBF6E-FC3F-D93D-3131-3B04A19D9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1"/>
          <a:stretch>
            <a:fillRect/>
          </a:stretch>
        </p:blipFill>
        <p:spPr bwMode="auto">
          <a:xfrm>
            <a:off x="7288214" y="1727199"/>
            <a:ext cx="4855437" cy="3540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Sisu kohatäide 3">
            <a:extLst>
              <a:ext uri="{FF2B5EF4-FFF2-40B4-BE49-F238E27FC236}">
                <a16:creationId xmlns:a16="http://schemas.microsoft.com/office/drawing/2014/main" id="{2186555F-0690-EC7F-6EDB-09BCA014BDAE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3" t="3369" r="9418" b="6268"/>
          <a:stretch>
            <a:fillRect/>
          </a:stretch>
        </p:blipFill>
        <p:spPr>
          <a:xfrm>
            <a:off x="779464" y="1727199"/>
            <a:ext cx="3063875" cy="4530725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Pealkiri 1">
            <a:extLst>
              <a:ext uri="{FF2B5EF4-FFF2-40B4-BE49-F238E27FC236}">
                <a16:creationId xmlns:a16="http://schemas.microsoft.com/office/drawing/2014/main" id="{A2F44619-BFB0-9BC4-2A49-BFDD3AC6085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t-EE" altLang="et-EE" sz="3600"/>
              <a:t>Skulptuur II</a:t>
            </a:r>
          </a:p>
        </p:txBody>
      </p:sp>
      <p:pic>
        <p:nvPicPr>
          <p:cNvPr id="14339" name="Sisu kohatäide 3">
            <a:extLst>
              <a:ext uri="{FF2B5EF4-FFF2-40B4-BE49-F238E27FC236}">
                <a16:creationId xmlns:a16="http://schemas.microsoft.com/office/drawing/2014/main" id="{19A0CE5B-A404-9CF3-842D-308E70C10DE1}"/>
              </a:ext>
            </a:extLst>
          </p:cNvPr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9" t="5730" r="11829" b="7813"/>
          <a:stretch>
            <a:fillRect/>
          </a:stretch>
        </p:blipFill>
        <p:spPr>
          <a:xfrm>
            <a:off x="1085850" y="1916113"/>
            <a:ext cx="3832225" cy="4113212"/>
          </a:xfrm>
        </p:spPr>
      </p:pic>
      <p:pic>
        <p:nvPicPr>
          <p:cNvPr id="13316" name="Pilt 4" descr="Ram-Headed Sphinxes, Karnak | One of the grandest and most r… | Flickr">
            <a:extLst>
              <a:ext uri="{FF2B5EF4-FFF2-40B4-BE49-F238E27FC236}">
                <a16:creationId xmlns:a16="http://schemas.microsoft.com/office/drawing/2014/main" id="{771245B9-ABE0-05BE-1BE3-44079B4E4F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r="6512"/>
          <a:stretch>
            <a:fillRect/>
          </a:stretch>
        </p:blipFill>
        <p:spPr bwMode="auto">
          <a:xfrm>
            <a:off x="5375276" y="1916112"/>
            <a:ext cx="5271140" cy="42084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alkiri 1">
            <a:extLst>
              <a:ext uri="{FF2B5EF4-FFF2-40B4-BE49-F238E27FC236}">
                <a16:creationId xmlns:a16="http://schemas.microsoft.com/office/drawing/2014/main" id="{ECCAA7CF-EC69-CD62-829C-A7550ADF6EB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698" y="234951"/>
            <a:ext cx="11858625" cy="774699"/>
          </a:xfrm>
        </p:spPr>
        <p:txBody>
          <a:bodyPr/>
          <a:lstStyle/>
          <a:p>
            <a:pPr algn="l"/>
            <a:r>
              <a:rPr lang="et-EE" dirty="0"/>
              <a:t>Kokkuvõtvalt Vanad Kõrgkultuurid u 4. at eKr-1.saj.</a:t>
            </a:r>
          </a:p>
        </p:txBody>
      </p:sp>
      <p:sp>
        <p:nvSpPr>
          <p:cNvPr id="3" name="Alapealkiri 2">
            <a:extLst>
              <a:ext uri="{FF2B5EF4-FFF2-40B4-BE49-F238E27FC236}">
                <a16:creationId xmlns:a16="http://schemas.microsoft.com/office/drawing/2014/main" id="{AD92931F-DD06-E33B-7BE4-A24052E4B6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6699" y="1238249"/>
            <a:ext cx="11858625" cy="5384800"/>
          </a:xfrm>
        </p:spPr>
        <p:txBody>
          <a:bodyPr/>
          <a:lstStyle/>
          <a:p>
            <a:pPr algn="l"/>
            <a:r>
              <a:rPr lang="et-EE" sz="2400" b="1" dirty="0">
                <a:solidFill>
                  <a:schemeClr val="tx1"/>
                </a:solidFill>
              </a:rPr>
              <a:t>Lähis-Ida; Aafrika põhjarannik, Euroopa vahemereala</a:t>
            </a:r>
          </a:p>
          <a:p>
            <a:pPr algn="l"/>
            <a:r>
              <a:rPr lang="et-EE" sz="2400" b="1" dirty="0">
                <a:solidFill>
                  <a:schemeClr val="tx1"/>
                </a:solidFill>
              </a:rPr>
              <a:t>Üldised tunnused</a:t>
            </a:r>
            <a:r>
              <a:rPr lang="et-EE" sz="2400" dirty="0">
                <a:solidFill>
                  <a:schemeClr val="tx1"/>
                </a:solidFill>
              </a:rPr>
              <a:t>: enamasti linnriigid, kindel võimuhierarhia, polüteism, argielu religiooniga tugevalt seotud, kirja tundmine, elatumine põllumajandusest (+ merendus), orjade kasutamine tasuta tööjõuna.</a:t>
            </a:r>
          </a:p>
          <a:p>
            <a:pPr algn="l"/>
            <a:r>
              <a:rPr lang="et-EE" sz="2400" b="1" dirty="0">
                <a:solidFill>
                  <a:schemeClr val="tx1"/>
                </a:solidFill>
              </a:rPr>
              <a:t>Kunst ja muusika enamasti religiooni või kõrgema võimu teenistuses </a:t>
            </a:r>
            <a:r>
              <a:rPr lang="et-EE" sz="2400" dirty="0">
                <a:solidFill>
                  <a:schemeClr val="tx1"/>
                </a:solidFill>
              </a:rPr>
              <a:t>(jutustas jumalate ja valitsejate lugusid).</a:t>
            </a:r>
          </a:p>
          <a:p>
            <a:pPr algn="l"/>
            <a:r>
              <a:rPr lang="et-EE" sz="2400" b="1" dirty="0">
                <a:solidFill>
                  <a:schemeClr val="tx1"/>
                </a:solidFill>
              </a:rPr>
              <a:t>Kunstiliigid: arhitektuur</a:t>
            </a:r>
            <a:r>
              <a:rPr lang="et-EE" sz="2400" dirty="0">
                <a:solidFill>
                  <a:schemeClr val="tx1"/>
                </a:solidFill>
              </a:rPr>
              <a:t>: templid, paleed, lossid, korrapärase planeeringuga linnriigid (va </a:t>
            </a:r>
            <a:r>
              <a:rPr lang="et-EE" sz="2400" dirty="0" err="1">
                <a:solidFill>
                  <a:schemeClr val="tx1"/>
                </a:solidFill>
              </a:rPr>
              <a:t>Knossos</a:t>
            </a:r>
            <a:r>
              <a:rPr lang="et-EE" sz="2400" dirty="0">
                <a:solidFill>
                  <a:schemeClr val="tx1"/>
                </a:solidFill>
              </a:rPr>
              <a:t>)</a:t>
            </a:r>
          </a:p>
          <a:p>
            <a:pPr algn="l"/>
            <a:r>
              <a:rPr lang="et-EE" sz="2400" b="1" dirty="0">
                <a:solidFill>
                  <a:schemeClr val="tx1"/>
                </a:solidFill>
              </a:rPr>
              <a:t>Skulptuur ja maal</a:t>
            </a:r>
            <a:r>
              <a:rPr lang="et-EE" sz="2400" dirty="0">
                <a:solidFill>
                  <a:schemeClr val="tx1"/>
                </a:solidFill>
              </a:rPr>
              <a:t>: sageli/enamasti seotud hoonetega (reljeef, seinamaal, mosaiik) + vabafiguurid: kujutamisviis lihtsustatud, stiliseeritud, pigem range (va Egeuse).</a:t>
            </a:r>
          </a:p>
          <a:p>
            <a:pPr algn="l"/>
            <a:r>
              <a:rPr lang="et-EE" sz="2400" b="1" dirty="0">
                <a:solidFill>
                  <a:schemeClr val="tx1"/>
                </a:solidFill>
              </a:rPr>
              <a:t>Muusika:</a:t>
            </a:r>
            <a:r>
              <a:rPr lang="et-EE" sz="2400" dirty="0">
                <a:solidFill>
                  <a:schemeClr val="tx1"/>
                </a:solidFill>
              </a:rPr>
              <a:t> organiseeritud, eristus tseremoniaal ja vaba-aja/õukondlik muusika; palju keelpille; näiteid noodikirjast ei ole leitud</a:t>
            </a:r>
          </a:p>
          <a:p>
            <a:pPr algn="l"/>
            <a:endParaRPr lang="et-EE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30160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3|12|10.3|12.6|12.9|14.4|6.6|14.8|33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|2.5|17.8|0.8|0.6|97.2|3.2|45.3|1|32.7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'i kujundus">
  <a:themeElements>
    <a:clrScheme name="Office'i kujundus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'i kujundus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t-E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tabLst/>
          <a:defRPr kumimoji="0" lang="en-GB" altLang="et-EE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Office'i kujundu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'i kujundus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'i kujundus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'i kujundu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819</TotalTime>
  <Words>661</Words>
  <Application>Microsoft Office PowerPoint</Application>
  <PresentationFormat>Laiekraan</PresentationFormat>
  <Paragraphs>95</Paragraphs>
  <Slides>12</Slides>
  <Notes>1</Notes>
  <HiddenSlides>0</HiddenSlides>
  <MMClips>0</MMClips>
  <ScaleCrop>false</ScaleCrop>
  <HeadingPairs>
    <vt:vector size="6" baseType="variant">
      <vt:variant>
        <vt:lpstr>Kasutatud fondid</vt:lpstr>
      </vt:variant>
      <vt:variant>
        <vt:i4>5</vt:i4>
      </vt:variant>
      <vt:variant>
        <vt:lpstr>Kujundus</vt:lpstr>
      </vt:variant>
      <vt:variant>
        <vt:i4>3</vt:i4>
      </vt:variant>
      <vt:variant>
        <vt:lpstr>Slaidipealkirjad</vt:lpstr>
      </vt:variant>
      <vt:variant>
        <vt:i4>12</vt:i4>
      </vt:variant>
    </vt:vector>
  </HeadingPairs>
  <TitlesOfParts>
    <vt:vector size="20" baseType="lpstr">
      <vt:lpstr>Arial</vt:lpstr>
      <vt:lpstr>Calibri</vt:lpstr>
      <vt:lpstr>Calibri Light</vt:lpstr>
      <vt:lpstr>Segoe UI</vt:lpstr>
      <vt:lpstr>Times New Roman</vt:lpstr>
      <vt:lpstr>Office Theme</vt:lpstr>
      <vt:lpstr>1_Office Theme</vt:lpstr>
      <vt:lpstr>3_Office'i kujundus</vt:lpstr>
      <vt:lpstr>Meeldetuletus</vt:lpstr>
      <vt:lpstr>ÜRGAEG ja VANAD KÕRGKULTUURID</vt:lpstr>
      <vt:lpstr>PowerPointi esitlus</vt:lpstr>
      <vt:lpstr>PowerPointi esitlus</vt:lpstr>
      <vt:lpstr>Arhitektuur I</vt:lpstr>
      <vt:lpstr>Arhitektuur II</vt:lpstr>
      <vt:lpstr>Skulptuur I</vt:lpstr>
      <vt:lpstr>Skulptuur II</vt:lpstr>
      <vt:lpstr>Kokkuvõtvalt Vanad Kõrgkultuurid u 4. at eKr-1.saj.</vt:lpstr>
      <vt:lpstr>SISSEJUHATUS ANTIIKAEGA</vt:lpstr>
      <vt:lpstr>PowerPointi esitlus</vt:lpstr>
      <vt:lpstr>  Euroopa – Minose kultuur 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SISSEJUHATUS KUNSTI- ja MUUSIKALUKKU</dc:title>
  <dc:creator>Mariana Jürimäe</dc:creator>
  <cp:lastModifiedBy>Mariana Jürimäe</cp:lastModifiedBy>
  <cp:revision>19</cp:revision>
  <dcterms:created xsi:type="dcterms:W3CDTF">2020-11-10T08:28:34Z</dcterms:created>
  <dcterms:modified xsi:type="dcterms:W3CDTF">2025-11-25T16:26:44Z</dcterms:modified>
</cp:coreProperties>
</file>