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DF95E3D-7C50-4483-8949-3D523EC97AD2}" type="datetimeFigureOut">
              <a:rPr lang="et-EE" smtClean="0"/>
              <a:t>23.01.2011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t-E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4A21744-1DC8-4721-8860-64B580167A34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Tunnusjoonte teooriad isiksuse analüüsimiseks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Koostanud Ülle </a:t>
            </a:r>
            <a:r>
              <a:rPr lang="et-EE" dirty="0" err="1" smtClean="0"/>
              <a:t>Irdt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Introverdid: tagasihoidlikud, kinnised, sisemaalima poole pöördunud.</a:t>
            </a:r>
          </a:p>
          <a:p>
            <a:pPr lvl="1"/>
            <a:r>
              <a:rPr lang="et-EE" dirty="0" smtClean="0"/>
              <a:t>Avab end ainult headele sõpradele (neid vähe, aga sõprus tugev) </a:t>
            </a:r>
          </a:p>
          <a:p>
            <a:pPr lvl="1"/>
            <a:r>
              <a:rPr lang="et-EE" dirty="0" smtClean="0"/>
              <a:t>Ettevaatlikud, kontrollivad, usaldusväärsed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Emotsionaalselt stabiilne</a:t>
            </a:r>
          </a:p>
          <a:p>
            <a:pPr lvl="1"/>
            <a:r>
              <a:rPr lang="et-EE" dirty="0" smtClean="0"/>
              <a:t>Tunded püsivad, vahelduvad aeglaselt, pole äärmuslikud</a:t>
            </a:r>
          </a:p>
          <a:p>
            <a:pPr lvl="1"/>
            <a:r>
              <a:rPr lang="et-EE" dirty="0" smtClean="0"/>
              <a:t>Muretud, kindlad, usaldusväärsed</a:t>
            </a:r>
          </a:p>
          <a:p>
            <a:r>
              <a:rPr lang="et-EE" dirty="0" smtClean="0"/>
              <a:t>Neurootiline</a:t>
            </a:r>
          </a:p>
          <a:p>
            <a:pPr lvl="1"/>
            <a:r>
              <a:rPr lang="et-EE" dirty="0" smtClean="0"/>
              <a:t>Tundlikud, rahutud ja kartlikud</a:t>
            </a:r>
          </a:p>
          <a:p>
            <a:pPr lvl="1"/>
            <a:r>
              <a:rPr lang="et-EE" dirty="0" smtClean="0"/>
              <a:t>Tujukad </a:t>
            </a:r>
          </a:p>
          <a:p>
            <a:pPr lvl="1"/>
            <a:endParaRPr lang="et-EE" dirty="0" smtClean="0"/>
          </a:p>
          <a:p>
            <a:pPr lvl="1"/>
            <a:r>
              <a:rPr lang="et-EE" dirty="0" smtClean="0"/>
              <a:t>Kõik neid omadusi mõjutab ka keskkond!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Temperamenditüübid</a:t>
            </a:r>
          </a:p>
          <a:p>
            <a:pPr lvl="1"/>
            <a:r>
              <a:rPr lang="et-EE" dirty="0" smtClean="0"/>
              <a:t>Seotud kesknärvisüsteemi iseärasustega </a:t>
            </a:r>
          </a:p>
          <a:p>
            <a:pPr lvl="1"/>
            <a:r>
              <a:rPr lang="et-EE" dirty="0" smtClean="0"/>
              <a:t>Erutuse ja pidurduse omavahelisest kooskõlast, tugevusest ja tasakaalust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Sangviinik: </a:t>
            </a:r>
          </a:p>
          <a:p>
            <a:pPr lvl="1"/>
            <a:r>
              <a:rPr lang="et-EE" dirty="0" smtClean="0"/>
              <a:t>Energiline, aktiivne, kiiresti sõbrunev</a:t>
            </a:r>
          </a:p>
          <a:p>
            <a:pPr lvl="1"/>
            <a:r>
              <a:rPr lang="et-EE" dirty="0" smtClean="0"/>
              <a:t>Töövõimeline</a:t>
            </a:r>
          </a:p>
          <a:p>
            <a:pPr lvl="1"/>
            <a:r>
              <a:rPr lang="et-EE" dirty="0" smtClean="0"/>
              <a:t>Omandab teadmisi ja töövilumusi kiiresti</a:t>
            </a:r>
          </a:p>
          <a:p>
            <a:pPr lvl="1"/>
            <a:r>
              <a:rPr lang="et-EE" dirty="0" smtClean="0"/>
              <a:t>Meeldivad vaidlused,  võistlused, kuid pingeseisundis võib käituda ootamatult agressiivselt.</a:t>
            </a:r>
          </a:p>
          <a:p>
            <a:pPr lvl="1"/>
            <a:r>
              <a:rPr lang="et-EE" dirty="0" smtClean="0"/>
              <a:t>Suudab keskenduda</a:t>
            </a:r>
          </a:p>
          <a:p>
            <a:pPr lvl="1"/>
            <a:r>
              <a:rPr lang="et-EE" dirty="0" smtClean="0"/>
              <a:t>Ei suuda süveneda </a:t>
            </a:r>
            <a:r>
              <a:rPr lang="et-EE" dirty="0" smtClean="0"/>
              <a:t>detailidesse</a:t>
            </a:r>
          </a:p>
          <a:p>
            <a:pPr lvl="1"/>
            <a:r>
              <a:rPr lang="et-EE" dirty="0" smtClean="0"/>
              <a:t>Kõne kiire, vali, selge, rõhutatud</a:t>
            </a:r>
          </a:p>
          <a:p>
            <a:pPr lvl="1"/>
            <a:r>
              <a:rPr lang="et-EE" dirty="0" smtClean="0"/>
              <a:t>Elav miimika, žestid</a:t>
            </a:r>
          </a:p>
          <a:p>
            <a:pPr lvl="1"/>
            <a:r>
              <a:rPr lang="et-EE" dirty="0" smtClean="0"/>
              <a:t>Ei talu üksindust ja aeglast tegutsemist</a:t>
            </a:r>
          </a:p>
          <a:p>
            <a:pPr lvl="1"/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Koleerik:</a:t>
            </a:r>
          </a:p>
          <a:p>
            <a:pPr lvl="1"/>
            <a:r>
              <a:rPr lang="et-EE" dirty="0" smtClean="0"/>
              <a:t>Keevaline, tormakas, reageerib ka tühistele asjadele</a:t>
            </a:r>
          </a:p>
          <a:p>
            <a:pPr lvl="1"/>
            <a:r>
              <a:rPr lang="et-EE" dirty="0" smtClean="0"/>
              <a:t>Vaieldes püüab teistest üle rääkida</a:t>
            </a:r>
          </a:p>
          <a:p>
            <a:pPr lvl="1"/>
            <a:r>
              <a:rPr lang="et-EE" dirty="0" smtClean="0"/>
              <a:t>Läheb endast välja</a:t>
            </a:r>
          </a:p>
          <a:p>
            <a:pPr lvl="1"/>
            <a:r>
              <a:rPr lang="et-EE" dirty="0" smtClean="0"/>
              <a:t>Töötab suure energiaga ja pingega, pühendunult</a:t>
            </a:r>
          </a:p>
          <a:p>
            <a:pPr lvl="1"/>
            <a:r>
              <a:rPr lang="et-EE" dirty="0" smtClean="0"/>
              <a:t>Tihti järgneb energiasööstule tülpimus, väsimus, käegalöömine</a:t>
            </a:r>
          </a:p>
          <a:p>
            <a:pPr lvl="1"/>
            <a:r>
              <a:rPr lang="et-EE" dirty="0" smtClean="0"/>
              <a:t>Võtab endale rohkem ülesandeid kui täita suudab</a:t>
            </a:r>
          </a:p>
          <a:p>
            <a:pPr lvl="1"/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Flegmaatik: </a:t>
            </a:r>
          </a:p>
          <a:p>
            <a:pPr lvl="1"/>
            <a:r>
              <a:rPr lang="et-EE" dirty="0" smtClean="0"/>
              <a:t>Rahulik, tasakaalukas, visa</a:t>
            </a:r>
          </a:p>
          <a:p>
            <a:pPr lvl="1"/>
            <a:r>
              <a:rPr lang="et-EE" dirty="0" smtClean="0"/>
              <a:t>Liigutused, kõne aeglased</a:t>
            </a:r>
          </a:p>
          <a:p>
            <a:pPr lvl="1"/>
            <a:r>
              <a:rPr lang="et-EE" dirty="0" smtClean="0"/>
              <a:t>Uue omandamine aeglane, ümberlülitumine samuti</a:t>
            </a:r>
          </a:p>
          <a:p>
            <a:pPr lvl="1"/>
            <a:r>
              <a:rPr lang="et-EE" dirty="0" smtClean="0"/>
              <a:t>Tundmused, miimika, žestid vaoshoitud</a:t>
            </a:r>
          </a:p>
          <a:p>
            <a:pPr lvl="1"/>
            <a:r>
              <a:rPr lang="et-EE" dirty="0" smtClean="0"/>
              <a:t>Tugev töömees harjumuspärases keskkonnas</a:t>
            </a:r>
          </a:p>
          <a:p>
            <a:pPr lvl="1"/>
            <a:r>
              <a:rPr lang="et-EE" dirty="0" smtClean="0"/>
              <a:t>Tutvub aeglaselt</a:t>
            </a:r>
          </a:p>
          <a:p>
            <a:pPr lvl="1"/>
            <a:r>
              <a:rPr lang="et-EE" dirty="0" smtClean="0"/>
              <a:t>Hea, truu sõber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Melanhoolik:</a:t>
            </a:r>
          </a:p>
          <a:p>
            <a:pPr lvl="1"/>
            <a:r>
              <a:rPr lang="et-EE" dirty="0" smtClean="0"/>
              <a:t>Kõrge tundlikkus, kerge solvuja</a:t>
            </a:r>
          </a:p>
          <a:p>
            <a:pPr lvl="1"/>
            <a:r>
              <a:rPr lang="et-EE" dirty="0" smtClean="0"/>
              <a:t>Hääl vaikne, miimika vaoshoitud</a:t>
            </a:r>
          </a:p>
          <a:p>
            <a:pPr lvl="1"/>
            <a:r>
              <a:rPr lang="et-EE" dirty="0" smtClean="0"/>
              <a:t>Konkurentsi puhul mõtleb oma viletsusele, teise tugevusele, paremusele</a:t>
            </a:r>
          </a:p>
          <a:p>
            <a:pPr lvl="1"/>
            <a:r>
              <a:rPr lang="et-EE" dirty="0" smtClean="0"/>
              <a:t>Pühendub eneseanalüüsile</a:t>
            </a:r>
          </a:p>
          <a:p>
            <a:pPr lvl="1"/>
            <a:r>
              <a:rPr lang="et-EE" dirty="0" smtClean="0"/>
              <a:t>Suudab hästi tunda ja mõista inimest käitumist, nende suhtlemise nüansse</a:t>
            </a:r>
          </a:p>
          <a:p>
            <a:pPr lvl="1"/>
            <a:r>
              <a:rPr lang="et-EE" dirty="0" smtClean="0"/>
              <a:t>Hea taju kirjanduses, muusikas, kunstis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Inimestes on omadusi, mida on võimalik “mõõta” ja võrrelda.</a:t>
            </a:r>
          </a:p>
          <a:p>
            <a:pPr>
              <a:buNone/>
            </a:pPr>
            <a:endParaRPr lang="et-EE" dirty="0" smtClean="0"/>
          </a:p>
          <a:p>
            <a:r>
              <a:rPr lang="et-EE" dirty="0" smtClean="0"/>
              <a:t>Isiksuse viiefaktoriline mudel= </a:t>
            </a:r>
            <a:r>
              <a:rPr lang="et-EE" dirty="0" smtClean="0">
                <a:solidFill>
                  <a:srgbClr val="FF0000"/>
                </a:solidFill>
              </a:rPr>
              <a:t>suur viisik</a:t>
            </a:r>
          </a:p>
          <a:p>
            <a:endParaRPr lang="et-EE" dirty="0" smtClean="0">
              <a:solidFill>
                <a:srgbClr val="FF0000"/>
              </a:solidFill>
            </a:endParaRPr>
          </a:p>
          <a:p>
            <a:r>
              <a:rPr lang="et-EE" dirty="0" smtClean="0"/>
              <a:t>Need omadused on 40-60% osas päritavad</a:t>
            </a:r>
          </a:p>
          <a:p>
            <a:pPr lvl="1"/>
            <a:r>
              <a:rPr lang="et-EE" dirty="0" smtClean="0"/>
              <a:t>Ei iseloomusta ühtegi konkreetset inimest</a:t>
            </a:r>
          </a:p>
          <a:p>
            <a:pPr lvl="1"/>
            <a:r>
              <a:rPr lang="et-EE" dirty="0" smtClean="0"/>
              <a:t>Kehtivad inimeste rühma e populatsiooni kohta</a:t>
            </a:r>
          </a:p>
          <a:p>
            <a:pPr lvl="1"/>
            <a:r>
              <a:rPr lang="et-EE" dirty="0" smtClean="0"/>
              <a:t>Kui </a:t>
            </a:r>
            <a:r>
              <a:rPr lang="et-EE" dirty="0" err="1" smtClean="0"/>
              <a:t>Ats</a:t>
            </a:r>
            <a:r>
              <a:rPr lang="et-EE" dirty="0" smtClean="0"/>
              <a:t> on sõbralikum kui Jaan, siis see erinevus on pigem geenidest kui keskkonnast!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>
                <a:solidFill>
                  <a:srgbClr val="FF0000"/>
                </a:solidFill>
              </a:rPr>
              <a:t>Neurootilisus</a:t>
            </a:r>
            <a:r>
              <a:rPr lang="et-EE" dirty="0" smtClean="0"/>
              <a:t> – kalduvus kogeda negatiivseid emotsioone (hirm, kurbus, süü, viha jne)</a:t>
            </a:r>
          </a:p>
          <a:p>
            <a:endParaRPr lang="et-EE" dirty="0" smtClean="0"/>
          </a:p>
          <a:p>
            <a:pPr lvl="1"/>
            <a:r>
              <a:rPr lang="et-EE" dirty="0" smtClean="0"/>
              <a:t>Neurootikul on soodumus emotsionaalseks häirituseks, avaldub depressioonis, vaenulikkuses ja võimetuses kontrollida oma impulsse pingelistes situatsioonides</a:t>
            </a:r>
          </a:p>
          <a:p>
            <a:pPr lvl="1"/>
            <a:r>
              <a:rPr lang="et-EE" dirty="0" smtClean="0"/>
              <a:t>Vastand= stabiilsus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Ekstravertsus – seltskondlikkus, aktiivsus, jutukus, kalduvus kogeda positiivseid emotsioone</a:t>
            </a:r>
          </a:p>
          <a:p>
            <a:endParaRPr lang="et-EE" dirty="0" smtClean="0"/>
          </a:p>
          <a:p>
            <a:pPr lvl="1"/>
            <a:r>
              <a:rPr lang="et-EE" dirty="0" smtClean="0"/>
              <a:t>Ekstravert soovib seltsi</a:t>
            </a:r>
          </a:p>
          <a:p>
            <a:pPr lvl="1"/>
            <a:r>
              <a:rPr lang="et-EE" dirty="0" smtClean="0"/>
              <a:t>Introvert eelistab üksindust, kuid ei pea olema õnnetu!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Avatus kogemusele – huvi ümbritseva maalima ja oma siseelu vastu</a:t>
            </a:r>
          </a:p>
          <a:p>
            <a:endParaRPr lang="et-EE" dirty="0" smtClean="0"/>
          </a:p>
          <a:p>
            <a:pPr lvl="1"/>
            <a:r>
              <a:rPr lang="et-EE" dirty="0" smtClean="0"/>
              <a:t>Avatud inimesed võtavad kergelt omaks uusi ideid ja mittetraditsioonilisi väärtusi</a:t>
            </a:r>
          </a:p>
          <a:p>
            <a:pPr lvl="1"/>
            <a:r>
              <a:rPr lang="et-EE" dirty="0" smtClean="0"/>
              <a:t>Vastand – suletus, kinnisus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Sotsiaalsus – kalduvus usaldada teisi inimesi, olla omakasupüüdmatu ja leplik</a:t>
            </a:r>
          </a:p>
          <a:p>
            <a:endParaRPr lang="et-EE" dirty="0" smtClean="0"/>
          </a:p>
          <a:p>
            <a:pPr lvl="1"/>
            <a:r>
              <a:rPr lang="et-EE" dirty="0" smtClean="0"/>
              <a:t>Sotsiaalsed inimesed on valmis teisi aitama olles veendunud, et teised vastavad neile samaga</a:t>
            </a:r>
          </a:p>
          <a:p>
            <a:pPr lvl="1"/>
            <a:r>
              <a:rPr lang="et-EE" dirty="0" smtClean="0"/>
              <a:t>Vastand - usaldamatus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Meelekindlus – kontroll oma meelekindluse ja impulsside üle</a:t>
            </a:r>
          </a:p>
          <a:p>
            <a:endParaRPr lang="et-EE" dirty="0" smtClean="0"/>
          </a:p>
          <a:p>
            <a:pPr lvl="1"/>
            <a:r>
              <a:rPr lang="et-EE" dirty="0" smtClean="0"/>
              <a:t>Meelekindlad inimesed planeerivad oma tegemisi ette, organiseerivad oma elu</a:t>
            </a:r>
          </a:p>
          <a:p>
            <a:pPr lvl="1"/>
            <a:r>
              <a:rPr lang="et-EE" dirty="0" smtClean="0"/>
              <a:t>Viivad oma kavatsused teoks ka siis, kui see nõuab neilt enesedistsipliini ja pingutust</a:t>
            </a:r>
          </a:p>
          <a:p>
            <a:pPr lvl="1"/>
            <a:r>
              <a:rPr lang="et-EE" dirty="0" smtClean="0"/>
              <a:t>Vastand - tahtejõuetus</a:t>
            </a:r>
            <a:endParaRPr lang="et-EE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Hans </a:t>
            </a:r>
            <a:r>
              <a:rPr lang="et-EE" dirty="0" err="1" smtClean="0"/>
              <a:t>Eysencki</a:t>
            </a:r>
            <a:r>
              <a:rPr lang="et-EE" dirty="0" smtClean="0"/>
              <a:t> isiksuseteooria </a:t>
            </a:r>
          </a:p>
          <a:p>
            <a:r>
              <a:rPr lang="et-EE" dirty="0" smtClean="0"/>
              <a:t>Rõhutas 2 suunda:</a:t>
            </a:r>
          </a:p>
          <a:p>
            <a:pPr lvl="1"/>
            <a:r>
              <a:rPr lang="et-EE" dirty="0" smtClean="0"/>
              <a:t>Ekstravertsus				Introvertsus</a:t>
            </a:r>
          </a:p>
          <a:p>
            <a:pPr lvl="1">
              <a:buNone/>
            </a:pPr>
            <a:r>
              <a:rPr lang="et-EE" dirty="0" smtClean="0"/>
              <a:t>   (väljasuunatus			sissesuunatus)</a:t>
            </a:r>
          </a:p>
          <a:p>
            <a:pPr lvl="1"/>
            <a:r>
              <a:rPr lang="et-EE" dirty="0" smtClean="0"/>
              <a:t>Emotsionaalne stabiilsus		Neurootilisus </a:t>
            </a:r>
          </a:p>
          <a:p>
            <a:pPr lvl="1"/>
            <a:endParaRPr lang="et-EE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19872" y="3429000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932040" y="429309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Tunnusjoonte teooria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Ekstravertsus: erutustase madalam kui introvertidel</a:t>
            </a:r>
          </a:p>
          <a:p>
            <a:pPr lvl="1"/>
            <a:r>
              <a:rPr lang="et-EE" dirty="0" smtClean="0"/>
              <a:t>Kõik inimesed püüavad oma aktiivsuse taset reguleerida. Ekstraverdid nii, et erutuse tase ajus tõuseks, introverdid nii, et langeks</a:t>
            </a:r>
          </a:p>
          <a:p>
            <a:pPr lvl="1"/>
            <a:r>
              <a:rPr lang="et-EE" dirty="0" smtClean="0"/>
              <a:t>Avatud välismaailmale</a:t>
            </a:r>
          </a:p>
          <a:p>
            <a:pPr lvl="1"/>
            <a:r>
              <a:rPr lang="et-EE" dirty="0" smtClean="0"/>
              <a:t>Suhtlemisosav, seltsiv, lobiseb ja naerab palju.</a:t>
            </a:r>
          </a:p>
          <a:p>
            <a:pPr lvl="1"/>
            <a:r>
              <a:rPr lang="et-EE" dirty="0" smtClean="0"/>
              <a:t>Vahetab sõpru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95</TotalTime>
  <Words>523</Words>
  <Application>Microsoft Office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Tunnusjoonte teooriad isiksuse analüüsimiseks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  <vt:lpstr>Tunnusjoonte teooria</vt:lpstr>
    </vt:vector>
  </TitlesOfParts>
  <Company>Kool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Tunnusjoonte teooriad isiksuse analüüsimiseks</dc:title>
  <dc:creator>Ülle Irdt</dc:creator>
  <cp:lastModifiedBy>Ülle Irdt</cp:lastModifiedBy>
  <cp:revision>17</cp:revision>
  <dcterms:created xsi:type="dcterms:W3CDTF">2011-01-23T16:29:35Z</dcterms:created>
  <dcterms:modified xsi:type="dcterms:W3CDTF">2011-01-23T18:04:50Z</dcterms:modified>
</cp:coreProperties>
</file>